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6" r:id="rId7"/>
    <p:sldId id="265" r:id="rId8"/>
    <p:sldId id="264" r:id="rId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4" autoAdjust="0"/>
    <p:restoredTop sz="94660"/>
  </p:normalViewPr>
  <p:slideViewPr>
    <p:cSldViewPr snapToGrid="0">
      <p:cViewPr>
        <p:scale>
          <a:sx n="93" d="100"/>
          <a:sy n="93" d="100"/>
        </p:scale>
        <p:origin x="-78" y="35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4.8.2017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xmlns=""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4.8.2017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xmlns=""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4.8.2017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xmlns=""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4.8.2017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xmlns=""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pPr/>
              <a:t>4.8.2017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xmlns=""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pPr/>
              <a:t>4.8.2017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xmlns=""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pPr/>
              <a:t>4.8.2017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xmlns=""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pPr/>
              <a:t>4.8.2017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xmlns=""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pPr/>
              <a:t>4.8.2017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xmlns=""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4.8.2017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xmlns=""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4.8.2017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xmlns=""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pPr/>
              <a:t>4.8.2017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pPr/>
              <a:t>‹#›</a:t>
            </a:fld>
            <a:endParaRPr lang="cs-CZ"/>
          </a:p>
        </p:txBody>
      </p:sp>
    </p:spTree>
    <p:extLst>
      <p:ext uri="{BB962C8B-B14F-4D97-AF65-F5344CB8AC3E}">
        <p14:creationId xmlns:p14="http://schemas.microsoft.com/office/powerpoint/2010/main" xmlns=""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3517" y="1253448"/>
            <a:ext cx="9144000" cy="1417834"/>
          </a:xfrm>
        </p:spPr>
        <p:txBody>
          <a:bodyPr>
            <a:normAutofit/>
          </a:bodyPr>
          <a:lstStyle/>
          <a:p>
            <a:r>
              <a:rPr lang="cs-CZ" dirty="0" err="1" smtClean="0"/>
              <a:t>Logistics</a:t>
            </a:r>
            <a:r>
              <a:rPr lang="cs-CZ" dirty="0" smtClean="0"/>
              <a:t> </a:t>
            </a:r>
            <a:r>
              <a:rPr lang="cs-CZ" dirty="0" err="1" smtClean="0"/>
              <a:t>services</a:t>
            </a:r>
            <a:r>
              <a:rPr lang="cs-CZ" dirty="0" smtClean="0"/>
              <a:t/>
            </a:r>
            <a:br>
              <a:rPr lang="cs-CZ" dirty="0" smtClean="0"/>
            </a:br>
            <a:r>
              <a:rPr lang="cs-CZ" sz="2800" b="1" dirty="0" smtClean="0"/>
              <a:t>Ing. Ondrej Stopka, PhD.</a:t>
            </a:r>
            <a:endParaRPr lang="cs-CZ" sz="2800" b="1" dirty="0"/>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xmlns=""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xmlns="" val="4259679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Study guide for the </a:t>
            </a:r>
            <a:r>
              <a:rPr lang="en-US" dirty="0" smtClean="0"/>
              <a:t>course</a:t>
            </a:r>
            <a:endParaRPr lang="cs-CZ" dirty="0"/>
          </a:p>
        </p:txBody>
      </p:sp>
      <p:sp>
        <p:nvSpPr>
          <p:cNvPr id="3" name="Zástupný symbol pro obsah 2"/>
          <p:cNvSpPr>
            <a:spLocks noGrp="1"/>
          </p:cNvSpPr>
          <p:nvPr>
            <p:ph idx="1"/>
          </p:nvPr>
        </p:nvSpPr>
        <p:spPr>
          <a:xfrm>
            <a:off x="838200" y="1570616"/>
            <a:ext cx="10515600" cy="4606347"/>
          </a:xfrm>
        </p:spPr>
        <p:txBody>
          <a:bodyPr>
            <a:normAutofit/>
          </a:bodyPr>
          <a:lstStyle/>
          <a:p>
            <a:pPr marL="0" indent="0" algn="just">
              <a:buNone/>
            </a:pPr>
            <a:r>
              <a:rPr lang="en-US" dirty="0" smtClean="0"/>
              <a:t>The aim of the course is to acquaint students with the issue of logistics of services in individual fields of the business. The graduate can describe and explain various forms of offered services as significant elements in the competitiveness of the enterprise and the national economy. The graduated also knows the meaning of the terms logistics object, freight villages and intermodal terminal. At last but not least, the graduate is capable to evaluate the quality of provided services and effectiveness of logistics services as </a:t>
            </a:r>
            <a:r>
              <a:rPr lang="en-US" dirty="0" smtClean="0"/>
              <a:t>well</a:t>
            </a:r>
            <a:r>
              <a:rPr lang="en-US" dirty="0" smtClean="0"/>
              <a:t>.</a:t>
            </a: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xmlns=""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xmlns="" val="39754886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204395"/>
            <a:ext cx="10515600" cy="1174321"/>
          </a:xfrm>
        </p:spPr>
        <p:txBody>
          <a:bodyPr/>
          <a:lstStyle/>
          <a:p>
            <a:pPr algn="ctr"/>
            <a:r>
              <a:rPr lang="cs-CZ" dirty="0"/>
              <a:t>Basic study </a:t>
            </a:r>
            <a:r>
              <a:rPr lang="en-US" dirty="0" smtClean="0"/>
              <a:t>topics </a:t>
            </a:r>
            <a:endParaRPr lang="en-US" dirty="0"/>
          </a:p>
        </p:txBody>
      </p:sp>
      <p:sp>
        <p:nvSpPr>
          <p:cNvPr id="3" name="Zástupný symbol pro obsah 2"/>
          <p:cNvSpPr>
            <a:spLocks noGrp="1"/>
          </p:cNvSpPr>
          <p:nvPr>
            <p:ph idx="1"/>
          </p:nvPr>
        </p:nvSpPr>
        <p:spPr>
          <a:xfrm>
            <a:off x="838200" y="1237130"/>
            <a:ext cx="10515600" cy="4939834"/>
          </a:xfrm>
        </p:spPr>
        <p:txBody>
          <a:bodyPr>
            <a:normAutofit fontScale="55000" lnSpcReduction="20000"/>
          </a:bodyPr>
          <a:lstStyle/>
          <a:p>
            <a:pPr marL="0" indent="0">
              <a:buNone/>
            </a:pPr>
            <a:r>
              <a:rPr lang="cs-CZ" sz="3600" dirty="0" smtClean="0"/>
              <a:t>1. </a:t>
            </a:r>
            <a:r>
              <a:rPr lang="en-US" sz="3600" dirty="0" smtClean="0"/>
              <a:t>The </a:t>
            </a:r>
            <a:r>
              <a:rPr lang="en-US" sz="3600" dirty="0" smtClean="0"/>
              <a:t>conception of services, specifics, classification of services and logistics processes</a:t>
            </a:r>
            <a:r>
              <a:rPr lang="en-US" sz="3200" dirty="0" smtClean="0"/>
              <a:t/>
            </a:r>
            <a:br>
              <a:rPr lang="en-US" sz="3200" dirty="0" smtClean="0"/>
            </a:br>
            <a:r>
              <a:rPr lang="en-US" sz="3200" dirty="0" smtClean="0"/>
              <a:t/>
            </a:r>
            <a:br>
              <a:rPr lang="en-US" sz="3200" dirty="0" smtClean="0"/>
            </a:br>
            <a:r>
              <a:rPr lang="en-US" sz="3600" dirty="0" smtClean="0"/>
              <a:t>2. Services in the internal market</a:t>
            </a:r>
            <a:r>
              <a:rPr lang="en-US" sz="3200" dirty="0" smtClean="0"/>
              <a:t/>
            </a:r>
            <a:br>
              <a:rPr lang="en-US" sz="3200" dirty="0" smtClean="0"/>
            </a:br>
            <a:r>
              <a:rPr lang="en-US" sz="3200" dirty="0" smtClean="0"/>
              <a:t/>
            </a:r>
            <a:br>
              <a:rPr lang="en-US" sz="3200" dirty="0" smtClean="0"/>
            </a:br>
            <a:r>
              <a:rPr lang="en-US" sz="3600" dirty="0" smtClean="0"/>
              <a:t>3. Postal and telecommunication services</a:t>
            </a:r>
            <a:r>
              <a:rPr lang="en-US" sz="3200" dirty="0" smtClean="0"/>
              <a:t/>
            </a:r>
            <a:br>
              <a:rPr lang="en-US" sz="3200" dirty="0" smtClean="0"/>
            </a:br>
            <a:r>
              <a:rPr lang="en-US" sz="3200" dirty="0" smtClean="0"/>
              <a:t/>
            </a:r>
            <a:br>
              <a:rPr lang="en-US" sz="3200" dirty="0" smtClean="0"/>
            </a:br>
            <a:r>
              <a:rPr lang="en-US" sz="3600" dirty="0" smtClean="0"/>
              <a:t>4. Educational, cultural and health services</a:t>
            </a:r>
            <a:r>
              <a:rPr lang="en-US" sz="3200" dirty="0" smtClean="0"/>
              <a:t/>
            </a:r>
            <a:br>
              <a:rPr lang="en-US" sz="3200" dirty="0" smtClean="0"/>
            </a:br>
            <a:r>
              <a:rPr lang="en-US" sz="3200" dirty="0" smtClean="0"/>
              <a:t/>
            </a:r>
            <a:br>
              <a:rPr lang="en-US" sz="3200" dirty="0" smtClean="0"/>
            </a:br>
            <a:r>
              <a:rPr lang="en-US" sz="3600" dirty="0" smtClean="0"/>
              <a:t>5. Logistics services and logistics services providers</a:t>
            </a:r>
            <a:r>
              <a:rPr lang="en-US" sz="3200" dirty="0" smtClean="0"/>
              <a:t/>
            </a:r>
            <a:br>
              <a:rPr lang="en-US" sz="3200" dirty="0" smtClean="0"/>
            </a:br>
            <a:r>
              <a:rPr lang="en-US" sz="3200" dirty="0" smtClean="0"/>
              <a:t/>
            </a:r>
            <a:br>
              <a:rPr lang="en-US" sz="3200" dirty="0" smtClean="0"/>
            </a:br>
            <a:r>
              <a:rPr lang="en-US" sz="3600" dirty="0" smtClean="0"/>
              <a:t>6. Transport and freight forwarding services</a:t>
            </a:r>
            <a:r>
              <a:rPr lang="en-US" sz="3200" dirty="0" smtClean="0"/>
              <a:t/>
            </a:r>
            <a:br>
              <a:rPr lang="en-US" sz="3200" dirty="0" smtClean="0"/>
            </a:br>
            <a:r>
              <a:rPr lang="en-US" sz="3200" dirty="0" smtClean="0"/>
              <a:t/>
            </a:r>
            <a:br>
              <a:rPr lang="en-US" sz="3200" dirty="0" smtClean="0"/>
            </a:br>
            <a:r>
              <a:rPr lang="en-US" sz="3600" dirty="0" smtClean="0"/>
              <a:t>7. Storage and material handling</a:t>
            </a:r>
            <a:r>
              <a:rPr lang="en-US" sz="3200" dirty="0" smtClean="0"/>
              <a:t/>
            </a:r>
            <a:br>
              <a:rPr lang="en-US" sz="3200" dirty="0" smtClean="0"/>
            </a:br>
            <a:r>
              <a:rPr lang="en-US" sz="3200" dirty="0" smtClean="0"/>
              <a:t/>
            </a:r>
            <a:br>
              <a:rPr lang="en-US" sz="3200" dirty="0" smtClean="0"/>
            </a:br>
            <a:r>
              <a:rPr lang="en-US" sz="3600" dirty="0" smtClean="0"/>
              <a:t>8. Packing, assembly services, completion and special logistics services</a:t>
            </a:r>
            <a:r>
              <a:rPr lang="en-US" sz="3200" dirty="0" smtClean="0"/>
              <a:t/>
            </a:r>
            <a:br>
              <a:rPr lang="en-US" sz="3200" dirty="0" smtClean="0"/>
            </a:br>
            <a:r>
              <a:rPr lang="en-US" sz="3200" dirty="0" smtClean="0"/>
              <a:t/>
            </a:r>
            <a:br>
              <a:rPr lang="en-US" sz="3200" dirty="0" smtClean="0"/>
            </a:br>
            <a:r>
              <a:rPr lang="en-US" sz="3600" dirty="0" smtClean="0"/>
              <a:t>9. Financial services in the context of logistics</a:t>
            </a:r>
            <a:r>
              <a:rPr lang="en-US" sz="3200" dirty="0" smtClean="0"/>
              <a:t/>
            </a:r>
            <a:br>
              <a:rPr lang="en-US" sz="3200" dirty="0" smtClean="0"/>
            </a:br>
            <a:r>
              <a:rPr lang="en-US" sz="3200" dirty="0" smtClean="0"/>
              <a:t/>
            </a:r>
            <a:br>
              <a:rPr lang="en-US" sz="3200" dirty="0" smtClean="0"/>
            </a:br>
            <a:r>
              <a:rPr lang="en-US" sz="3600" dirty="0" smtClean="0"/>
              <a:t>10. Logistics objects</a:t>
            </a:r>
            <a:r>
              <a:rPr lang="en-US" sz="3200" dirty="0" smtClean="0"/>
              <a:t/>
            </a:r>
            <a:br>
              <a:rPr lang="en-US" sz="3200" dirty="0" smtClean="0"/>
            </a:br>
            <a:r>
              <a:rPr lang="en-US" sz="3200" dirty="0" smtClean="0"/>
              <a:t/>
            </a:r>
            <a:br>
              <a:rPr lang="en-US" sz="3200" dirty="0" smtClean="0"/>
            </a:br>
            <a:r>
              <a:rPr lang="en-US" sz="3600" dirty="0" smtClean="0"/>
              <a:t>11. Quality of provided services</a:t>
            </a:r>
            <a:r>
              <a:rPr lang="en-US" sz="3200" dirty="0" smtClean="0"/>
              <a:t/>
            </a:r>
            <a:br>
              <a:rPr lang="en-US" sz="3200" dirty="0" smtClean="0"/>
            </a:br>
            <a:r>
              <a:rPr lang="en-US" sz="3200" dirty="0" smtClean="0"/>
              <a:t/>
            </a:r>
            <a:br>
              <a:rPr lang="en-US" sz="3200" dirty="0" smtClean="0"/>
            </a:br>
            <a:r>
              <a:rPr lang="en-US" sz="3600" dirty="0" smtClean="0"/>
              <a:t>12. Effectiveness of logistics services</a:t>
            </a:r>
            <a:endParaRPr lang="cs-CZ" sz="3600"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xmlns=""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xmlns="" val="3220554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05927" y="96184"/>
            <a:ext cx="10515600" cy="1138935"/>
          </a:xfrm>
        </p:spPr>
        <p:txBody>
          <a:bodyPr/>
          <a:lstStyle/>
          <a:p>
            <a:pPr algn="ctr"/>
            <a:r>
              <a:rPr lang="en-US" dirty="0" smtClean="0"/>
              <a:t>References</a:t>
            </a:r>
            <a:endParaRPr lang="en-US" dirty="0"/>
          </a:p>
        </p:txBody>
      </p:sp>
      <p:sp>
        <p:nvSpPr>
          <p:cNvPr id="3" name="Zástupný symbol pro obsah 2"/>
          <p:cNvSpPr>
            <a:spLocks noGrp="1"/>
          </p:cNvSpPr>
          <p:nvPr>
            <p:ph idx="1"/>
          </p:nvPr>
        </p:nvSpPr>
        <p:spPr>
          <a:xfrm>
            <a:off x="615297" y="1034041"/>
            <a:ext cx="10738503" cy="4939586"/>
          </a:xfrm>
        </p:spPr>
        <p:txBody>
          <a:bodyPr>
            <a:normAutofit fontScale="92500" lnSpcReduction="10000"/>
          </a:bodyPr>
          <a:lstStyle/>
          <a:p>
            <a:pPr algn="just">
              <a:spcBef>
                <a:spcPts val="1200"/>
              </a:spcBef>
              <a:defRPr/>
            </a:pPr>
            <a:r>
              <a:rPr lang="sk-SK" sz="2200" dirty="0" smtClean="0">
                <a:cs typeface="Times New Roman" pitchFamily="18" charset="0"/>
              </a:rPr>
              <a:t>BLECKER, T., KERSTEN, W., HERSTATT, C. </a:t>
            </a:r>
            <a:r>
              <a:rPr lang="sk-SK" sz="2200" dirty="0" err="1" smtClean="0">
                <a:cs typeface="Times New Roman" pitchFamily="18" charset="0"/>
              </a:rPr>
              <a:t>Key</a:t>
            </a:r>
            <a:r>
              <a:rPr lang="sk-SK" sz="2200" dirty="0" smtClean="0">
                <a:cs typeface="Times New Roman" pitchFamily="18" charset="0"/>
              </a:rPr>
              <a:t> </a:t>
            </a:r>
            <a:r>
              <a:rPr lang="sk-SK" sz="2200" dirty="0" err="1" smtClean="0">
                <a:cs typeface="Times New Roman" pitchFamily="18" charset="0"/>
              </a:rPr>
              <a:t>Factors</a:t>
            </a:r>
            <a:r>
              <a:rPr lang="sk-SK" sz="2200" dirty="0" smtClean="0">
                <a:cs typeface="Times New Roman" pitchFamily="18" charset="0"/>
              </a:rPr>
              <a:t> </a:t>
            </a:r>
            <a:r>
              <a:rPr lang="sk-SK" sz="2200" dirty="0" err="1" smtClean="0">
                <a:cs typeface="Times New Roman" pitchFamily="18" charset="0"/>
              </a:rPr>
              <a:t>for</a:t>
            </a:r>
            <a:r>
              <a:rPr lang="sk-SK" sz="2200" dirty="0" smtClean="0">
                <a:cs typeface="Times New Roman" pitchFamily="18" charset="0"/>
              </a:rPr>
              <a:t> </a:t>
            </a:r>
            <a:r>
              <a:rPr lang="sk-SK" sz="2200" dirty="0" err="1" smtClean="0">
                <a:cs typeface="Times New Roman" pitchFamily="18" charset="0"/>
              </a:rPr>
              <a:t>Successful</a:t>
            </a:r>
            <a:r>
              <a:rPr lang="sk-SK" sz="2200" dirty="0" smtClean="0">
                <a:cs typeface="Times New Roman" pitchFamily="18" charset="0"/>
              </a:rPr>
              <a:t> </a:t>
            </a:r>
            <a:r>
              <a:rPr lang="sk-SK" sz="2200" dirty="0" err="1" smtClean="0">
                <a:cs typeface="Times New Roman" pitchFamily="18" charset="0"/>
              </a:rPr>
              <a:t>Logistics</a:t>
            </a:r>
            <a:r>
              <a:rPr lang="sk-SK" sz="2200" dirty="0" smtClean="0">
                <a:cs typeface="Times New Roman" pitchFamily="18" charset="0"/>
              </a:rPr>
              <a:t>: </a:t>
            </a:r>
            <a:r>
              <a:rPr lang="sk-SK" sz="2200" dirty="0" err="1" smtClean="0">
                <a:cs typeface="Times New Roman" pitchFamily="18" charset="0"/>
              </a:rPr>
              <a:t>Services</a:t>
            </a:r>
            <a:r>
              <a:rPr lang="sk-SK" sz="2200" dirty="0" smtClean="0">
                <a:cs typeface="Times New Roman" pitchFamily="18" charset="0"/>
              </a:rPr>
              <a:t>, </a:t>
            </a:r>
            <a:r>
              <a:rPr lang="sk-SK" sz="2200" dirty="0" err="1" smtClean="0">
                <a:cs typeface="Times New Roman" pitchFamily="18" charset="0"/>
              </a:rPr>
              <a:t>Transportation</a:t>
            </a:r>
            <a:r>
              <a:rPr lang="sk-SK" sz="2200" dirty="0" smtClean="0">
                <a:cs typeface="Times New Roman" pitchFamily="18" charset="0"/>
              </a:rPr>
              <a:t> </a:t>
            </a:r>
            <a:r>
              <a:rPr lang="sk-SK" sz="2200" dirty="0" err="1" smtClean="0">
                <a:cs typeface="Times New Roman" pitchFamily="18" charset="0"/>
              </a:rPr>
              <a:t>Concepts</a:t>
            </a:r>
            <a:r>
              <a:rPr lang="sk-SK" sz="2200" dirty="0" smtClean="0">
                <a:cs typeface="Times New Roman" pitchFamily="18" charset="0"/>
              </a:rPr>
              <a:t>, IT and </a:t>
            </a:r>
            <a:r>
              <a:rPr lang="sk-SK" sz="2200" dirty="0" err="1" smtClean="0">
                <a:cs typeface="Times New Roman" pitchFamily="18" charset="0"/>
              </a:rPr>
              <a:t>Management</a:t>
            </a:r>
            <a:r>
              <a:rPr lang="sk-SK" sz="2200" dirty="0" smtClean="0">
                <a:cs typeface="Times New Roman" pitchFamily="18" charset="0"/>
              </a:rPr>
              <a:t> </a:t>
            </a:r>
            <a:r>
              <a:rPr lang="sk-SK" sz="2200" dirty="0" err="1" smtClean="0">
                <a:cs typeface="Times New Roman" pitchFamily="18" charset="0"/>
              </a:rPr>
              <a:t>Tools</a:t>
            </a:r>
            <a:r>
              <a:rPr lang="sk-SK" sz="2200" dirty="0" smtClean="0">
                <a:cs typeface="Times New Roman" pitchFamily="18" charset="0"/>
              </a:rPr>
              <a:t>: </a:t>
            </a:r>
            <a:r>
              <a:rPr lang="sk-SK" sz="2200" dirty="0" err="1" smtClean="0">
                <a:cs typeface="Times New Roman" pitchFamily="18" charset="0"/>
              </a:rPr>
              <a:t>Erich</a:t>
            </a:r>
            <a:r>
              <a:rPr lang="sk-SK" sz="2200" dirty="0" smtClean="0">
                <a:cs typeface="Times New Roman" pitchFamily="18" charset="0"/>
              </a:rPr>
              <a:t> Schmidt </a:t>
            </a:r>
            <a:r>
              <a:rPr lang="sk-SK" sz="2200" dirty="0" err="1" smtClean="0">
                <a:cs typeface="Times New Roman" pitchFamily="18" charset="0"/>
              </a:rPr>
              <a:t>Verlag</a:t>
            </a:r>
            <a:r>
              <a:rPr lang="sk-SK" sz="2200" dirty="0" smtClean="0">
                <a:cs typeface="Times New Roman" pitchFamily="18" charset="0"/>
              </a:rPr>
              <a:t> </a:t>
            </a:r>
            <a:r>
              <a:rPr lang="sk-SK" sz="2200" dirty="0" err="1" smtClean="0">
                <a:cs typeface="Times New Roman" pitchFamily="18" charset="0"/>
              </a:rPr>
              <a:t>GmbH</a:t>
            </a:r>
            <a:r>
              <a:rPr lang="sk-SK" sz="2200" dirty="0" smtClean="0">
                <a:cs typeface="Times New Roman" pitchFamily="18" charset="0"/>
              </a:rPr>
              <a:t> &amp; </a:t>
            </a:r>
            <a:r>
              <a:rPr lang="sk-SK" sz="2200" dirty="0" err="1" smtClean="0">
                <a:cs typeface="Times New Roman" pitchFamily="18" charset="0"/>
              </a:rPr>
              <a:t>Co</a:t>
            </a:r>
            <a:r>
              <a:rPr lang="sk-SK" sz="2200" dirty="0" smtClean="0">
                <a:cs typeface="Times New Roman" pitchFamily="18" charset="0"/>
              </a:rPr>
              <a:t> KG, 2007. 308 </a:t>
            </a:r>
            <a:r>
              <a:rPr lang="sk-SK" sz="2200" dirty="0" smtClean="0">
                <a:cs typeface="Times New Roman" pitchFamily="18" charset="0"/>
              </a:rPr>
              <a:t>p., </a:t>
            </a:r>
            <a:r>
              <a:rPr lang="sk-SK" sz="2200" dirty="0" err="1" smtClean="0">
                <a:cs typeface="Times New Roman" pitchFamily="18" charset="0"/>
              </a:rPr>
              <a:t>Vol</a:t>
            </a:r>
            <a:r>
              <a:rPr lang="sk-SK" sz="2200" dirty="0" smtClean="0">
                <a:cs typeface="Times New Roman" pitchFamily="18" charset="0"/>
              </a:rPr>
              <a:t>. 5</a:t>
            </a:r>
            <a:r>
              <a:rPr lang="sk-SK" sz="2200" dirty="0" smtClean="0">
                <a:cs typeface="Times New Roman" pitchFamily="18" charset="0"/>
              </a:rPr>
              <a:t>. ISBN 978-3-503-10600-4</a:t>
            </a:r>
          </a:p>
          <a:p>
            <a:pPr algn="just">
              <a:spcBef>
                <a:spcPts val="1200"/>
              </a:spcBef>
              <a:defRPr/>
            </a:pPr>
            <a:r>
              <a:rPr lang="cs-CZ" sz="2200" dirty="0" smtClean="0"/>
              <a:t>BRABEC, Z. Telekomunikační služby </a:t>
            </a:r>
            <a:r>
              <a:rPr lang="cs-CZ" sz="2200" dirty="0" smtClean="0"/>
              <a:t>– study </a:t>
            </a:r>
            <a:r>
              <a:rPr lang="cs-CZ" sz="2200" dirty="0" err="1" smtClean="0"/>
              <a:t>material</a:t>
            </a:r>
            <a:r>
              <a:rPr lang="cs-CZ" sz="2200" dirty="0" smtClean="0"/>
              <a:t>. </a:t>
            </a:r>
            <a:r>
              <a:rPr lang="en-US" sz="2200" dirty="0" smtClean="0"/>
              <a:t>Czech Technical University in Prague. Faculty of Electrical </a:t>
            </a:r>
            <a:r>
              <a:rPr lang="en-US" sz="2200" dirty="0" smtClean="0"/>
              <a:t>Engineering</a:t>
            </a:r>
            <a:r>
              <a:rPr lang="cs-CZ" sz="2200" dirty="0" smtClean="0"/>
              <a:t>, </a:t>
            </a:r>
            <a:r>
              <a:rPr lang="cs-CZ" sz="2200" dirty="0" err="1" smtClean="0"/>
              <a:t>Czech</a:t>
            </a:r>
            <a:r>
              <a:rPr lang="cs-CZ" sz="2200" dirty="0" smtClean="0"/>
              <a:t> </a:t>
            </a:r>
            <a:r>
              <a:rPr lang="cs-CZ" sz="2200" dirty="0" err="1" smtClean="0"/>
              <a:t>Republic</a:t>
            </a:r>
            <a:r>
              <a:rPr lang="cs-CZ" sz="2200" dirty="0" smtClean="0"/>
              <a:t>. </a:t>
            </a:r>
            <a:r>
              <a:rPr lang="cs-CZ" sz="2200" dirty="0" smtClean="0"/>
              <a:t>2011</a:t>
            </a:r>
            <a:endParaRPr lang="sk-SK" sz="2200" dirty="0" smtClean="0">
              <a:cs typeface="Times New Roman" pitchFamily="18" charset="0"/>
            </a:endParaRPr>
          </a:p>
          <a:p>
            <a:pPr algn="just">
              <a:spcBef>
                <a:spcPts val="1200"/>
              </a:spcBef>
              <a:defRPr/>
            </a:pPr>
            <a:r>
              <a:rPr lang="cs-CZ" sz="2200" dirty="0" smtClean="0"/>
              <a:t>BUKOVÁ, B. </a:t>
            </a:r>
            <a:r>
              <a:rPr lang="cs-CZ" sz="2200" dirty="0" err="1" smtClean="0"/>
              <a:t>et</a:t>
            </a:r>
            <a:r>
              <a:rPr lang="cs-CZ" sz="2200" dirty="0" smtClean="0"/>
              <a:t> </a:t>
            </a:r>
            <a:r>
              <a:rPr lang="cs-CZ" sz="2200" dirty="0" err="1" smtClean="0"/>
              <a:t>al</a:t>
            </a:r>
            <a:r>
              <a:rPr lang="cs-CZ" sz="2200" dirty="0" smtClean="0"/>
              <a:t>. </a:t>
            </a:r>
            <a:r>
              <a:rPr lang="cs-CZ" sz="2200" dirty="0" err="1" smtClean="0"/>
              <a:t>Zasielateľstvo</a:t>
            </a:r>
            <a:r>
              <a:rPr lang="cs-CZ" sz="2200" dirty="0" smtClean="0"/>
              <a:t> a logistické činnosti. </a:t>
            </a:r>
            <a:r>
              <a:rPr lang="cs-CZ" sz="2200" dirty="0" err="1" smtClean="0"/>
              <a:t>Iura</a:t>
            </a:r>
            <a:r>
              <a:rPr lang="cs-CZ" sz="2200" dirty="0" smtClean="0"/>
              <a:t> </a:t>
            </a:r>
            <a:r>
              <a:rPr lang="cs-CZ" sz="2200" dirty="0" err="1" smtClean="0"/>
              <a:t>Edition</a:t>
            </a:r>
            <a:r>
              <a:rPr lang="cs-CZ" sz="2200" dirty="0" smtClean="0"/>
              <a:t>, Bratislava, </a:t>
            </a:r>
            <a:r>
              <a:rPr lang="cs-CZ" sz="2200" dirty="0" err="1" smtClean="0"/>
              <a:t>Slovak</a:t>
            </a:r>
            <a:r>
              <a:rPr lang="cs-CZ" sz="2200" dirty="0" smtClean="0"/>
              <a:t> </a:t>
            </a:r>
            <a:r>
              <a:rPr lang="cs-CZ" sz="2200" dirty="0" err="1" smtClean="0"/>
              <a:t>Republic</a:t>
            </a:r>
            <a:r>
              <a:rPr lang="cs-CZ" sz="2200" dirty="0" smtClean="0"/>
              <a:t>. 2008</a:t>
            </a:r>
            <a:r>
              <a:rPr lang="cs-CZ" sz="2200" dirty="0" smtClean="0"/>
              <a:t>. ISBN 978-80-8078-232-0</a:t>
            </a:r>
            <a:endParaRPr lang="cs-CZ" sz="2200" dirty="0" smtClean="0">
              <a:cs typeface="Times New Roman" panose="02020603050405020304" pitchFamily="18" charset="0"/>
            </a:endParaRPr>
          </a:p>
          <a:p>
            <a:pPr algn="just">
              <a:spcBef>
                <a:spcPts val="1200"/>
              </a:spcBef>
              <a:defRPr/>
            </a:pPr>
            <a:r>
              <a:rPr lang="cs-CZ" sz="2200" dirty="0" smtClean="0"/>
              <a:t>CEMPÍREK, V. Systémy vychystávání. Logistika [online]. 2012, </a:t>
            </a:r>
            <a:r>
              <a:rPr lang="cs-CZ" sz="2200" dirty="0" err="1" smtClean="0"/>
              <a:t>Issue</a:t>
            </a:r>
            <a:r>
              <a:rPr lang="cs-CZ" sz="2200" dirty="0" smtClean="0"/>
              <a:t> </a:t>
            </a:r>
            <a:r>
              <a:rPr lang="cs-CZ" sz="2200" dirty="0" smtClean="0"/>
              <a:t>2 [cit. 2012-04-18]. </a:t>
            </a:r>
            <a:r>
              <a:rPr lang="cs-CZ" sz="2200" dirty="0" err="1" smtClean="0"/>
              <a:t>Available</a:t>
            </a:r>
            <a:r>
              <a:rPr lang="cs-CZ" sz="2200" dirty="0" smtClean="0"/>
              <a:t> </a:t>
            </a:r>
            <a:r>
              <a:rPr lang="cs-CZ" sz="2200" dirty="0" err="1" smtClean="0"/>
              <a:t>at</a:t>
            </a:r>
            <a:r>
              <a:rPr lang="cs-CZ" sz="2200" dirty="0" smtClean="0"/>
              <a:t>: </a:t>
            </a:r>
            <a:r>
              <a:rPr lang="cs-CZ" sz="2200" dirty="0" smtClean="0"/>
              <a:t>http://logistika.ihned.</a:t>
            </a:r>
            <a:r>
              <a:rPr lang="cs-CZ" sz="2200" dirty="0" err="1" smtClean="0"/>
              <a:t>cz</a:t>
            </a:r>
            <a:r>
              <a:rPr lang="cs-CZ" sz="2200" dirty="0" smtClean="0"/>
              <a:t>/c1-54790680-</a:t>
            </a:r>
            <a:r>
              <a:rPr lang="cs-CZ" sz="2200" dirty="0" err="1" smtClean="0"/>
              <a:t>systemy</a:t>
            </a:r>
            <a:r>
              <a:rPr lang="cs-CZ" sz="2200" dirty="0" smtClean="0"/>
              <a:t>-</a:t>
            </a:r>
            <a:r>
              <a:rPr lang="cs-CZ" sz="2200" dirty="0" err="1" smtClean="0"/>
              <a:t>vychystavani</a:t>
            </a:r>
            <a:endParaRPr lang="cs-CZ" sz="2200" dirty="0" smtClean="0">
              <a:cs typeface="Times New Roman" pitchFamily="18" charset="0"/>
            </a:endParaRPr>
          </a:p>
          <a:p>
            <a:pPr algn="just">
              <a:spcBef>
                <a:spcPts val="1200"/>
              </a:spcBef>
              <a:defRPr/>
            </a:pPr>
            <a:r>
              <a:rPr lang="en-US" sz="2200" dirty="0" smtClean="0">
                <a:cs typeface="Times New Roman" pitchFamily="18" charset="0"/>
              </a:rPr>
              <a:t>CHRISTOPHER, M. Logistics and Supply Chain Management. 4th Edition</a:t>
            </a:r>
            <a:r>
              <a:rPr lang="en-US" sz="2200" dirty="0" smtClean="0">
                <a:cs typeface="Times New Roman" pitchFamily="18" charset="0"/>
              </a:rPr>
              <a:t>.: </a:t>
            </a:r>
            <a:r>
              <a:rPr lang="en-US" sz="2200" dirty="0" smtClean="0">
                <a:cs typeface="Times New Roman" pitchFamily="18" charset="0"/>
              </a:rPr>
              <a:t>FT Press, 2011. 288 </a:t>
            </a:r>
            <a:r>
              <a:rPr lang="cs-CZ" sz="2200" dirty="0" smtClean="0">
                <a:cs typeface="Times New Roman" pitchFamily="18" charset="0"/>
              </a:rPr>
              <a:t>p</a:t>
            </a:r>
            <a:r>
              <a:rPr lang="en-US" sz="2200" dirty="0" smtClean="0">
                <a:cs typeface="Times New Roman" pitchFamily="18" charset="0"/>
              </a:rPr>
              <a:t>. </a:t>
            </a:r>
            <a:r>
              <a:rPr lang="en-US" sz="2200" dirty="0" smtClean="0">
                <a:cs typeface="Times New Roman" pitchFamily="18" charset="0"/>
              </a:rPr>
              <a:t>Financial Times Series. ISBN 978-0-273-73112-2</a:t>
            </a:r>
            <a:endParaRPr lang="cs-CZ" sz="2200" dirty="0" smtClean="0">
              <a:cs typeface="Times New Roman" pitchFamily="18" charset="0"/>
            </a:endParaRPr>
          </a:p>
          <a:p>
            <a:pPr algn="just">
              <a:spcBef>
                <a:spcPts val="1200"/>
              </a:spcBef>
              <a:defRPr/>
            </a:pPr>
            <a:r>
              <a:rPr lang="cs-CZ" sz="2200" dirty="0" smtClean="0"/>
              <a:t>DOLEŽELOVÁ, H., HALÁSEK, D. Služby v obecném hospodářském zájmu v EU - Komparace České republiky a Německa. Department </a:t>
            </a:r>
            <a:r>
              <a:rPr lang="cs-CZ" sz="2200" dirty="0" err="1" smtClean="0"/>
              <a:t>of</a:t>
            </a:r>
            <a:r>
              <a:rPr lang="cs-CZ" sz="2200" dirty="0" smtClean="0"/>
              <a:t> Public </a:t>
            </a:r>
            <a:r>
              <a:rPr lang="cs-CZ" sz="2200" dirty="0" err="1" smtClean="0"/>
              <a:t>Economics</a:t>
            </a:r>
            <a:r>
              <a:rPr lang="cs-CZ" sz="2200" dirty="0" smtClean="0"/>
              <a:t> </a:t>
            </a:r>
            <a:r>
              <a:rPr lang="cs-CZ" sz="2200" dirty="0" err="1" smtClean="0"/>
              <a:t>Faculty</a:t>
            </a:r>
            <a:r>
              <a:rPr lang="cs-CZ" sz="2200" dirty="0" smtClean="0"/>
              <a:t> </a:t>
            </a:r>
            <a:r>
              <a:rPr lang="cs-CZ" sz="2200" dirty="0" err="1" smtClean="0"/>
              <a:t>of</a:t>
            </a:r>
            <a:r>
              <a:rPr lang="cs-CZ" sz="2200" dirty="0" smtClean="0"/>
              <a:t> </a:t>
            </a:r>
            <a:r>
              <a:rPr lang="cs-CZ" sz="2200" dirty="0" err="1" smtClean="0"/>
              <a:t>Economics</a:t>
            </a:r>
            <a:r>
              <a:rPr lang="cs-CZ" sz="2200" dirty="0" smtClean="0"/>
              <a:t> VSB-</a:t>
            </a:r>
            <a:r>
              <a:rPr lang="cs-CZ" sz="2200" dirty="0" err="1" smtClean="0"/>
              <a:t>Technical</a:t>
            </a:r>
            <a:r>
              <a:rPr lang="cs-CZ" sz="2200" dirty="0" smtClean="0"/>
              <a:t> University </a:t>
            </a:r>
            <a:r>
              <a:rPr lang="cs-CZ" sz="2200" dirty="0" smtClean="0"/>
              <a:t>Ostrava, </a:t>
            </a:r>
            <a:r>
              <a:rPr lang="sk-SK" sz="2200" dirty="0" err="1" smtClean="0">
                <a:cs typeface="Times New Roman" pitchFamily="18" charset="0"/>
              </a:rPr>
              <a:t>Czech</a:t>
            </a:r>
            <a:r>
              <a:rPr lang="sk-SK" sz="2200" dirty="0" smtClean="0">
                <a:cs typeface="Times New Roman" pitchFamily="18" charset="0"/>
              </a:rPr>
              <a:t> </a:t>
            </a:r>
            <a:r>
              <a:rPr lang="sk-SK" sz="2200" dirty="0" err="1" smtClean="0">
                <a:cs typeface="Times New Roman" pitchFamily="18" charset="0"/>
              </a:rPr>
              <a:t>Republic</a:t>
            </a:r>
            <a:r>
              <a:rPr lang="sk-SK" sz="2200" dirty="0" smtClean="0">
                <a:cs typeface="Times New Roman" pitchFamily="18" charset="0"/>
              </a:rPr>
              <a:t>.</a:t>
            </a:r>
            <a:r>
              <a:rPr lang="cs-CZ" sz="2200" dirty="0" smtClean="0"/>
              <a:t> </a:t>
            </a:r>
            <a:r>
              <a:rPr lang="cs-CZ" sz="2200" dirty="0" smtClean="0"/>
              <a:t>2011. ISBN 978-80-248-2371-3</a:t>
            </a:r>
            <a:endParaRPr lang="sk-SK" sz="2200" dirty="0" smtClean="0">
              <a:cs typeface="Times New Roman" pitchFamily="18" charset="0"/>
            </a:endParaRPr>
          </a:p>
          <a:p>
            <a:pPr algn="just">
              <a:spcBef>
                <a:spcPts val="1200"/>
              </a:spcBef>
              <a:defRPr/>
            </a:pPr>
            <a:r>
              <a:rPr lang="en-US" sz="2200" dirty="0" smtClean="0">
                <a:cs typeface="Times New Roman" pitchFamily="18" charset="0"/>
              </a:rPr>
              <a:t>GHIANI, G. et al. Introduction to Logistics Systems Management. 2nd</a:t>
            </a:r>
            <a:r>
              <a:rPr lang="en-US" sz="2200" dirty="0" smtClean="0">
                <a:cs typeface="Times New Roman" pitchFamily="18" charset="0"/>
              </a:rPr>
              <a:t>.: </a:t>
            </a:r>
            <a:r>
              <a:rPr lang="en-US" sz="2200" dirty="0" smtClean="0">
                <a:cs typeface="Times New Roman" pitchFamily="18" charset="0"/>
              </a:rPr>
              <a:t>Wiley, 2013. 478 </a:t>
            </a:r>
            <a:r>
              <a:rPr lang="cs-CZ" sz="2200" dirty="0" smtClean="0">
                <a:cs typeface="Times New Roman" pitchFamily="18" charset="0"/>
              </a:rPr>
              <a:t>p</a:t>
            </a:r>
            <a:r>
              <a:rPr lang="en-US" sz="2200" dirty="0" smtClean="0">
                <a:cs typeface="Times New Roman" pitchFamily="18" charset="0"/>
              </a:rPr>
              <a:t>. </a:t>
            </a:r>
            <a:r>
              <a:rPr lang="en-US" sz="2200" dirty="0" smtClean="0">
                <a:cs typeface="Times New Roman" pitchFamily="18" charset="0"/>
              </a:rPr>
              <a:t>ISBN </a:t>
            </a:r>
            <a:r>
              <a:rPr lang="en-US" sz="2200" dirty="0" smtClean="0">
                <a:cs typeface="Times New Roman" pitchFamily="18" charset="0"/>
              </a:rPr>
              <a:t>978-1-119-94338-9</a:t>
            </a:r>
            <a:endParaRPr lang="cs-CZ" sz="2200" dirty="0" smtClean="0"/>
          </a:p>
          <a:p>
            <a:pPr marL="0" indent="0">
              <a:buNone/>
            </a:pPr>
            <a:endParaRPr lang="cs-CZ" dirty="0"/>
          </a:p>
          <a:p>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xmlns=""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xmlns="" val="3220554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95169" y="129092"/>
            <a:ext cx="10515600" cy="733937"/>
          </a:xfrm>
        </p:spPr>
        <p:txBody>
          <a:bodyPr/>
          <a:lstStyle/>
          <a:p>
            <a:pPr algn="ctr"/>
            <a:r>
              <a:rPr lang="en-US" dirty="0" smtClean="0"/>
              <a:t>References</a:t>
            </a:r>
            <a:endParaRPr lang="en-US" dirty="0"/>
          </a:p>
        </p:txBody>
      </p:sp>
      <p:sp>
        <p:nvSpPr>
          <p:cNvPr id="3" name="Zástupný symbol pro obsah 2"/>
          <p:cNvSpPr>
            <a:spLocks noGrp="1"/>
          </p:cNvSpPr>
          <p:nvPr>
            <p:ph idx="1"/>
          </p:nvPr>
        </p:nvSpPr>
        <p:spPr>
          <a:xfrm>
            <a:off x="615297" y="678095"/>
            <a:ext cx="10738503" cy="5693842"/>
          </a:xfrm>
        </p:spPr>
        <p:txBody>
          <a:bodyPr>
            <a:normAutofit/>
          </a:bodyPr>
          <a:lstStyle/>
          <a:p>
            <a:pPr algn="just">
              <a:spcBef>
                <a:spcPts val="1200"/>
              </a:spcBef>
              <a:defRPr/>
            </a:pPr>
            <a:r>
              <a:rPr lang="sk-SK" sz="2000" dirty="0" smtClean="0">
                <a:cs typeface="Times New Roman" pitchFamily="18" charset="0"/>
              </a:rPr>
              <a:t>HALÁSEK, D., LENERT, D. Ekonomika </a:t>
            </a:r>
            <a:r>
              <a:rPr lang="sk-SK" sz="2000" dirty="0" err="1" smtClean="0">
                <a:cs typeface="Times New Roman" pitchFamily="18" charset="0"/>
              </a:rPr>
              <a:t>veřejného</a:t>
            </a:r>
            <a:r>
              <a:rPr lang="sk-SK" sz="2000" dirty="0" smtClean="0">
                <a:cs typeface="Times New Roman" pitchFamily="18" charset="0"/>
              </a:rPr>
              <a:t> sektoru. 1. </a:t>
            </a:r>
            <a:r>
              <a:rPr lang="sk-SK" sz="2000" dirty="0" err="1" smtClean="0">
                <a:cs typeface="Times New Roman" pitchFamily="18" charset="0"/>
              </a:rPr>
              <a:t>ed</a:t>
            </a:r>
            <a:r>
              <a:rPr lang="sk-SK" sz="2000" dirty="0" smtClean="0">
                <a:cs typeface="Times New Roman" pitchFamily="18" charset="0"/>
              </a:rPr>
              <a:t>. </a:t>
            </a:r>
            <a:r>
              <a:rPr lang="cs-CZ" sz="2000" dirty="0" smtClean="0"/>
              <a:t>VSB-</a:t>
            </a:r>
            <a:r>
              <a:rPr lang="cs-CZ" sz="2000" dirty="0" err="1" smtClean="0"/>
              <a:t>Technical</a:t>
            </a:r>
            <a:r>
              <a:rPr lang="cs-CZ" sz="2000" dirty="0" smtClean="0"/>
              <a:t> </a:t>
            </a:r>
            <a:r>
              <a:rPr lang="cs-CZ" sz="2000" dirty="0" smtClean="0"/>
              <a:t>University Ostrava</a:t>
            </a:r>
            <a:r>
              <a:rPr lang="sk-SK" sz="2000" dirty="0" smtClean="0">
                <a:cs typeface="Times New Roman" pitchFamily="18" charset="0"/>
              </a:rPr>
              <a:t>, </a:t>
            </a:r>
            <a:r>
              <a:rPr lang="sk-SK" sz="2000" dirty="0" err="1" smtClean="0">
                <a:cs typeface="Times New Roman" pitchFamily="18" charset="0"/>
              </a:rPr>
              <a:t>Czech</a:t>
            </a:r>
            <a:r>
              <a:rPr lang="sk-SK" sz="2000" dirty="0" smtClean="0">
                <a:cs typeface="Times New Roman" pitchFamily="18" charset="0"/>
              </a:rPr>
              <a:t> </a:t>
            </a:r>
            <a:r>
              <a:rPr lang="sk-SK" sz="2000" dirty="0" err="1" smtClean="0">
                <a:cs typeface="Times New Roman" pitchFamily="18" charset="0"/>
              </a:rPr>
              <a:t>Republic</a:t>
            </a:r>
            <a:r>
              <a:rPr lang="sk-SK" sz="2000" dirty="0" smtClean="0">
                <a:cs typeface="Times New Roman" pitchFamily="18" charset="0"/>
              </a:rPr>
              <a:t>. </a:t>
            </a:r>
            <a:r>
              <a:rPr lang="sk-SK" sz="2000" dirty="0" smtClean="0">
                <a:cs typeface="Times New Roman" pitchFamily="18" charset="0"/>
              </a:rPr>
              <a:t>230 p</a:t>
            </a:r>
            <a:r>
              <a:rPr lang="sk-SK" sz="2000" dirty="0" smtClean="0">
                <a:cs typeface="Times New Roman" pitchFamily="18" charset="0"/>
              </a:rPr>
              <a:t>., 2008</a:t>
            </a:r>
            <a:r>
              <a:rPr lang="sk-SK" sz="2000" dirty="0" smtClean="0">
                <a:cs typeface="Times New Roman" pitchFamily="18" charset="0"/>
              </a:rPr>
              <a:t>. </a:t>
            </a:r>
            <a:r>
              <a:rPr lang="sk-SK" sz="2000" dirty="0" smtClean="0">
                <a:cs typeface="Times New Roman" pitchFamily="18" charset="0"/>
              </a:rPr>
              <a:t>ISBN</a:t>
            </a:r>
            <a:r>
              <a:rPr lang="sk-SK" sz="2000" dirty="0" smtClean="0">
                <a:cs typeface="Times New Roman" pitchFamily="18" charset="0"/>
              </a:rPr>
              <a:t> 978-80-248-1854-2</a:t>
            </a:r>
            <a:endParaRPr lang="cs-CZ" sz="2000" dirty="0" smtClean="0">
              <a:cs typeface="Times New Roman" pitchFamily="18" charset="0"/>
            </a:endParaRPr>
          </a:p>
          <a:p>
            <a:pPr algn="just">
              <a:spcBef>
                <a:spcPts val="1200"/>
              </a:spcBef>
              <a:defRPr/>
            </a:pPr>
            <a:r>
              <a:rPr lang="en-US" sz="2000" dirty="0" smtClean="0">
                <a:cs typeface="Times New Roman" pitchFamily="18" charset="0"/>
              </a:rPr>
              <a:t>LAMBERT, D</a:t>
            </a:r>
            <a:r>
              <a:rPr lang="cs-CZ" sz="2000" dirty="0" smtClean="0">
                <a:cs typeface="Times New Roman" pitchFamily="18" charset="0"/>
              </a:rPr>
              <a:t>.</a:t>
            </a:r>
            <a:r>
              <a:rPr lang="en-US" sz="2000" dirty="0" smtClean="0">
                <a:cs typeface="Times New Roman" pitchFamily="18" charset="0"/>
              </a:rPr>
              <a:t> M., STOCK</a:t>
            </a:r>
            <a:r>
              <a:rPr lang="cs-CZ" sz="2000" dirty="0" smtClean="0">
                <a:cs typeface="Times New Roman" pitchFamily="18" charset="0"/>
              </a:rPr>
              <a:t>, J. R.,</a:t>
            </a:r>
            <a:r>
              <a:rPr lang="en-US" sz="2000" dirty="0" smtClean="0">
                <a:cs typeface="Times New Roman" pitchFamily="18" charset="0"/>
              </a:rPr>
              <a:t> ELLRAM</a:t>
            </a:r>
            <a:r>
              <a:rPr lang="cs-CZ" sz="2000" dirty="0" smtClean="0">
                <a:cs typeface="Times New Roman" pitchFamily="18" charset="0"/>
              </a:rPr>
              <a:t>, L. M</a:t>
            </a:r>
            <a:r>
              <a:rPr lang="en-US" sz="2000" dirty="0" smtClean="0">
                <a:cs typeface="Times New Roman" pitchFamily="18" charset="0"/>
              </a:rPr>
              <a:t>. Fundamentals of Logistics. International edition </a:t>
            </a:r>
            <a:r>
              <a:rPr lang="en-US" sz="2000" dirty="0" err="1" smtClean="0">
                <a:cs typeface="Times New Roman" pitchFamily="18" charset="0"/>
              </a:rPr>
              <a:t>editi</a:t>
            </a:r>
            <a:r>
              <a:rPr lang="cs-CZ" sz="2000" dirty="0" smtClean="0">
                <a:cs typeface="Times New Roman" pitchFamily="18" charset="0"/>
              </a:rPr>
              <a:t>on</a:t>
            </a:r>
            <a:r>
              <a:rPr lang="en-US" sz="2000" dirty="0" smtClean="0">
                <a:cs typeface="Times New Roman" pitchFamily="18" charset="0"/>
              </a:rPr>
              <a:t>: McGraw-Hill Publishing Co., 626 </a:t>
            </a:r>
            <a:r>
              <a:rPr lang="cs-CZ" sz="2000" dirty="0" smtClean="0">
                <a:cs typeface="Times New Roman" pitchFamily="18" charset="0"/>
              </a:rPr>
              <a:t>p</a:t>
            </a:r>
            <a:r>
              <a:rPr lang="en-US" sz="2000" dirty="0" smtClean="0">
                <a:cs typeface="Times New Roman" pitchFamily="18" charset="0"/>
              </a:rPr>
              <a:t>.</a:t>
            </a:r>
            <a:r>
              <a:rPr lang="cs-CZ" sz="2000" dirty="0" smtClean="0">
                <a:cs typeface="Times New Roman" pitchFamily="18" charset="0"/>
              </a:rPr>
              <a:t>, </a:t>
            </a:r>
            <a:r>
              <a:rPr lang="en-US" sz="2000" dirty="0" smtClean="0">
                <a:cs typeface="Times New Roman" pitchFamily="18" charset="0"/>
              </a:rPr>
              <a:t>1998</a:t>
            </a:r>
            <a:r>
              <a:rPr lang="en-US" sz="2000" dirty="0" smtClean="0">
                <a:cs typeface="Times New Roman" pitchFamily="18" charset="0"/>
              </a:rPr>
              <a:t>. </a:t>
            </a:r>
            <a:r>
              <a:rPr lang="en-US" sz="2000" dirty="0" smtClean="0">
                <a:cs typeface="Times New Roman" pitchFamily="18" charset="0"/>
              </a:rPr>
              <a:t>ISBN</a:t>
            </a:r>
            <a:r>
              <a:rPr lang="en-US" sz="2000" dirty="0" smtClean="0">
                <a:cs typeface="Times New Roman" pitchFamily="18" charset="0"/>
              </a:rPr>
              <a:t> 978-0-07-115752-0.</a:t>
            </a:r>
            <a:endParaRPr lang="sk-SK" sz="2000" dirty="0" smtClean="0">
              <a:cs typeface="Times New Roman" pitchFamily="18" charset="0"/>
            </a:endParaRPr>
          </a:p>
          <a:p>
            <a:pPr algn="just">
              <a:spcBef>
                <a:spcPts val="1200"/>
              </a:spcBef>
              <a:defRPr/>
            </a:pPr>
            <a:r>
              <a:rPr lang="en-US" sz="2000" dirty="0" smtClean="0">
                <a:cs typeface="Times New Roman" pitchFamily="18" charset="0"/>
              </a:rPr>
              <a:t>LAMBERT, D</a:t>
            </a:r>
            <a:r>
              <a:rPr lang="cs-CZ" sz="2000" dirty="0" smtClean="0">
                <a:cs typeface="Times New Roman" pitchFamily="18" charset="0"/>
              </a:rPr>
              <a:t>.</a:t>
            </a:r>
            <a:r>
              <a:rPr lang="en-US" sz="2000" dirty="0" smtClean="0">
                <a:cs typeface="Times New Roman" pitchFamily="18" charset="0"/>
              </a:rPr>
              <a:t> M., STOCK</a:t>
            </a:r>
            <a:r>
              <a:rPr lang="cs-CZ" sz="2000" dirty="0" smtClean="0">
                <a:cs typeface="Times New Roman" pitchFamily="18" charset="0"/>
              </a:rPr>
              <a:t>, J. R.,</a:t>
            </a:r>
            <a:r>
              <a:rPr lang="en-US" sz="2000" dirty="0" smtClean="0">
                <a:cs typeface="Times New Roman" pitchFamily="18" charset="0"/>
              </a:rPr>
              <a:t> ELLRAM</a:t>
            </a:r>
            <a:r>
              <a:rPr lang="cs-CZ" sz="2000" dirty="0" smtClean="0">
                <a:cs typeface="Times New Roman" pitchFamily="18" charset="0"/>
              </a:rPr>
              <a:t>, L. M</a:t>
            </a:r>
            <a:r>
              <a:rPr lang="en-US" sz="2000" dirty="0" smtClean="0">
                <a:cs typeface="Times New Roman" pitchFamily="18" charset="0"/>
              </a:rPr>
              <a:t>. </a:t>
            </a:r>
            <a:r>
              <a:rPr lang="sk-SK" sz="2000" dirty="0" smtClean="0">
                <a:cs typeface="Times New Roman" pitchFamily="18" charset="0"/>
              </a:rPr>
              <a:t>Logistika. </a:t>
            </a:r>
            <a:r>
              <a:rPr lang="sk-SK" sz="2000" dirty="0" smtClean="0">
                <a:cs typeface="Times New Roman" pitchFamily="18" charset="0"/>
              </a:rPr>
              <a:t>In: Praxe </a:t>
            </a:r>
            <a:r>
              <a:rPr lang="sk-SK" sz="2000" dirty="0" err="1" smtClean="0">
                <a:cs typeface="Times New Roman" pitchFamily="18" charset="0"/>
              </a:rPr>
              <a:t>manažera</a:t>
            </a:r>
            <a:r>
              <a:rPr lang="sk-SK" sz="2000" dirty="0" smtClean="0">
                <a:cs typeface="Times New Roman" pitchFamily="18" charset="0"/>
              </a:rPr>
              <a:t>. </a:t>
            </a:r>
            <a:r>
              <a:rPr lang="sk-SK" sz="2000" dirty="0" err="1" smtClean="0">
                <a:cs typeface="Times New Roman" pitchFamily="18" charset="0"/>
              </a:rPr>
              <a:t>ed</a:t>
            </a:r>
            <a:r>
              <a:rPr lang="sk-SK" sz="2000" dirty="0" smtClean="0">
                <a:cs typeface="Times New Roman" pitchFamily="18" charset="0"/>
              </a:rPr>
              <a:t>. </a:t>
            </a:r>
            <a:r>
              <a:rPr lang="sk-SK" sz="2000" dirty="0" smtClean="0">
                <a:cs typeface="Times New Roman" pitchFamily="18" charset="0"/>
              </a:rPr>
              <a:t>2. Brno: CP </a:t>
            </a:r>
            <a:r>
              <a:rPr lang="sk-SK" sz="2000" dirty="0" err="1" smtClean="0">
                <a:cs typeface="Times New Roman" pitchFamily="18" charset="0"/>
              </a:rPr>
              <a:t>Books</a:t>
            </a:r>
            <a:r>
              <a:rPr lang="sk-SK" sz="2000" dirty="0" smtClean="0">
                <a:cs typeface="Times New Roman" pitchFamily="18" charset="0"/>
              </a:rPr>
              <a:t>, </a:t>
            </a:r>
            <a:r>
              <a:rPr lang="sk-SK" sz="2000" dirty="0" err="1" smtClean="0">
                <a:cs typeface="Times New Roman" pitchFamily="18" charset="0"/>
              </a:rPr>
              <a:t>Czech</a:t>
            </a:r>
            <a:r>
              <a:rPr lang="sk-SK" sz="2000" dirty="0" smtClean="0">
                <a:cs typeface="Times New Roman" pitchFamily="18" charset="0"/>
              </a:rPr>
              <a:t> </a:t>
            </a:r>
            <a:r>
              <a:rPr lang="sk-SK" sz="2000" dirty="0" err="1" smtClean="0">
                <a:cs typeface="Times New Roman" pitchFamily="18" charset="0"/>
              </a:rPr>
              <a:t>Republic</a:t>
            </a:r>
            <a:r>
              <a:rPr lang="sk-SK" sz="2000" dirty="0" smtClean="0">
                <a:cs typeface="Times New Roman" pitchFamily="18" charset="0"/>
              </a:rPr>
              <a:t>. </a:t>
            </a:r>
            <a:r>
              <a:rPr lang="sk-SK" sz="2000" dirty="0" smtClean="0">
                <a:cs typeface="Times New Roman" pitchFamily="18" charset="0"/>
              </a:rPr>
              <a:t>589 p. </a:t>
            </a:r>
            <a:r>
              <a:rPr lang="sk-SK" sz="2000" dirty="0" smtClean="0">
                <a:cs typeface="Times New Roman" pitchFamily="18" charset="0"/>
              </a:rPr>
              <a:t>2005</a:t>
            </a:r>
            <a:r>
              <a:rPr lang="sk-SK" sz="2000" dirty="0" smtClean="0">
                <a:cs typeface="Times New Roman" pitchFamily="18" charset="0"/>
              </a:rPr>
              <a:t>. </a:t>
            </a:r>
            <a:r>
              <a:rPr lang="sk-SK" sz="2000" dirty="0" smtClean="0">
                <a:cs typeface="Times New Roman" pitchFamily="18" charset="0"/>
              </a:rPr>
              <a:t>ISBN</a:t>
            </a:r>
            <a:r>
              <a:rPr lang="sk-SK" sz="2000" dirty="0" smtClean="0">
                <a:cs typeface="Times New Roman" pitchFamily="18" charset="0"/>
              </a:rPr>
              <a:t> 80-251-0504-0</a:t>
            </a:r>
            <a:endParaRPr lang="cs-CZ" sz="2000" dirty="0" smtClean="0">
              <a:cs typeface="Times New Roman" pitchFamily="18" charset="0"/>
            </a:endParaRPr>
          </a:p>
          <a:p>
            <a:pPr algn="just">
              <a:spcBef>
                <a:spcPts val="1200"/>
              </a:spcBef>
              <a:defRPr/>
            </a:pPr>
            <a:r>
              <a:rPr lang="en-US" sz="2000" dirty="0" smtClean="0">
                <a:cs typeface="Times New Roman" pitchFamily="18" charset="0"/>
              </a:rPr>
              <a:t>LAMBERT, D</a:t>
            </a:r>
            <a:r>
              <a:rPr lang="cs-CZ" sz="2000" dirty="0" smtClean="0">
                <a:cs typeface="Times New Roman" pitchFamily="18" charset="0"/>
              </a:rPr>
              <a:t>.</a:t>
            </a:r>
            <a:r>
              <a:rPr lang="en-US" sz="2000" dirty="0" smtClean="0">
                <a:cs typeface="Times New Roman" pitchFamily="18" charset="0"/>
              </a:rPr>
              <a:t> M.</a:t>
            </a:r>
            <a:r>
              <a:rPr lang="cs-CZ" sz="2000" dirty="0" smtClean="0">
                <a:cs typeface="Times New Roman" pitchFamily="18" charset="0"/>
              </a:rPr>
              <a:t> </a:t>
            </a:r>
            <a:r>
              <a:rPr lang="en-US" sz="2000" dirty="0" smtClean="0">
                <a:cs typeface="Times New Roman" pitchFamily="18" charset="0"/>
              </a:rPr>
              <a:t>Supply Chain Management: Processes, Partnerships, Performance. 2nd edition: Supply Chain Management </a:t>
            </a:r>
            <a:r>
              <a:rPr lang="en-US" sz="2000" dirty="0" smtClean="0">
                <a:cs typeface="Times New Roman" pitchFamily="18" charset="0"/>
              </a:rPr>
              <a:t>Institute</a:t>
            </a:r>
            <a:r>
              <a:rPr lang="cs-CZ" sz="2000" dirty="0" smtClean="0">
                <a:cs typeface="Times New Roman" pitchFamily="18" charset="0"/>
              </a:rPr>
              <a:t>.</a:t>
            </a:r>
            <a:r>
              <a:rPr lang="en-US" sz="2000" dirty="0" smtClean="0">
                <a:cs typeface="Times New Roman" pitchFamily="18" charset="0"/>
              </a:rPr>
              <a:t> </a:t>
            </a:r>
            <a:r>
              <a:rPr lang="en-US" sz="2000" dirty="0" smtClean="0">
                <a:cs typeface="Times New Roman" pitchFamily="18" charset="0"/>
              </a:rPr>
              <a:t>344 </a:t>
            </a:r>
            <a:r>
              <a:rPr lang="cs-CZ" sz="2000" dirty="0" smtClean="0">
                <a:cs typeface="Times New Roman" pitchFamily="18" charset="0"/>
              </a:rPr>
              <a:t>p</a:t>
            </a:r>
            <a:r>
              <a:rPr lang="en-US" sz="2000" dirty="0" smtClean="0">
                <a:cs typeface="Times New Roman" pitchFamily="18" charset="0"/>
              </a:rPr>
              <a:t>.</a:t>
            </a:r>
            <a:r>
              <a:rPr lang="cs-CZ" sz="2000" dirty="0" smtClean="0">
                <a:cs typeface="Times New Roman" pitchFamily="18" charset="0"/>
              </a:rPr>
              <a:t>,</a:t>
            </a:r>
            <a:r>
              <a:rPr lang="en-US" sz="2000" dirty="0" smtClean="0">
                <a:cs typeface="Times New Roman" pitchFamily="18" charset="0"/>
              </a:rPr>
              <a:t> 2005</a:t>
            </a:r>
            <a:r>
              <a:rPr lang="en-US" sz="2000" dirty="0" smtClean="0">
                <a:cs typeface="Times New Roman" pitchFamily="18" charset="0"/>
              </a:rPr>
              <a:t>. </a:t>
            </a:r>
            <a:r>
              <a:rPr lang="en-US" sz="2000" dirty="0" smtClean="0">
                <a:cs typeface="Times New Roman" pitchFamily="18" charset="0"/>
              </a:rPr>
              <a:t>ISBN</a:t>
            </a:r>
            <a:r>
              <a:rPr lang="en-US" sz="2000" dirty="0" smtClean="0">
                <a:cs typeface="Times New Roman" pitchFamily="18" charset="0"/>
              </a:rPr>
              <a:t> 978-0-9759949-1-</a:t>
            </a:r>
            <a:r>
              <a:rPr lang="cs-CZ" sz="2000" dirty="0" smtClean="0">
                <a:cs typeface="Times New Roman" pitchFamily="18" charset="0"/>
              </a:rPr>
              <a:t>7</a:t>
            </a:r>
            <a:endParaRPr lang="cs-CZ" sz="2000" dirty="0" smtClean="0"/>
          </a:p>
          <a:p>
            <a:pPr algn="just">
              <a:spcBef>
                <a:spcPts val="1200"/>
              </a:spcBef>
              <a:defRPr/>
            </a:pPr>
            <a:r>
              <a:rPr lang="cs-CZ" sz="2000" dirty="0" smtClean="0"/>
              <a:t>MACUROVÁ, P. Výkonové ukazovatele. Komplexní portál pro integrální logistiku. 2006. </a:t>
            </a:r>
            <a:r>
              <a:rPr lang="cs-CZ" sz="2000" dirty="0" err="1" smtClean="0"/>
              <a:t>Available</a:t>
            </a:r>
            <a:r>
              <a:rPr lang="cs-CZ" sz="2000" dirty="0" smtClean="0"/>
              <a:t> </a:t>
            </a:r>
            <a:r>
              <a:rPr lang="cs-CZ" sz="2000" dirty="0" err="1" smtClean="0"/>
              <a:t>at</a:t>
            </a:r>
            <a:r>
              <a:rPr lang="cs-CZ" sz="2000" dirty="0" smtClean="0"/>
              <a:t>: </a:t>
            </a:r>
            <a:r>
              <a:rPr lang="cs-CZ" sz="2000" dirty="0" smtClean="0"/>
              <a:t>www.</a:t>
            </a:r>
            <a:r>
              <a:rPr lang="cs-CZ" sz="2000" dirty="0" err="1" smtClean="0"/>
              <a:t>ilogistics.cz</a:t>
            </a:r>
            <a:endParaRPr lang="cs-CZ" sz="2000" dirty="0" smtClean="0"/>
          </a:p>
          <a:p>
            <a:pPr algn="just">
              <a:spcBef>
                <a:spcPts val="1200"/>
              </a:spcBef>
              <a:defRPr/>
            </a:pPr>
            <a:r>
              <a:rPr lang="cs-CZ" sz="2000" dirty="0" smtClean="0"/>
              <a:t>OUDOVÁ, A. Logistika – Základy logistiky. 1. </a:t>
            </a:r>
            <a:r>
              <a:rPr lang="cs-CZ" sz="2000" dirty="0" err="1" smtClean="0"/>
              <a:t>ed</a:t>
            </a:r>
            <a:r>
              <a:rPr lang="cs-CZ" sz="2000" dirty="0" smtClean="0"/>
              <a:t>. </a:t>
            </a:r>
            <a:r>
              <a:rPr lang="cs-CZ" sz="2000" dirty="0" smtClean="0"/>
              <a:t>Prostějov: </a:t>
            </a:r>
            <a:r>
              <a:rPr lang="cs-CZ" sz="2000" dirty="0" err="1" smtClean="0"/>
              <a:t>Computer</a:t>
            </a:r>
            <a:r>
              <a:rPr lang="cs-CZ" sz="2000" dirty="0" smtClean="0"/>
              <a:t> </a:t>
            </a:r>
            <a:r>
              <a:rPr lang="cs-CZ" sz="2000" dirty="0" smtClean="0"/>
              <a:t>Media, </a:t>
            </a:r>
            <a:r>
              <a:rPr lang="cs-CZ" sz="2000" dirty="0" err="1" smtClean="0"/>
              <a:t>Czech</a:t>
            </a:r>
            <a:r>
              <a:rPr lang="cs-CZ" sz="2000" dirty="0" smtClean="0"/>
              <a:t> </a:t>
            </a:r>
            <a:r>
              <a:rPr lang="cs-CZ" sz="2000" dirty="0" err="1" smtClean="0"/>
              <a:t>Republic</a:t>
            </a:r>
            <a:r>
              <a:rPr lang="cs-CZ" sz="2000" dirty="0" smtClean="0"/>
              <a:t>. </a:t>
            </a:r>
            <a:r>
              <a:rPr lang="cs-CZ" sz="2000" dirty="0" smtClean="0"/>
              <a:t>104 p</a:t>
            </a:r>
            <a:r>
              <a:rPr lang="cs-CZ" sz="2000" dirty="0" smtClean="0"/>
              <a:t>., 2013. ISBN </a:t>
            </a:r>
            <a:r>
              <a:rPr lang="cs-CZ" sz="2000" dirty="0" smtClean="0"/>
              <a:t>978–80–7402–149–7</a:t>
            </a:r>
          </a:p>
          <a:p>
            <a:pPr algn="just"/>
            <a:r>
              <a:rPr lang="cs-CZ" sz="2000" dirty="0" smtClean="0"/>
              <a:t>PERNICA, P. Logistika (</a:t>
            </a:r>
            <a:r>
              <a:rPr lang="cs-CZ" sz="2000" dirty="0" err="1" smtClean="0"/>
              <a:t>supply</a:t>
            </a:r>
            <a:r>
              <a:rPr lang="cs-CZ" sz="2000" dirty="0" smtClean="0"/>
              <a:t> </a:t>
            </a:r>
            <a:r>
              <a:rPr lang="cs-CZ" sz="2000" dirty="0" err="1" smtClean="0"/>
              <a:t>chain</a:t>
            </a:r>
            <a:r>
              <a:rPr lang="cs-CZ" sz="2000" dirty="0" smtClean="0"/>
              <a:t> management) pro 21. století. 2. </a:t>
            </a:r>
            <a:r>
              <a:rPr lang="cs-CZ" sz="2000" dirty="0" err="1" smtClean="0"/>
              <a:t>ed</a:t>
            </a:r>
            <a:r>
              <a:rPr lang="cs-CZ" sz="2000" dirty="0" smtClean="0"/>
              <a:t>. </a:t>
            </a:r>
            <a:r>
              <a:rPr lang="cs-CZ" sz="2000" dirty="0" err="1" smtClean="0"/>
              <a:t>Prague</a:t>
            </a:r>
            <a:r>
              <a:rPr lang="cs-CZ" sz="2000" dirty="0" smtClean="0"/>
              <a:t>: </a:t>
            </a:r>
            <a:r>
              <a:rPr lang="cs-CZ" sz="2000" dirty="0" smtClean="0"/>
              <a:t>Radix s.r.o., </a:t>
            </a:r>
            <a:r>
              <a:rPr lang="cs-CZ" sz="2000" dirty="0" err="1" smtClean="0"/>
              <a:t>Czech</a:t>
            </a:r>
            <a:r>
              <a:rPr lang="cs-CZ" sz="2000" dirty="0" smtClean="0"/>
              <a:t> </a:t>
            </a:r>
            <a:r>
              <a:rPr lang="cs-CZ" sz="2000" dirty="0" err="1" smtClean="0"/>
              <a:t>Republic</a:t>
            </a:r>
            <a:r>
              <a:rPr lang="cs-CZ" sz="2000" dirty="0" smtClean="0"/>
              <a:t>. </a:t>
            </a:r>
            <a:r>
              <a:rPr lang="cs-CZ" sz="2000" dirty="0" smtClean="0"/>
              <a:t>536 </a:t>
            </a:r>
            <a:r>
              <a:rPr lang="cs-CZ" sz="2000" dirty="0" smtClean="0"/>
              <a:t>p. 2005</a:t>
            </a:r>
            <a:r>
              <a:rPr lang="cs-CZ" sz="2000" dirty="0" smtClean="0"/>
              <a:t>. </a:t>
            </a:r>
            <a:r>
              <a:rPr lang="cs-CZ" sz="2000" dirty="0" smtClean="0"/>
              <a:t>ISBN </a:t>
            </a:r>
            <a:r>
              <a:rPr lang="cs-CZ" sz="2000" dirty="0" smtClean="0"/>
              <a:t>80-86031-59-4</a:t>
            </a:r>
          </a:p>
          <a:p>
            <a:pPr algn="just"/>
            <a:r>
              <a:rPr lang="cs-CZ" sz="2000" dirty="0" smtClean="0"/>
              <a:t>PERNICA, P. Logistika - pasivní prvky. </a:t>
            </a:r>
            <a:r>
              <a:rPr lang="cs-CZ" sz="2000" dirty="0" err="1" smtClean="0"/>
              <a:t>Prague</a:t>
            </a:r>
            <a:r>
              <a:rPr lang="cs-CZ" sz="2000" dirty="0" smtClean="0"/>
              <a:t>: University </a:t>
            </a:r>
            <a:r>
              <a:rPr lang="cs-CZ" sz="2000" dirty="0" err="1" smtClean="0"/>
              <a:t>of</a:t>
            </a:r>
            <a:r>
              <a:rPr lang="cs-CZ" sz="2000" dirty="0" smtClean="0"/>
              <a:t> </a:t>
            </a:r>
            <a:r>
              <a:rPr lang="cs-CZ" sz="2000" dirty="0" err="1" smtClean="0"/>
              <a:t>Economics</a:t>
            </a:r>
            <a:r>
              <a:rPr lang="cs-CZ" sz="2000" dirty="0" smtClean="0"/>
              <a:t>, </a:t>
            </a:r>
            <a:r>
              <a:rPr lang="cs-CZ" sz="2000" dirty="0" err="1" smtClean="0"/>
              <a:t>Prague</a:t>
            </a:r>
            <a:r>
              <a:rPr lang="cs-CZ" sz="2000" dirty="0" smtClean="0"/>
              <a:t>, </a:t>
            </a:r>
            <a:r>
              <a:rPr lang="cs-CZ" sz="2000" dirty="0" err="1" smtClean="0"/>
              <a:t>Czech</a:t>
            </a:r>
            <a:r>
              <a:rPr lang="cs-CZ" sz="2000" dirty="0" smtClean="0"/>
              <a:t> </a:t>
            </a:r>
            <a:r>
              <a:rPr lang="cs-CZ" sz="2000" dirty="0" err="1" smtClean="0"/>
              <a:t>Republic</a:t>
            </a:r>
            <a:r>
              <a:rPr lang="cs-CZ" sz="2000" dirty="0" smtClean="0"/>
              <a:t>. </a:t>
            </a:r>
            <a:r>
              <a:rPr lang="cs-CZ" sz="2000" dirty="0" smtClean="0"/>
              <a:t>1995</a:t>
            </a:r>
            <a:r>
              <a:rPr lang="cs-CZ" sz="2000" dirty="0" smtClean="0"/>
              <a:t>. </a:t>
            </a:r>
            <a:r>
              <a:rPr lang="cs-CZ" sz="2000" dirty="0" smtClean="0"/>
              <a:t>144 p. ISBN 80-7079-316-3</a:t>
            </a:r>
            <a:endParaRPr lang="cs-CZ" sz="2000" dirty="0"/>
          </a:p>
          <a:p>
            <a:pPr marL="0" indent="0" algn="just">
              <a:buNone/>
            </a:pPr>
            <a:endParaRPr lang="cs-CZ" sz="2000" dirty="0"/>
          </a:p>
          <a:p>
            <a:pPr marL="0" indent="0">
              <a:buNone/>
            </a:pPr>
            <a:endParaRPr lang="cs-CZ" dirty="0"/>
          </a:p>
          <a:p>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xmlns=""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xmlns="" val="33703994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05927" y="96184"/>
            <a:ext cx="10515600" cy="1138935"/>
          </a:xfrm>
        </p:spPr>
        <p:txBody>
          <a:bodyPr/>
          <a:lstStyle/>
          <a:p>
            <a:pPr algn="ctr"/>
            <a:r>
              <a:rPr lang="en-US" dirty="0" smtClean="0"/>
              <a:t>References</a:t>
            </a:r>
            <a:endParaRPr lang="en-US" dirty="0"/>
          </a:p>
        </p:txBody>
      </p:sp>
      <p:sp>
        <p:nvSpPr>
          <p:cNvPr id="3" name="Zástupný symbol pro obsah 2"/>
          <p:cNvSpPr>
            <a:spLocks noGrp="1"/>
          </p:cNvSpPr>
          <p:nvPr>
            <p:ph idx="1"/>
          </p:nvPr>
        </p:nvSpPr>
        <p:spPr>
          <a:xfrm>
            <a:off x="615297" y="1034041"/>
            <a:ext cx="10738503" cy="4939586"/>
          </a:xfrm>
        </p:spPr>
        <p:txBody>
          <a:bodyPr>
            <a:normAutofit lnSpcReduction="10000"/>
          </a:bodyPr>
          <a:lstStyle/>
          <a:p>
            <a:pPr algn="just">
              <a:spcBef>
                <a:spcPts val="1200"/>
              </a:spcBef>
              <a:defRPr/>
            </a:pPr>
            <a:r>
              <a:rPr lang="cs-CZ" sz="2000" cap="all" dirty="0" smtClean="0"/>
              <a:t>Pospíšil, R., Hobza, V., </a:t>
            </a:r>
            <a:r>
              <a:rPr lang="cs-CZ" sz="2000" cap="all" dirty="0" err="1" smtClean="0"/>
              <a:t>Puchinger</a:t>
            </a:r>
            <a:r>
              <a:rPr lang="cs-CZ" sz="2000" cap="all" dirty="0" smtClean="0"/>
              <a:t>, Z. </a:t>
            </a:r>
            <a:r>
              <a:rPr lang="cs-CZ" sz="2000" dirty="0" smtClean="0"/>
              <a:t>Finance a bankovnictví. 1. </a:t>
            </a:r>
            <a:r>
              <a:rPr lang="cs-CZ" sz="2000" dirty="0" err="1" smtClean="0"/>
              <a:t>ed</a:t>
            </a:r>
            <a:r>
              <a:rPr lang="cs-CZ" sz="2000" dirty="0" smtClean="0"/>
              <a:t>., </a:t>
            </a:r>
            <a:r>
              <a:rPr lang="en-US" sz="2000" dirty="0" smtClean="0"/>
              <a:t>UNIVERSITY OF PALACKY IN </a:t>
            </a:r>
            <a:r>
              <a:rPr lang="en-US" sz="2000" dirty="0" smtClean="0"/>
              <a:t>OLOMOUC</a:t>
            </a:r>
            <a:r>
              <a:rPr lang="cs-CZ" sz="2000" dirty="0" smtClean="0"/>
              <a:t>, </a:t>
            </a:r>
            <a:r>
              <a:rPr lang="cs-CZ" sz="2000" dirty="0" err="1" smtClean="0"/>
              <a:t>Czech</a:t>
            </a:r>
            <a:r>
              <a:rPr lang="cs-CZ" sz="2000" dirty="0" smtClean="0"/>
              <a:t> </a:t>
            </a:r>
            <a:r>
              <a:rPr lang="cs-CZ" sz="2000" dirty="0" err="1" smtClean="0"/>
              <a:t>Republic</a:t>
            </a:r>
            <a:r>
              <a:rPr lang="cs-CZ" sz="2000" dirty="0" smtClean="0"/>
              <a:t>. </a:t>
            </a:r>
            <a:r>
              <a:rPr lang="cs-CZ" sz="2000" dirty="0" smtClean="0"/>
              <a:t>2006. ISBN 80-244-1297-7</a:t>
            </a:r>
            <a:endParaRPr lang="cs-CZ" sz="2000" dirty="0" smtClean="0">
              <a:cs typeface="Times New Roman" pitchFamily="18" charset="0"/>
            </a:endParaRPr>
          </a:p>
          <a:p>
            <a:pPr algn="just">
              <a:spcBef>
                <a:spcPts val="1200"/>
              </a:spcBef>
              <a:defRPr/>
            </a:pPr>
            <a:r>
              <a:rPr lang="en-US" sz="2000" dirty="0" smtClean="0">
                <a:cs typeface="Times New Roman" pitchFamily="18" charset="0"/>
              </a:rPr>
              <a:t>PRICE, P.</a:t>
            </a:r>
            <a:r>
              <a:rPr lang="cs-CZ" sz="2000" dirty="0" smtClean="0">
                <a:cs typeface="Times New Roman" pitchFamily="18" charset="0"/>
              </a:rPr>
              <a:t> </a:t>
            </a:r>
            <a:r>
              <a:rPr lang="en-US" sz="2000" dirty="0" smtClean="0">
                <a:cs typeface="Times New Roman" pitchFamily="18" charset="0"/>
              </a:rPr>
              <a:t>M.</a:t>
            </a:r>
            <a:r>
              <a:rPr lang="cs-CZ" sz="2000" dirty="0" smtClean="0">
                <a:cs typeface="Times New Roman" pitchFamily="18" charset="0"/>
              </a:rPr>
              <a:t>, </a:t>
            </a:r>
            <a:r>
              <a:rPr lang="en-US" sz="2000" dirty="0" smtClean="0">
                <a:cs typeface="Times New Roman" pitchFamily="18" charset="0"/>
              </a:rPr>
              <a:t>HARRISON</a:t>
            </a:r>
            <a:r>
              <a:rPr lang="cs-CZ" sz="2000" dirty="0" smtClean="0">
                <a:cs typeface="Times New Roman" pitchFamily="18" charset="0"/>
              </a:rPr>
              <a:t>, </a:t>
            </a:r>
            <a:r>
              <a:rPr lang="en-US" sz="2000" dirty="0" smtClean="0">
                <a:cs typeface="Times New Roman" pitchFamily="18" charset="0"/>
              </a:rPr>
              <a:t>N.</a:t>
            </a:r>
            <a:r>
              <a:rPr lang="cs-CZ" sz="2000" dirty="0" smtClean="0">
                <a:cs typeface="Times New Roman" pitchFamily="18" charset="0"/>
              </a:rPr>
              <a:t> </a:t>
            </a:r>
            <a:r>
              <a:rPr lang="en-US" sz="2000" dirty="0" smtClean="0">
                <a:cs typeface="Times New Roman" pitchFamily="18" charset="0"/>
              </a:rPr>
              <a:t>J. Looking at Logistics: A Practical Introduction to Logistics, Customer Service, and Supply Chain Management: Access Education, 2013. 218 </a:t>
            </a:r>
            <a:r>
              <a:rPr lang="cs-CZ" sz="2000" dirty="0" smtClean="0">
                <a:cs typeface="Times New Roman" pitchFamily="18" charset="0"/>
              </a:rPr>
              <a:t>p</a:t>
            </a:r>
            <a:r>
              <a:rPr lang="en-US" sz="2000" dirty="0" smtClean="0">
                <a:cs typeface="Times New Roman" pitchFamily="18" charset="0"/>
              </a:rPr>
              <a:t>. </a:t>
            </a:r>
            <a:r>
              <a:rPr lang="en-US" sz="2000" dirty="0" smtClean="0">
                <a:cs typeface="Times New Roman" pitchFamily="18" charset="0"/>
              </a:rPr>
              <a:t>ISBN 978-1-934231-05-0</a:t>
            </a:r>
            <a:endParaRPr lang="cs-CZ" sz="2000" dirty="0" smtClean="0">
              <a:cs typeface="Times New Roman" pitchFamily="18" charset="0"/>
            </a:endParaRPr>
          </a:p>
          <a:p>
            <a:pPr algn="just">
              <a:spcBef>
                <a:spcPts val="1200"/>
              </a:spcBef>
              <a:defRPr/>
            </a:pPr>
            <a:r>
              <a:rPr lang="en-US" sz="2000" cap="all" dirty="0" err="1" smtClean="0">
                <a:cs typeface="Times New Roman" pitchFamily="18" charset="0"/>
              </a:rPr>
              <a:t>Sahay</a:t>
            </a:r>
            <a:r>
              <a:rPr lang="en-US" sz="2000" dirty="0" smtClean="0">
                <a:cs typeface="Times New Roman" pitchFamily="18" charset="0"/>
              </a:rPr>
              <a:t>, B. S., ed. 3PL, 4PL and Reverse Logistics, Part 2. Bradford, GBR: Emerald Group Publishing Ltd, 2006. </a:t>
            </a:r>
            <a:r>
              <a:rPr lang="en-US" sz="2000" dirty="0" err="1" smtClean="0">
                <a:cs typeface="Times New Roman" pitchFamily="18" charset="0"/>
              </a:rPr>
              <a:t>ProQuest</a:t>
            </a:r>
            <a:r>
              <a:rPr lang="en-US" sz="2000" dirty="0" smtClean="0">
                <a:cs typeface="Times New Roman" pitchFamily="18" charset="0"/>
              </a:rPr>
              <a:t> </a:t>
            </a:r>
            <a:r>
              <a:rPr lang="en-US" sz="2000" dirty="0" err="1" smtClean="0">
                <a:cs typeface="Times New Roman" pitchFamily="18" charset="0"/>
              </a:rPr>
              <a:t>ebrary</a:t>
            </a:r>
            <a:r>
              <a:rPr lang="en-US" sz="2000" dirty="0" smtClean="0">
                <a:cs typeface="Times New Roman" pitchFamily="18" charset="0"/>
              </a:rPr>
              <a:t>. Web. 25 May 2015</a:t>
            </a:r>
            <a:endParaRPr lang="sk-SK" sz="2000" dirty="0" smtClean="0">
              <a:cs typeface="Times New Roman" pitchFamily="18" charset="0"/>
            </a:endParaRPr>
          </a:p>
          <a:p>
            <a:pPr algn="just">
              <a:spcBef>
                <a:spcPts val="1200"/>
              </a:spcBef>
              <a:defRPr/>
            </a:pPr>
            <a:r>
              <a:rPr lang="sk-SK" sz="2000" dirty="0" smtClean="0">
                <a:cs typeface="Times New Roman" pitchFamily="18" charset="0"/>
              </a:rPr>
              <a:t>SOUTHERN, R. N. </a:t>
            </a:r>
            <a:r>
              <a:rPr lang="sk-SK" sz="2000" dirty="0" err="1" smtClean="0">
                <a:cs typeface="Times New Roman" pitchFamily="18" charset="0"/>
              </a:rPr>
              <a:t>Transportation</a:t>
            </a:r>
            <a:r>
              <a:rPr lang="sk-SK" sz="2000" dirty="0" smtClean="0">
                <a:cs typeface="Times New Roman" pitchFamily="18" charset="0"/>
              </a:rPr>
              <a:t> and </a:t>
            </a:r>
            <a:r>
              <a:rPr lang="sk-SK" sz="2000" dirty="0" err="1" smtClean="0">
                <a:cs typeface="Times New Roman" pitchFamily="18" charset="0"/>
              </a:rPr>
              <a:t>Logistics</a:t>
            </a:r>
            <a:r>
              <a:rPr lang="sk-SK" sz="2000" dirty="0" smtClean="0">
                <a:cs typeface="Times New Roman" pitchFamily="18" charset="0"/>
              </a:rPr>
              <a:t> </a:t>
            </a:r>
            <a:r>
              <a:rPr lang="sk-SK" sz="2000" dirty="0" err="1" smtClean="0">
                <a:cs typeface="Times New Roman" pitchFamily="18" charset="0"/>
              </a:rPr>
              <a:t>Basics</a:t>
            </a:r>
            <a:r>
              <a:rPr lang="sk-SK" sz="2000" dirty="0" smtClean="0">
                <a:cs typeface="Times New Roman" pitchFamily="18" charset="0"/>
              </a:rPr>
              <a:t>. </a:t>
            </a:r>
            <a:r>
              <a:rPr lang="en-US" sz="2000" dirty="0" smtClean="0">
                <a:cs typeface="Times New Roman" pitchFamily="18" charset="0"/>
              </a:rPr>
              <a:t>Illustrated</a:t>
            </a:r>
            <a:r>
              <a:rPr lang="sk-SK" sz="2000" dirty="0" smtClean="0">
                <a:cs typeface="Times New Roman" pitchFamily="18" charset="0"/>
              </a:rPr>
              <a:t> </a:t>
            </a:r>
            <a:r>
              <a:rPr lang="sk-SK" sz="2000" dirty="0" err="1" smtClean="0">
                <a:cs typeface="Times New Roman" pitchFamily="18" charset="0"/>
              </a:rPr>
              <a:t>ed</a:t>
            </a:r>
            <a:r>
              <a:rPr lang="sk-SK" sz="2000" dirty="0" smtClean="0">
                <a:cs typeface="Times New Roman" pitchFamily="18" charset="0"/>
              </a:rPr>
              <a:t>. </a:t>
            </a:r>
            <a:r>
              <a:rPr lang="sk-SK" sz="2000" dirty="0" err="1" smtClean="0">
                <a:cs typeface="Times New Roman" pitchFamily="18" charset="0"/>
              </a:rPr>
              <a:t>Northwestern</a:t>
            </a:r>
            <a:r>
              <a:rPr lang="sk-SK" sz="2000" dirty="0" smtClean="0">
                <a:cs typeface="Times New Roman" pitchFamily="18" charset="0"/>
              </a:rPr>
              <a:t> </a:t>
            </a:r>
            <a:r>
              <a:rPr lang="sk-SK" sz="2000" dirty="0" err="1" smtClean="0">
                <a:cs typeface="Times New Roman" pitchFamily="18" charset="0"/>
              </a:rPr>
              <a:t>University</a:t>
            </a:r>
            <a:r>
              <a:rPr lang="sk-SK" sz="2000" dirty="0" smtClean="0">
                <a:cs typeface="Times New Roman" pitchFamily="18" charset="0"/>
              </a:rPr>
              <a:t>: </a:t>
            </a:r>
            <a:r>
              <a:rPr lang="sk-SK" sz="2000" dirty="0" err="1" smtClean="0">
                <a:cs typeface="Times New Roman" pitchFamily="18" charset="0"/>
              </a:rPr>
              <a:t>Continental</a:t>
            </a:r>
            <a:r>
              <a:rPr lang="sk-SK" sz="2000" dirty="0" smtClean="0">
                <a:cs typeface="Times New Roman" pitchFamily="18" charset="0"/>
              </a:rPr>
              <a:t> </a:t>
            </a:r>
            <a:r>
              <a:rPr lang="sk-SK" sz="2000" dirty="0" err="1" smtClean="0">
                <a:cs typeface="Times New Roman" pitchFamily="18" charset="0"/>
              </a:rPr>
              <a:t>Traffic</a:t>
            </a:r>
            <a:r>
              <a:rPr lang="sk-SK" sz="2000" dirty="0" smtClean="0">
                <a:cs typeface="Times New Roman" pitchFamily="18" charset="0"/>
              </a:rPr>
              <a:t> </a:t>
            </a:r>
            <a:r>
              <a:rPr lang="sk-SK" sz="2000" dirty="0" err="1" smtClean="0">
                <a:cs typeface="Times New Roman" pitchFamily="18" charset="0"/>
              </a:rPr>
              <a:t>Publishing</a:t>
            </a:r>
            <a:r>
              <a:rPr lang="sk-SK" sz="2000" dirty="0" smtClean="0">
                <a:cs typeface="Times New Roman" pitchFamily="18" charset="0"/>
              </a:rPr>
              <a:t> </a:t>
            </a:r>
            <a:r>
              <a:rPr lang="sk-SK" sz="2000" dirty="0" err="1" smtClean="0">
                <a:cs typeface="Times New Roman" pitchFamily="18" charset="0"/>
              </a:rPr>
              <a:t>Company</a:t>
            </a:r>
            <a:r>
              <a:rPr lang="sk-SK" sz="2000" dirty="0" smtClean="0">
                <a:cs typeface="Times New Roman" pitchFamily="18" charset="0"/>
              </a:rPr>
              <a:t>, 1997. 375 </a:t>
            </a:r>
            <a:r>
              <a:rPr lang="sk-SK" sz="2000" dirty="0" smtClean="0">
                <a:cs typeface="Times New Roman" pitchFamily="18" charset="0"/>
              </a:rPr>
              <a:t>p. </a:t>
            </a:r>
            <a:r>
              <a:rPr lang="sk-SK" sz="2000" dirty="0" smtClean="0">
                <a:cs typeface="Times New Roman" pitchFamily="18" charset="0"/>
              </a:rPr>
              <a:t>A </a:t>
            </a:r>
            <a:r>
              <a:rPr lang="sk-SK" sz="2000" dirty="0" err="1" smtClean="0">
                <a:cs typeface="Times New Roman" pitchFamily="18" charset="0"/>
              </a:rPr>
              <a:t>Handbook</a:t>
            </a:r>
            <a:r>
              <a:rPr lang="sk-SK" sz="2000" dirty="0" smtClean="0">
                <a:cs typeface="Times New Roman" pitchFamily="18" charset="0"/>
              </a:rPr>
              <a:t> </a:t>
            </a:r>
            <a:r>
              <a:rPr lang="sk-SK" sz="2000" dirty="0" err="1" smtClean="0">
                <a:cs typeface="Times New Roman" pitchFamily="18" charset="0"/>
              </a:rPr>
              <a:t>for</a:t>
            </a:r>
            <a:r>
              <a:rPr lang="sk-SK" sz="2000" dirty="0" smtClean="0">
                <a:cs typeface="Times New Roman" pitchFamily="18" charset="0"/>
              </a:rPr>
              <a:t> </a:t>
            </a:r>
            <a:r>
              <a:rPr lang="sk-SK" sz="2000" dirty="0" err="1" smtClean="0">
                <a:cs typeface="Times New Roman" pitchFamily="18" charset="0"/>
              </a:rPr>
              <a:t>Transportation</a:t>
            </a:r>
            <a:r>
              <a:rPr lang="sk-SK" sz="2000" dirty="0" smtClean="0">
                <a:cs typeface="Times New Roman" pitchFamily="18" charset="0"/>
              </a:rPr>
              <a:t> and </a:t>
            </a:r>
            <a:r>
              <a:rPr lang="sk-SK" sz="2000" dirty="0" err="1" smtClean="0">
                <a:cs typeface="Times New Roman" pitchFamily="18" charset="0"/>
              </a:rPr>
              <a:t>Logistics</a:t>
            </a:r>
            <a:r>
              <a:rPr lang="sk-SK" sz="2000" dirty="0" smtClean="0">
                <a:cs typeface="Times New Roman" pitchFamily="18" charset="0"/>
              </a:rPr>
              <a:t> </a:t>
            </a:r>
            <a:r>
              <a:rPr lang="sk-SK" sz="2000" dirty="0" err="1" smtClean="0">
                <a:cs typeface="Times New Roman" pitchFamily="18" charset="0"/>
              </a:rPr>
              <a:t>Professionals</a:t>
            </a:r>
            <a:r>
              <a:rPr lang="sk-SK" sz="2000" dirty="0" smtClean="0">
                <a:cs typeface="Times New Roman" pitchFamily="18" charset="0"/>
              </a:rPr>
              <a:t> </a:t>
            </a:r>
            <a:r>
              <a:rPr lang="sk-SK" sz="2000" dirty="0" err="1" smtClean="0">
                <a:cs typeface="Times New Roman" pitchFamily="18" charset="0"/>
              </a:rPr>
              <a:t>and</a:t>
            </a:r>
            <a:r>
              <a:rPr lang="sk-SK" sz="2000" dirty="0" smtClean="0">
                <a:cs typeface="Times New Roman" pitchFamily="18" charset="0"/>
              </a:rPr>
              <a:t> </a:t>
            </a:r>
            <a:r>
              <a:rPr lang="sk-SK" sz="2000" dirty="0" err="1" smtClean="0">
                <a:cs typeface="Times New Roman" pitchFamily="18" charset="0"/>
              </a:rPr>
              <a:t>Students</a:t>
            </a:r>
            <a:r>
              <a:rPr lang="sk-SK" sz="2000" dirty="0" smtClean="0">
                <a:cs typeface="Times New Roman" pitchFamily="18" charset="0"/>
              </a:rPr>
              <a:t>. ISBN 978-0-9655014-0-8</a:t>
            </a:r>
            <a:endParaRPr lang="cs-CZ" sz="2000" dirty="0" smtClean="0">
              <a:cs typeface="Times New Roman" pitchFamily="18" charset="0"/>
            </a:endParaRPr>
          </a:p>
          <a:p>
            <a:pPr algn="just">
              <a:spcBef>
                <a:spcPts val="1200"/>
              </a:spcBef>
              <a:defRPr/>
            </a:pPr>
            <a:r>
              <a:rPr lang="en-US" sz="2000" dirty="0" smtClean="0">
                <a:cs typeface="Times New Roman" pitchFamily="18" charset="0"/>
              </a:rPr>
              <a:t>ŠIROKÝ, J. </a:t>
            </a:r>
            <a:r>
              <a:rPr lang="cs-CZ" sz="2000" dirty="0" err="1" smtClean="0">
                <a:cs typeface="Times New Roman" pitchFamily="18" charset="0"/>
              </a:rPr>
              <a:t>et</a:t>
            </a:r>
            <a:r>
              <a:rPr lang="cs-CZ" sz="2000" dirty="0" smtClean="0">
                <a:cs typeface="Times New Roman" pitchFamily="18" charset="0"/>
              </a:rPr>
              <a:t> </a:t>
            </a:r>
            <a:r>
              <a:rPr lang="cs-CZ" sz="2000" dirty="0" err="1" smtClean="0">
                <a:cs typeface="Times New Roman" pitchFamily="18" charset="0"/>
              </a:rPr>
              <a:t>al</a:t>
            </a:r>
            <a:r>
              <a:rPr lang="en-US" sz="2000" dirty="0" smtClean="0">
                <a:cs typeface="Times New Roman" pitchFamily="18" charset="0"/>
              </a:rPr>
              <a:t>. Transport technology and control. Brno: </a:t>
            </a:r>
            <a:r>
              <a:rPr lang="en-US" sz="2000" dirty="0" err="1" smtClean="0">
                <a:cs typeface="Times New Roman" pitchFamily="18" charset="0"/>
              </a:rPr>
              <a:t>Tribun</a:t>
            </a:r>
            <a:r>
              <a:rPr lang="en-US" sz="2000" dirty="0" smtClean="0">
                <a:cs typeface="Times New Roman" pitchFamily="18" charset="0"/>
              </a:rPr>
              <a:t> EU, 2012. 237 </a:t>
            </a:r>
            <a:r>
              <a:rPr lang="cs-CZ" sz="2000" dirty="0" smtClean="0">
                <a:cs typeface="Times New Roman" pitchFamily="18" charset="0"/>
              </a:rPr>
              <a:t>p</a:t>
            </a:r>
            <a:r>
              <a:rPr lang="en-US" sz="2000" dirty="0" smtClean="0">
                <a:cs typeface="Times New Roman" pitchFamily="18" charset="0"/>
              </a:rPr>
              <a:t>. </a:t>
            </a:r>
            <a:r>
              <a:rPr lang="en-US" sz="2000" dirty="0" smtClean="0">
                <a:cs typeface="Times New Roman" pitchFamily="18" charset="0"/>
              </a:rPr>
              <a:t>ISBN 978-80-263-0268-1</a:t>
            </a:r>
            <a:endParaRPr lang="cs-CZ" sz="2000" dirty="0" smtClean="0">
              <a:cs typeface="Times New Roman" pitchFamily="18" charset="0"/>
            </a:endParaRPr>
          </a:p>
          <a:p>
            <a:pPr algn="just">
              <a:spcBef>
                <a:spcPts val="1200"/>
              </a:spcBef>
              <a:defRPr/>
            </a:pPr>
            <a:r>
              <a:rPr lang="sk-SK" sz="2000" dirty="0" smtClean="0">
                <a:cs typeface="Times New Roman" pitchFamily="18" charset="0"/>
              </a:rPr>
              <a:t>VAŠTÍKOVÁ, M. Marketing </a:t>
            </a:r>
            <a:r>
              <a:rPr lang="sk-SK" sz="2000" dirty="0" err="1" smtClean="0">
                <a:cs typeface="Times New Roman" pitchFamily="18" charset="0"/>
              </a:rPr>
              <a:t>služeb</a:t>
            </a:r>
            <a:r>
              <a:rPr lang="sk-SK" sz="2000" dirty="0" smtClean="0">
                <a:cs typeface="Times New Roman" pitchFamily="18" charset="0"/>
              </a:rPr>
              <a:t>: </a:t>
            </a:r>
            <a:r>
              <a:rPr lang="sk-SK" sz="2000" dirty="0" err="1" smtClean="0">
                <a:cs typeface="Times New Roman" pitchFamily="18" charset="0"/>
              </a:rPr>
              <a:t>efektivně</a:t>
            </a:r>
            <a:r>
              <a:rPr lang="sk-SK" sz="2000" dirty="0" smtClean="0">
                <a:cs typeface="Times New Roman" pitchFamily="18" charset="0"/>
              </a:rPr>
              <a:t> a </a:t>
            </a:r>
            <a:r>
              <a:rPr lang="sk-SK" sz="2000" dirty="0" err="1" smtClean="0">
                <a:cs typeface="Times New Roman" pitchFamily="18" charset="0"/>
              </a:rPr>
              <a:t>moderně</a:t>
            </a:r>
            <a:r>
              <a:rPr lang="sk-SK" sz="2000" dirty="0" smtClean="0">
                <a:cs typeface="Times New Roman" pitchFamily="18" charset="0"/>
              </a:rPr>
              <a:t>. </a:t>
            </a:r>
            <a:r>
              <a:rPr lang="sk-SK" sz="2000" dirty="0" smtClean="0">
                <a:cs typeface="Times New Roman" pitchFamily="18" charset="0"/>
              </a:rPr>
              <a:t>1. </a:t>
            </a:r>
            <a:r>
              <a:rPr lang="sk-SK" sz="2000" dirty="0" err="1" smtClean="0">
                <a:cs typeface="Times New Roman" pitchFamily="18" charset="0"/>
              </a:rPr>
              <a:t>ed</a:t>
            </a:r>
            <a:r>
              <a:rPr lang="sk-SK" sz="2000" dirty="0" smtClean="0">
                <a:cs typeface="Times New Roman" pitchFamily="18" charset="0"/>
              </a:rPr>
              <a:t>., </a:t>
            </a:r>
            <a:r>
              <a:rPr lang="sk-SK" sz="2000" dirty="0" err="1" smtClean="0">
                <a:cs typeface="Times New Roman" pitchFamily="18" charset="0"/>
              </a:rPr>
              <a:t>Prague</a:t>
            </a:r>
            <a:r>
              <a:rPr lang="sk-SK" sz="2000" dirty="0" smtClean="0">
                <a:cs typeface="Times New Roman" pitchFamily="18" charset="0"/>
              </a:rPr>
              <a:t>: </a:t>
            </a:r>
            <a:r>
              <a:rPr lang="sk-SK" sz="2000" dirty="0" err="1" smtClean="0">
                <a:cs typeface="Times New Roman" pitchFamily="18" charset="0"/>
              </a:rPr>
              <a:t>Grada</a:t>
            </a:r>
            <a:r>
              <a:rPr lang="sk-SK" sz="2000" dirty="0" smtClean="0">
                <a:cs typeface="Times New Roman" pitchFamily="18" charset="0"/>
              </a:rPr>
              <a:t>, </a:t>
            </a:r>
            <a:r>
              <a:rPr lang="cs-CZ" sz="2000" dirty="0" err="1" smtClean="0"/>
              <a:t>Czech</a:t>
            </a:r>
            <a:r>
              <a:rPr lang="cs-CZ" sz="2000" dirty="0" smtClean="0"/>
              <a:t> </a:t>
            </a:r>
            <a:r>
              <a:rPr lang="cs-CZ" sz="2000" dirty="0" err="1" smtClean="0"/>
              <a:t>Republic</a:t>
            </a:r>
            <a:r>
              <a:rPr lang="cs-CZ" sz="2000" dirty="0" smtClean="0"/>
              <a:t>. </a:t>
            </a:r>
            <a:r>
              <a:rPr lang="sk-SK" sz="2000" dirty="0" smtClean="0">
                <a:cs typeface="Times New Roman" pitchFamily="18" charset="0"/>
              </a:rPr>
              <a:t>2008</a:t>
            </a:r>
            <a:r>
              <a:rPr lang="sk-SK" sz="2000" dirty="0" smtClean="0">
                <a:cs typeface="Times New Roman" pitchFamily="18" charset="0"/>
              </a:rPr>
              <a:t>. ISBN 978-80-247-2721-9</a:t>
            </a:r>
            <a:endParaRPr lang="cs-CZ" sz="2000" dirty="0" smtClean="0">
              <a:cs typeface="Times New Roman" panose="02020603050405020304" pitchFamily="18" charset="0"/>
            </a:endParaRPr>
          </a:p>
          <a:p>
            <a:pPr algn="just">
              <a:spcBef>
                <a:spcPts val="1200"/>
              </a:spcBef>
              <a:defRPr/>
            </a:pPr>
            <a:r>
              <a:rPr lang="sk-SK" sz="2000" dirty="0" smtClean="0">
                <a:cs typeface="Times New Roman" pitchFamily="18" charset="0"/>
              </a:rPr>
              <a:t>VAŠTÍKOVÁ, M. Marketing </a:t>
            </a:r>
            <a:r>
              <a:rPr lang="sk-SK" sz="2000" dirty="0" err="1" smtClean="0">
                <a:cs typeface="Times New Roman" pitchFamily="18" charset="0"/>
              </a:rPr>
              <a:t>služeb</a:t>
            </a:r>
            <a:r>
              <a:rPr lang="sk-SK" sz="2000" dirty="0" smtClean="0">
                <a:cs typeface="Times New Roman" pitchFamily="18" charset="0"/>
              </a:rPr>
              <a:t>: </a:t>
            </a:r>
            <a:r>
              <a:rPr lang="sk-SK" sz="2000" dirty="0" err="1" smtClean="0">
                <a:cs typeface="Times New Roman" pitchFamily="18" charset="0"/>
              </a:rPr>
              <a:t>efektivně</a:t>
            </a:r>
            <a:r>
              <a:rPr lang="sk-SK" sz="2000" dirty="0" smtClean="0">
                <a:cs typeface="Times New Roman" pitchFamily="18" charset="0"/>
              </a:rPr>
              <a:t> a </a:t>
            </a:r>
            <a:r>
              <a:rPr lang="sk-SK" sz="2000" dirty="0" err="1" smtClean="0">
                <a:cs typeface="Times New Roman" pitchFamily="18" charset="0"/>
              </a:rPr>
              <a:t>moderně</a:t>
            </a:r>
            <a:r>
              <a:rPr lang="sk-SK" sz="2000" dirty="0" smtClean="0">
                <a:cs typeface="Times New Roman" pitchFamily="18" charset="0"/>
              </a:rPr>
              <a:t>. 2</a:t>
            </a:r>
            <a:r>
              <a:rPr lang="sk-SK" sz="2000" dirty="0" smtClean="0">
                <a:cs typeface="Times New Roman" pitchFamily="18" charset="0"/>
              </a:rPr>
              <a:t>. </a:t>
            </a:r>
            <a:r>
              <a:rPr lang="sk-SK" sz="2000" dirty="0" err="1" smtClean="0">
                <a:cs typeface="Times New Roman" pitchFamily="18" charset="0"/>
              </a:rPr>
              <a:t>ed</a:t>
            </a:r>
            <a:r>
              <a:rPr lang="sk-SK" sz="2000" dirty="0" smtClean="0">
                <a:cs typeface="Times New Roman" pitchFamily="18" charset="0"/>
              </a:rPr>
              <a:t>., </a:t>
            </a:r>
            <a:r>
              <a:rPr lang="sk-SK" sz="2000" dirty="0" err="1" smtClean="0">
                <a:cs typeface="Times New Roman" pitchFamily="18" charset="0"/>
              </a:rPr>
              <a:t>Prague</a:t>
            </a:r>
            <a:r>
              <a:rPr lang="sk-SK" sz="2000" dirty="0" smtClean="0">
                <a:cs typeface="Times New Roman" pitchFamily="18" charset="0"/>
              </a:rPr>
              <a:t>: </a:t>
            </a:r>
            <a:r>
              <a:rPr lang="sk-SK" sz="2000" dirty="0" err="1" smtClean="0">
                <a:cs typeface="Times New Roman" pitchFamily="18" charset="0"/>
              </a:rPr>
              <a:t>Grada</a:t>
            </a:r>
            <a:r>
              <a:rPr lang="sk-SK" sz="2000" dirty="0" smtClean="0">
                <a:cs typeface="Times New Roman" pitchFamily="18" charset="0"/>
              </a:rPr>
              <a:t>, </a:t>
            </a:r>
            <a:r>
              <a:rPr lang="cs-CZ" sz="2000" dirty="0" err="1" smtClean="0"/>
              <a:t>Czech</a:t>
            </a:r>
            <a:r>
              <a:rPr lang="cs-CZ" sz="2000" dirty="0" smtClean="0"/>
              <a:t> </a:t>
            </a:r>
            <a:r>
              <a:rPr lang="cs-CZ" sz="2000" dirty="0" err="1" smtClean="0"/>
              <a:t>Republic</a:t>
            </a:r>
            <a:r>
              <a:rPr lang="cs-CZ" sz="2000" dirty="0" smtClean="0"/>
              <a:t>. </a:t>
            </a:r>
            <a:r>
              <a:rPr lang="sk-SK" sz="2000" dirty="0" smtClean="0">
                <a:cs typeface="Times New Roman" pitchFamily="18" charset="0"/>
              </a:rPr>
              <a:t>2014</a:t>
            </a:r>
            <a:r>
              <a:rPr lang="sk-SK" sz="2000" dirty="0" smtClean="0">
                <a:cs typeface="Times New Roman" pitchFamily="18" charset="0"/>
              </a:rPr>
              <a:t>. 268 </a:t>
            </a:r>
            <a:r>
              <a:rPr lang="sk-SK" sz="2000" dirty="0" smtClean="0">
                <a:cs typeface="Times New Roman" pitchFamily="18" charset="0"/>
              </a:rPr>
              <a:t>p. </a:t>
            </a:r>
            <a:r>
              <a:rPr lang="sk-SK" sz="2000" dirty="0" smtClean="0">
                <a:cs typeface="Times New Roman" pitchFamily="18" charset="0"/>
              </a:rPr>
              <a:t>ISBN </a:t>
            </a:r>
            <a:r>
              <a:rPr lang="sk-SK" sz="2000" dirty="0" smtClean="0">
                <a:cs typeface="Times New Roman" pitchFamily="18" charset="0"/>
              </a:rPr>
              <a:t>978-80-247-5037-8</a:t>
            </a:r>
            <a:endParaRPr lang="cs-CZ" dirty="0"/>
          </a:p>
          <a:p>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xmlns=""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xmlns="" val="32205542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Methods of study and </a:t>
            </a:r>
            <a:r>
              <a:rPr lang="en-US" dirty="0" smtClean="0"/>
              <a:t>communication</a:t>
            </a:r>
            <a:endParaRPr lang="cs-CZ" dirty="0"/>
          </a:p>
        </p:txBody>
      </p:sp>
      <p:sp>
        <p:nvSpPr>
          <p:cNvPr id="3" name="Zástupný symbol pro obsah 2"/>
          <p:cNvSpPr>
            <a:spLocks noGrp="1"/>
          </p:cNvSpPr>
          <p:nvPr>
            <p:ph idx="1"/>
          </p:nvPr>
        </p:nvSpPr>
        <p:spPr>
          <a:xfrm>
            <a:off x="838200" y="1484555"/>
            <a:ext cx="10515600" cy="4692408"/>
          </a:xfrm>
        </p:spPr>
        <p:txBody>
          <a:bodyPr>
            <a:normAutofit fontScale="85000" lnSpcReduction="20000"/>
          </a:bodyPr>
          <a:lstStyle/>
          <a:p>
            <a:pPr marL="0" indent="0" algn="just">
              <a:buNone/>
            </a:pPr>
            <a:r>
              <a:rPr lang="en-US" sz="2600" u="sng" dirty="0"/>
              <a:t>Organizational forms of teaching:</a:t>
            </a:r>
          </a:p>
          <a:p>
            <a:pPr marL="0" indent="0" algn="just">
              <a:buNone/>
            </a:pPr>
            <a:r>
              <a:rPr lang="en-US" sz="2600" dirty="0"/>
              <a:t>•	Lecture</a:t>
            </a:r>
          </a:p>
          <a:p>
            <a:pPr marL="0" indent="0" algn="just">
              <a:buNone/>
            </a:pPr>
            <a:r>
              <a:rPr lang="en-US" sz="2600" dirty="0"/>
              <a:t>•	</a:t>
            </a:r>
            <a:r>
              <a:rPr lang="en-US" sz="2600" dirty="0" smtClean="0"/>
              <a:t>Seminar</a:t>
            </a:r>
            <a:endParaRPr lang="cs-CZ" sz="2600" dirty="0" smtClean="0"/>
          </a:p>
          <a:p>
            <a:pPr marL="0" indent="0" algn="just">
              <a:buNone/>
            </a:pPr>
            <a:r>
              <a:rPr lang="en-US" sz="2600" dirty="0" smtClean="0"/>
              <a:t>• </a:t>
            </a:r>
            <a:r>
              <a:rPr lang="cs-CZ" sz="2600" dirty="0" smtClean="0"/>
              <a:t>	</a:t>
            </a:r>
            <a:r>
              <a:rPr lang="en-US" sz="2600" dirty="0" smtClean="0"/>
              <a:t>Tutorial</a:t>
            </a:r>
            <a:endParaRPr lang="en-US" sz="2600" dirty="0"/>
          </a:p>
          <a:p>
            <a:pPr marL="0" indent="0" algn="just">
              <a:buNone/>
            </a:pPr>
            <a:r>
              <a:rPr lang="en-US" sz="2600" dirty="0"/>
              <a:t>•	Consultation</a:t>
            </a:r>
          </a:p>
          <a:p>
            <a:pPr marL="0" indent="0" algn="just">
              <a:buNone/>
            </a:pPr>
            <a:r>
              <a:rPr lang="en-US" sz="2600" u="sng" dirty="0"/>
              <a:t>Complex teaching methods:</a:t>
            </a:r>
          </a:p>
          <a:p>
            <a:pPr marL="0" indent="0" algn="just">
              <a:buNone/>
            </a:pPr>
            <a:r>
              <a:rPr lang="en-US" sz="2600" dirty="0"/>
              <a:t>•	Frontal Teaching</a:t>
            </a:r>
          </a:p>
          <a:p>
            <a:pPr marL="0" indent="0" algn="just">
              <a:buNone/>
            </a:pPr>
            <a:r>
              <a:rPr lang="en-US" sz="2600" dirty="0"/>
              <a:t>•	Group Teaching – Cooperation</a:t>
            </a:r>
          </a:p>
          <a:p>
            <a:pPr marL="0" indent="0" algn="just">
              <a:buNone/>
            </a:pPr>
            <a:r>
              <a:rPr lang="en-US" sz="2600" dirty="0"/>
              <a:t>•	Brainstorming</a:t>
            </a:r>
          </a:p>
          <a:p>
            <a:pPr marL="0" indent="0" algn="just">
              <a:buNone/>
            </a:pPr>
            <a:r>
              <a:rPr lang="en-US" sz="2600" dirty="0"/>
              <a:t>•	Critical Thinking</a:t>
            </a:r>
          </a:p>
          <a:p>
            <a:pPr marL="0" indent="0" algn="just">
              <a:buNone/>
            </a:pPr>
            <a:r>
              <a:rPr lang="en-US" sz="2600" dirty="0"/>
              <a:t>•	Individual Work– Individual or Individualized </a:t>
            </a:r>
            <a:r>
              <a:rPr lang="en-US" sz="2600" dirty="0" smtClean="0"/>
              <a:t>Activity</a:t>
            </a:r>
            <a:endParaRPr lang="en-US" sz="2600" dirty="0"/>
          </a:p>
          <a:p>
            <a:pPr marL="0" indent="0" algn="just">
              <a:buNone/>
            </a:pPr>
            <a:r>
              <a:rPr lang="en-US" sz="2600" dirty="0"/>
              <a:t>•	E-learning</a:t>
            </a:r>
          </a:p>
          <a:p>
            <a:pPr marL="0" indent="0" algn="just">
              <a:buNone/>
            </a:pP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xmlns=""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xmlns="" val="9230976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247887"/>
            <a:ext cx="10515600" cy="4929076"/>
          </a:xfrm>
        </p:spPr>
        <p:txBody>
          <a:bodyPr>
            <a:normAutofit/>
          </a:bodyPr>
          <a:lstStyle/>
          <a:p>
            <a:pPr marL="0" indent="0" algn="just">
              <a:buNone/>
            </a:pPr>
            <a:r>
              <a:rPr lang="en-US" sz="2200" dirty="0"/>
              <a:t>1. Issue</a:t>
            </a:r>
          </a:p>
          <a:p>
            <a:pPr marL="0" indent="0" algn="just">
              <a:buNone/>
            </a:pPr>
            <a:endParaRPr lang="cs-CZ" sz="2200" dirty="0" smtClean="0"/>
          </a:p>
          <a:p>
            <a:pPr marL="0" indent="0" algn="just">
              <a:buNone/>
            </a:pPr>
            <a:r>
              <a:rPr lang="en-US" sz="2200" dirty="0" smtClean="0"/>
              <a:t>© </a:t>
            </a:r>
            <a:r>
              <a:rPr lang="en-US" sz="2200" dirty="0"/>
              <a:t>Institute of Technology and Business in </a:t>
            </a:r>
            <a:r>
              <a:rPr lang="en-US" sz="2200" dirty="0" err="1"/>
              <a:t>České</a:t>
            </a:r>
            <a:r>
              <a:rPr lang="en-US" sz="2200" dirty="0"/>
              <a:t> </a:t>
            </a:r>
            <a:r>
              <a:rPr lang="en-US" sz="2200" dirty="0" err="1"/>
              <a:t>Budějovice</a:t>
            </a:r>
            <a:r>
              <a:rPr lang="en-US" sz="2200" dirty="0"/>
              <a:t>, 2017</a:t>
            </a:r>
          </a:p>
          <a:p>
            <a:pPr marL="0" indent="0" algn="just">
              <a:buNone/>
            </a:pPr>
            <a:endParaRPr lang="cs-CZ" sz="2200" dirty="0" smtClean="0"/>
          </a:p>
          <a:p>
            <a:pPr marL="0" indent="0" algn="just">
              <a:buNone/>
            </a:pPr>
            <a:r>
              <a:rPr lang="en-US" sz="2200" dirty="0" smtClean="0"/>
              <a:t>Published </a:t>
            </a:r>
            <a:r>
              <a:rPr lang="en-US" sz="2200" dirty="0"/>
              <a:t>by: Institute of Technology and Business in </a:t>
            </a:r>
            <a:r>
              <a:rPr lang="en-US" sz="2200" dirty="0" err="1"/>
              <a:t>České</a:t>
            </a:r>
            <a:r>
              <a:rPr lang="en-US" sz="2200" dirty="0"/>
              <a:t> </a:t>
            </a:r>
            <a:r>
              <a:rPr lang="en-US" sz="2200" dirty="0" err="1"/>
              <a:t>Budějovice</a:t>
            </a:r>
            <a:r>
              <a:rPr lang="en-US" sz="2200" dirty="0"/>
              <a:t>, </a:t>
            </a:r>
            <a:r>
              <a:rPr lang="en-US" sz="2200" dirty="0" err="1"/>
              <a:t>Okružní</a:t>
            </a:r>
            <a:r>
              <a:rPr lang="en-US" sz="2200" dirty="0"/>
              <a:t> 10, 370 01 </a:t>
            </a:r>
            <a:r>
              <a:rPr lang="en-US" sz="2200" dirty="0" err="1"/>
              <a:t>České</a:t>
            </a:r>
            <a:r>
              <a:rPr lang="en-US" sz="2200" dirty="0"/>
              <a:t> </a:t>
            </a:r>
            <a:r>
              <a:rPr lang="en-US" sz="2200" dirty="0" err="1"/>
              <a:t>Budějovice</a:t>
            </a:r>
            <a:r>
              <a:rPr lang="en-US" sz="2200" dirty="0"/>
              <a:t>, Czech Republic</a:t>
            </a:r>
          </a:p>
          <a:p>
            <a:pPr marL="0" indent="0" algn="just">
              <a:buNone/>
            </a:pPr>
            <a:endParaRPr lang="cs-CZ" sz="2200" dirty="0" smtClean="0"/>
          </a:p>
          <a:p>
            <a:pPr marL="0" indent="0" algn="just">
              <a:buNone/>
            </a:pPr>
            <a:r>
              <a:rPr lang="en-US" sz="2200" dirty="0" smtClean="0"/>
              <a:t>Author </a:t>
            </a:r>
            <a:r>
              <a:rPr lang="en-US" sz="2200" dirty="0"/>
              <a:t>is responsible for content and language </a:t>
            </a:r>
            <a:r>
              <a:rPr lang="en-US" sz="2200" dirty="0" smtClean="0"/>
              <a:t>accuracy </a:t>
            </a:r>
            <a:endParaRPr lang="cs-CZ" sz="22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xmlns=""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xmlns="" val="3487043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282</Words>
  <Application>Microsoft Office PowerPoint</Application>
  <PresentationFormat>Vlastní</PresentationFormat>
  <Paragraphs>57</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Motiv Office</vt:lpstr>
      <vt:lpstr>Logistics services Ing. Ondrej Stopka, PhD.</vt:lpstr>
      <vt:lpstr>Study guide for the course</vt:lpstr>
      <vt:lpstr>Basic study topics </vt:lpstr>
      <vt:lpstr>References</vt:lpstr>
      <vt:lpstr>References</vt:lpstr>
      <vt:lpstr>References</vt:lpstr>
      <vt:lpstr>Methods of study and communication</vt:lpstr>
      <vt:lpstr>Snímek 8</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Tata</cp:lastModifiedBy>
  <cp:revision>40</cp:revision>
  <dcterms:created xsi:type="dcterms:W3CDTF">2017-05-10T10:51:34Z</dcterms:created>
  <dcterms:modified xsi:type="dcterms:W3CDTF">2017-08-04T11:48:05Z</dcterms:modified>
</cp:coreProperties>
</file>