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337" r:id="rId3"/>
    <p:sldId id="338" r:id="rId4"/>
    <p:sldId id="339" r:id="rId5"/>
    <p:sldId id="341" r:id="rId6"/>
    <p:sldId id="346" r:id="rId7"/>
    <p:sldId id="347"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64" autoAdjust="0"/>
    <p:restoredTop sz="94660"/>
  </p:normalViewPr>
  <p:slideViewPr>
    <p:cSldViewPr snapToGrid="0">
      <p:cViewPr>
        <p:scale>
          <a:sx n="93" d="100"/>
          <a:sy n="93" d="100"/>
        </p:scale>
        <p:origin x="180" y="34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25.8.2017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25.8.2017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25.8.2017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1027416"/>
            <a:ext cx="11400915" cy="1952090"/>
          </a:xfrm>
        </p:spPr>
        <p:txBody>
          <a:bodyPr>
            <a:normAutofit fontScale="90000"/>
          </a:bodyPr>
          <a:lstStyle/>
          <a:p>
            <a:r>
              <a:rPr lang="cs-CZ" sz="3600" dirty="0" err="1" smtClean="0"/>
              <a:t>Logistics</a:t>
            </a:r>
            <a:r>
              <a:rPr lang="cs-CZ" sz="3600" dirty="0" smtClean="0"/>
              <a:t> </a:t>
            </a:r>
            <a:r>
              <a:rPr lang="cs-CZ" sz="3600" dirty="0" err="1" smtClean="0"/>
              <a:t>services</a:t>
            </a:r>
            <a:r>
              <a:rPr lang="cs-CZ" sz="3600" dirty="0" smtClean="0"/>
              <a:t>:</a:t>
            </a:r>
            <a:r>
              <a:rPr lang="cs-CZ" smtClean="0"/>
              <a:t/>
            </a:r>
            <a:br>
              <a:rPr lang="cs-CZ" smtClean="0"/>
            </a:br>
            <a:r>
              <a:rPr lang="cs-CZ" b="1" smtClean="0"/>
              <a:t>9. </a:t>
            </a:r>
            <a:r>
              <a:rPr lang="en-US" b="1" dirty="0" smtClean="0"/>
              <a:t>Financial services in the context of logistics</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 xmlns:p14="http://schemas.microsoft.com/office/powerpoint/2010/main" val="3367903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Financial services in the context of logistics</a:t>
            </a:r>
            <a:endParaRPr lang="sk-SK" sz="3200" b="1" dirty="0" smtClean="0"/>
          </a:p>
          <a:p>
            <a:pPr>
              <a:buNone/>
            </a:pPr>
            <a:endParaRPr lang="en-US" sz="2000" dirty="0" smtClean="0"/>
          </a:p>
          <a:p>
            <a:pPr algn="just">
              <a:buNone/>
            </a:pPr>
            <a:r>
              <a:rPr lang="sk-SK" sz="3200" dirty="0" smtClean="0"/>
              <a:t>	</a:t>
            </a:r>
            <a:r>
              <a:rPr lang="en-US" dirty="0" smtClean="0"/>
              <a:t>Financial services (financial industry, financial sector) are one of branches of the services sector. They include all financial services from the field of financial industry which are provided by financial institutions and other entities. Their main or secondary object of activity consists in the management of financial resources.</a:t>
            </a:r>
          </a:p>
        </p:txBody>
      </p:sp>
    </p:spTree>
    <p:extLst>
      <p:ext uri="{BB962C8B-B14F-4D97-AF65-F5344CB8AC3E}">
        <p14:creationId xmlns="" xmlns:p14="http://schemas.microsoft.com/office/powerpoint/2010/main" val="3908992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431515"/>
            <a:ext cx="10686081" cy="56946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None/>
            </a:pPr>
            <a:r>
              <a:rPr lang="en-US" b="1" i="1" dirty="0" smtClean="0"/>
              <a:t>The financial services of logistics services providers include in particular</a:t>
            </a:r>
            <a:r>
              <a:rPr lang="en-US" b="1" dirty="0" smtClean="0"/>
              <a:t>:</a:t>
            </a:r>
            <a:endParaRPr lang="sk-SK" b="1" dirty="0" smtClean="0"/>
          </a:p>
          <a:p>
            <a:pPr algn="just">
              <a:buNone/>
            </a:pPr>
            <a:endParaRPr lang="en-US" sz="2000" dirty="0" smtClean="0"/>
          </a:p>
          <a:p>
            <a:pPr lvl="1"/>
            <a:r>
              <a:rPr lang="en-US" sz="2800" dirty="0" smtClean="0"/>
              <a:t>Banking,</a:t>
            </a:r>
          </a:p>
          <a:p>
            <a:pPr lvl="1"/>
            <a:r>
              <a:rPr lang="en-US" sz="2800" dirty="0" smtClean="0"/>
              <a:t>Insurance,</a:t>
            </a:r>
          </a:p>
          <a:p>
            <a:pPr lvl="1"/>
            <a:r>
              <a:rPr lang="en-US" sz="2800" dirty="0" smtClean="0"/>
              <a:t>Reinsurance,</a:t>
            </a:r>
          </a:p>
          <a:p>
            <a:pPr lvl="1"/>
            <a:r>
              <a:rPr lang="en-US" sz="2800" dirty="0" smtClean="0"/>
              <a:t>Leasing and others.</a:t>
            </a:r>
            <a:endParaRPr lang="en-US" sz="2800" dirty="0"/>
          </a:p>
        </p:txBody>
      </p:sp>
    </p:spTree>
    <p:extLst>
      <p:ext uri="{BB962C8B-B14F-4D97-AF65-F5344CB8AC3E}">
        <p14:creationId xmlns="" xmlns:p14="http://schemas.microsoft.com/office/powerpoint/2010/main" val="3730024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Banking services</a:t>
            </a:r>
            <a:r>
              <a:rPr lang="sk-SK" b="1" i="1" dirty="0" smtClean="0"/>
              <a:t> </a:t>
            </a:r>
            <a:r>
              <a:rPr lang="sk-SK" b="1" i="1" dirty="0" err="1" smtClean="0"/>
              <a:t>cover</a:t>
            </a:r>
            <a:r>
              <a:rPr lang="sk-SK" b="1" i="1" dirty="0" smtClean="0"/>
              <a:t>:</a:t>
            </a:r>
          </a:p>
          <a:p>
            <a:pPr>
              <a:buNone/>
            </a:pPr>
            <a:endParaRPr lang="en-US" sz="2000" b="1" i="1" dirty="0" smtClean="0"/>
          </a:p>
          <a:p>
            <a:pPr lvl="1"/>
            <a:r>
              <a:rPr lang="en-US" sz="2800" dirty="0" smtClean="0"/>
              <a:t>Storage of financial funds and valuable items</a:t>
            </a:r>
          </a:p>
          <a:p>
            <a:pPr lvl="1"/>
            <a:r>
              <a:rPr lang="en-US" sz="2800" dirty="0" smtClean="0"/>
              <a:t>Securing (intermediation) non-cash payment transactions</a:t>
            </a:r>
          </a:p>
          <a:p>
            <a:pPr lvl="1"/>
            <a:r>
              <a:rPr lang="en-US" sz="2800" dirty="0" smtClean="0"/>
              <a:t>Providing loans</a:t>
            </a:r>
          </a:p>
          <a:p>
            <a:pPr lvl="1"/>
            <a:r>
              <a:rPr lang="en-US" sz="2800" dirty="0" smtClean="0"/>
              <a:t>Currency exchange services</a:t>
            </a:r>
          </a:p>
          <a:p>
            <a:pPr lvl="1"/>
            <a:r>
              <a:rPr lang="en-US" sz="2800" dirty="0" smtClean="0"/>
              <a:t>Advisory and intermediary financial services</a:t>
            </a:r>
          </a:p>
          <a:p>
            <a:pPr lvl="1"/>
            <a:r>
              <a:rPr lang="en-US" sz="2800" dirty="0" smtClean="0"/>
              <a:t>Processing and clearing payment and debit card transactions</a:t>
            </a:r>
            <a:endParaRPr lang="en-US" sz="2800" dirty="0"/>
          </a:p>
        </p:txBody>
      </p:sp>
    </p:spTree>
    <p:extLst>
      <p:ext uri="{BB962C8B-B14F-4D97-AF65-F5344CB8AC3E}">
        <p14:creationId xmlns="" xmlns:p14="http://schemas.microsoft.com/office/powerpoint/2010/main" val="140355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Insurance services in the context of logistics:</a:t>
            </a:r>
            <a:endParaRPr lang="sk-SK" b="1" i="1" dirty="0" smtClean="0"/>
          </a:p>
          <a:p>
            <a:pPr>
              <a:buNone/>
            </a:pPr>
            <a:endParaRPr lang="en-US" sz="2000" i="1" dirty="0" smtClean="0"/>
          </a:p>
          <a:p>
            <a:pPr algn="just">
              <a:buNone/>
            </a:pPr>
            <a:r>
              <a:rPr lang="sk-SK" dirty="0" smtClean="0"/>
              <a:t>	</a:t>
            </a:r>
            <a:r>
              <a:rPr lang="en-US" dirty="0" smtClean="0"/>
              <a:t>Insurance activity means the taking over of insurance risks on the basis of concluded </a:t>
            </a:r>
            <a:r>
              <a:rPr lang="en-US" b="1" dirty="0" smtClean="0"/>
              <a:t>insurance contracts</a:t>
            </a:r>
            <a:r>
              <a:rPr lang="en-US" dirty="0" smtClean="0"/>
              <a:t> and the performance of them, as well as insurance management and liquidation of insurance claims.</a:t>
            </a:r>
            <a:endParaRPr lang="en-US" dirty="0"/>
          </a:p>
        </p:txBody>
      </p:sp>
    </p:spTree>
    <p:extLst>
      <p:ext uri="{BB962C8B-B14F-4D97-AF65-F5344CB8AC3E}">
        <p14:creationId xmlns="" xmlns:p14="http://schemas.microsoft.com/office/powerpoint/2010/main" val="2306777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Carrier's general liability:</a:t>
            </a:r>
            <a:endParaRPr lang="sk-SK" b="1" i="1" dirty="0" smtClean="0"/>
          </a:p>
          <a:p>
            <a:pPr>
              <a:buNone/>
            </a:pPr>
            <a:endParaRPr lang="en-US" sz="3200" dirty="0" smtClean="0"/>
          </a:p>
          <a:p>
            <a:pPr algn="just">
              <a:buNone/>
            </a:pPr>
            <a:r>
              <a:rPr lang="sk-SK" dirty="0" smtClean="0"/>
              <a:t>	</a:t>
            </a:r>
            <a:r>
              <a:rPr lang="en-US" dirty="0" smtClean="0"/>
              <a:t>Whether it is railway, road, air or </a:t>
            </a:r>
            <a:r>
              <a:rPr lang="en-US" dirty="0" err="1" smtClean="0"/>
              <a:t>mari</a:t>
            </a:r>
            <a:r>
              <a:rPr lang="sk-SK" dirty="0" err="1" smtClean="0"/>
              <a:t>time</a:t>
            </a:r>
            <a:r>
              <a:rPr lang="en-US" dirty="0" smtClean="0"/>
              <a:t> (or inland waterway) transport, the carrier (forwarder) is usually responsible (liable) for the loss, damage or late delivery of the shipment (consignment) from the moment of takeover to the moment of shipment delivery.</a:t>
            </a:r>
            <a:endParaRPr lang="en-US" dirty="0"/>
          </a:p>
        </p:txBody>
      </p:sp>
    </p:spTree>
    <p:extLst>
      <p:ext uri="{BB962C8B-B14F-4D97-AF65-F5344CB8AC3E}">
        <p14:creationId xmlns="" xmlns:p14="http://schemas.microsoft.com/office/powerpoint/2010/main" val="1104014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u="sng" dirty="0" smtClean="0"/>
              <a:t>Carrier's/freight forwarder's liability limitation</a:t>
            </a:r>
            <a:endParaRPr lang="sk-SK" b="1" u="sng" dirty="0" smtClean="0"/>
          </a:p>
          <a:p>
            <a:pPr>
              <a:buNone/>
            </a:pPr>
            <a:endParaRPr lang="en-US" sz="2000" u="sng" dirty="0" smtClean="0"/>
          </a:p>
          <a:p>
            <a:pPr lvl="1" algn="just"/>
            <a:r>
              <a:rPr lang="en-US" sz="2600" dirty="0" smtClean="0"/>
              <a:t>According to the </a:t>
            </a:r>
            <a:r>
              <a:rPr lang="en-US" sz="2600" b="1" dirty="0" smtClean="0"/>
              <a:t>CMR </a:t>
            </a:r>
            <a:r>
              <a:rPr lang="en-US" sz="2600" dirty="0" smtClean="0"/>
              <a:t>- 8.33 SDRs (Special Drawing Rights) per 1 kg of gross weight of lost or damaged consignment as for the road carrier,</a:t>
            </a:r>
          </a:p>
          <a:p>
            <a:pPr lvl="1" algn="just"/>
            <a:r>
              <a:rPr lang="en-US" sz="2600" dirty="0" smtClean="0"/>
              <a:t>According to the </a:t>
            </a:r>
            <a:r>
              <a:rPr lang="en-US" sz="2600" b="1" dirty="0" smtClean="0"/>
              <a:t>Hague-Visby rules</a:t>
            </a:r>
            <a:r>
              <a:rPr lang="en-US" sz="2600" dirty="0" smtClean="0"/>
              <a:t> - 2 SDRs per 1 kg of gross weight of lost or damaged consignment or 666.67 SDRs per unit / unit as for the shipping (maritime) carrier.</a:t>
            </a:r>
          </a:p>
          <a:p>
            <a:pPr lvl="1" algn="just"/>
            <a:r>
              <a:rPr lang="en-US" sz="2600" dirty="0" smtClean="0"/>
              <a:t>According to the </a:t>
            </a:r>
            <a:r>
              <a:rPr lang="en-US" sz="2600" b="1" dirty="0" smtClean="0"/>
              <a:t>Montreal Protocols</a:t>
            </a:r>
            <a:r>
              <a:rPr lang="en-US" sz="2600" dirty="0" smtClean="0"/>
              <a:t> - 19 SDRs (XDR) per 1 kg of gross weight of lost or damaged consignment as for the air carrier,</a:t>
            </a:r>
          </a:p>
          <a:p>
            <a:pPr lvl="1" algn="just"/>
            <a:r>
              <a:rPr lang="en-US" sz="2600" dirty="0" smtClean="0"/>
              <a:t>According to the </a:t>
            </a:r>
            <a:r>
              <a:rPr lang="en-US" sz="2600" b="1" dirty="0" smtClean="0"/>
              <a:t>Convention on International Carriage by Rail (COTIF)</a:t>
            </a:r>
            <a:r>
              <a:rPr lang="en-US" sz="2600" dirty="0" smtClean="0"/>
              <a:t> - 17 SDRs (XDR) per 1 kg of gross weight of lost or damaged consignment as for the railway carrier.</a:t>
            </a:r>
            <a:endParaRPr lang="en-US" sz="2600" dirty="0"/>
          </a:p>
        </p:txBody>
      </p:sp>
    </p:spTree>
    <p:extLst>
      <p:ext uri="{BB962C8B-B14F-4D97-AF65-F5344CB8AC3E}">
        <p14:creationId xmlns="" xmlns:p14="http://schemas.microsoft.com/office/powerpoint/2010/main" val="1104014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99</Words>
  <Application>Microsoft Office PowerPoint</Application>
  <PresentationFormat>Vlastní</PresentationFormat>
  <Paragraphs>31</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Logistics services: 9. Financial services in the context of logistics</vt:lpstr>
      <vt:lpstr>Snímek 2</vt:lpstr>
      <vt:lpstr>Snímek 3</vt:lpstr>
      <vt:lpstr>Snímek 4</vt:lpstr>
      <vt:lpstr>Snímek 5</vt:lpstr>
      <vt:lpstr>Snímek 6</vt:lpstr>
      <vt:lpstr>Snímek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Yoda</cp:lastModifiedBy>
  <cp:revision>92</cp:revision>
  <dcterms:created xsi:type="dcterms:W3CDTF">2017-05-10T10:51:34Z</dcterms:created>
  <dcterms:modified xsi:type="dcterms:W3CDTF">2017-08-25T11:49:49Z</dcterms:modified>
</cp:coreProperties>
</file>