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317" r:id="rId3"/>
    <p:sldId id="318" r:id="rId4"/>
    <p:sldId id="319" r:id="rId5"/>
    <p:sldId id="320" r:id="rId6"/>
    <p:sldId id="321" r:id="rId7"/>
    <p:sldId id="32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64" autoAdjust="0"/>
    <p:restoredTop sz="94660"/>
  </p:normalViewPr>
  <p:slideViewPr>
    <p:cSldViewPr snapToGrid="0">
      <p:cViewPr>
        <p:scale>
          <a:sx n="93" d="100"/>
          <a:sy n="93" d="100"/>
        </p:scale>
        <p:origin x="-72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pPr/>
              <a:t>25.8.2017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1027416"/>
            <a:ext cx="11400915" cy="1767155"/>
          </a:xfrm>
        </p:spPr>
        <p:txBody>
          <a:bodyPr>
            <a:normAutofit/>
          </a:bodyPr>
          <a:lstStyle/>
          <a:p>
            <a:r>
              <a:rPr lang="cs-CZ" sz="3600" dirty="0" err="1" smtClean="0"/>
              <a:t>Logistics</a:t>
            </a:r>
            <a:r>
              <a:rPr lang="cs-CZ" sz="3600" dirty="0" smtClean="0"/>
              <a:t> </a:t>
            </a:r>
            <a:r>
              <a:rPr lang="cs-CZ" sz="3600" dirty="0" err="1" smtClean="0"/>
              <a:t>services</a:t>
            </a:r>
            <a:r>
              <a:rPr lang="cs-CZ" sz="3600" dirty="0" smtClean="0"/>
              <a:t>:</a:t>
            </a:r>
            <a:r>
              <a:rPr lang="cs-CZ" smtClean="0"/>
              <a:t/>
            </a:r>
            <a:br>
              <a:rPr lang="cs-CZ" smtClean="0"/>
            </a:br>
            <a:r>
              <a:rPr lang="cs-CZ" b="1" smtClean="0"/>
              <a:t>6. </a:t>
            </a:r>
            <a:r>
              <a:rPr lang="cs-CZ" b="1" dirty="0" err="1" smtClean="0"/>
              <a:t>Logistics</a:t>
            </a:r>
            <a:r>
              <a:rPr lang="cs-CZ" b="1" dirty="0" smtClean="0"/>
              <a:t> </a:t>
            </a:r>
            <a:r>
              <a:rPr lang="cs-CZ" b="1" dirty="0" err="1" smtClean="0"/>
              <a:t>services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19137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500" b="1" dirty="0" smtClean="0"/>
              <a:t>Transport services as a logistics process</a:t>
            </a:r>
            <a:endParaRPr lang="cs-CZ" sz="3500" b="1" dirty="0" smtClean="0"/>
          </a:p>
          <a:p>
            <a:pPr>
              <a:buNone/>
            </a:pPr>
            <a:endParaRPr lang="en-US" sz="2200" dirty="0" smtClean="0"/>
          </a:p>
          <a:p>
            <a:pPr lvl="1" algn="just"/>
            <a:r>
              <a:rPr lang="en-US" sz="3000" u="sng" dirty="0" smtClean="0"/>
              <a:t>Transport</a:t>
            </a:r>
            <a:r>
              <a:rPr lang="en-US" sz="3000" dirty="0" smtClean="0"/>
              <a:t> - effective and intended movement of transport means along transport routes; relocation (transportation) activity in space and time - cargo or passengers.</a:t>
            </a:r>
          </a:p>
          <a:p>
            <a:pPr lvl="1" algn="just"/>
            <a:r>
              <a:rPr lang="en-US" sz="3000" u="sng" dirty="0" smtClean="0"/>
              <a:t>Transport services</a:t>
            </a:r>
            <a:r>
              <a:rPr lang="en-US" sz="3000" dirty="0" smtClean="0"/>
              <a:t> - represent services directly related to the process of carrying goods (cargo; passengers) in space and time.</a:t>
            </a:r>
          </a:p>
          <a:p>
            <a:pPr lvl="1" algn="just"/>
            <a:r>
              <a:rPr lang="en-US" sz="3000" u="sng" dirty="0" smtClean="0"/>
              <a:t>Carrier</a:t>
            </a:r>
            <a:r>
              <a:rPr lang="en-US" sz="3000" dirty="0" smtClean="0"/>
              <a:t> - is define as a natural or legal person operating the transport for foreign or personal use. The carrier concludes a transport contract with the shipper, under which he undertakes to arrange transportation within the agreed time and price to the agreed place under his own name on his account.</a:t>
            </a:r>
          </a:p>
        </p:txBody>
      </p:sp>
    </p:spTree>
    <p:extLst>
      <p:ext uri="{BB962C8B-B14F-4D97-AF65-F5344CB8AC3E}">
        <p14:creationId xmlns="" xmlns:p14="http://schemas.microsoft.com/office/powerpoint/2010/main" val="415154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r>
              <a:rPr lang="en-US" sz="2800" u="sng" dirty="0" smtClean="0"/>
              <a:t>Transportation</a:t>
            </a:r>
            <a:r>
              <a:rPr lang="en-US" sz="2800" dirty="0" smtClean="0"/>
              <a:t> - the resulting effect of the transport process (the relocation process).</a:t>
            </a:r>
          </a:p>
          <a:p>
            <a:pPr lvl="1" algn="just"/>
            <a:r>
              <a:rPr lang="en-US" sz="2800" u="sng" dirty="0" smtClean="0"/>
              <a:t>Transportation services</a:t>
            </a:r>
            <a:r>
              <a:rPr lang="en-US" sz="2800" dirty="0" smtClean="0"/>
              <a:t> - include a whole range of relocation activities including relocation itself. </a:t>
            </a:r>
          </a:p>
          <a:p>
            <a:pPr lvl="1" algn="just"/>
            <a:r>
              <a:rPr lang="en-US" sz="2800" u="sng" dirty="0" smtClean="0"/>
              <a:t>Shipper</a:t>
            </a:r>
            <a:r>
              <a:rPr lang="en-US" sz="2800" dirty="0" smtClean="0"/>
              <a:t> - is used to identify the carrier's customer, sometimes even the forwarder. This is a comprehensive name for the sender (exporter; consignor) and recipient (importer; consignee).</a:t>
            </a:r>
          </a:p>
          <a:p>
            <a:pPr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269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b="1" i="1" dirty="0" smtClean="0"/>
              <a:t>Specifics of transport services:</a:t>
            </a:r>
            <a:endParaRPr lang="cs-CZ" b="1" i="1" dirty="0" smtClean="0"/>
          </a:p>
          <a:p>
            <a:pPr>
              <a:buNone/>
            </a:pPr>
            <a:endParaRPr lang="en-US" sz="1100" dirty="0" smtClean="0"/>
          </a:p>
          <a:p>
            <a:pPr algn="just">
              <a:buNone/>
            </a:pPr>
            <a:r>
              <a:rPr lang="cs-CZ" sz="3200" dirty="0" smtClean="0"/>
              <a:t>	</a:t>
            </a:r>
            <a:r>
              <a:rPr lang="en-US" dirty="0" smtClean="0"/>
              <a:t>According to the character of the transport route and the means of transport moving on this route, these are divided into following transport sections:</a:t>
            </a:r>
          </a:p>
          <a:p>
            <a:pPr lvl="1"/>
            <a:r>
              <a:rPr lang="en-US" sz="2800" dirty="0" smtClean="0"/>
              <a:t>Railway,</a:t>
            </a:r>
          </a:p>
          <a:p>
            <a:pPr lvl="1"/>
            <a:r>
              <a:rPr lang="en-US" sz="2800" dirty="0" smtClean="0"/>
              <a:t>Road,</a:t>
            </a:r>
          </a:p>
          <a:p>
            <a:pPr lvl="1"/>
            <a:r>
              <a:rPr lang="en-US" sz="2800" dirty="0" smtClean="0"/>
              <a:t>Inland waterway,</a:t>
            </a:r>
          </a:p>
          <a:p>
            <a:pPr lvl="1"/>
            <a:r>
              <a:rPr lang="en-US" sz="2800" dirty="0" smtClean="0"/>
              <a:t>Maritime,</a:t>
            </a:r>
          </a:p>
          <a:p>
            <a:pPr lvl="1"/>
            <a:r>
              <a:rPr lang="en-US" sz="2800" dirty="0" smtClean="0"/>
              <a:t>Air,</a:t>
            </a:r>
          </a:p>
          <a:p>
            <a:pPr lvl="1"/>
            <a:r>
              <a:rPr lang="en-US" sz="2800" dirty="0" smtClean="0"/>
              <a:t>Multimodal; combined,</a:t>
            </a:r>
          </a:p>
          <a:p>
            <a:pPr lvl="1"/>
            <a:r>
              <a:rPr lang="en-US" sz="2800" dirty="0" smtClean="0"/>
              <a:t>Unconventional (oil pipelines, gas pipelines, suspended tracks and cableways, etc.).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1918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b="1" i="1" dirty="0" smtClean="0"/>
              <a:t>Structure of the transport service process:</a:t>
            </a:r>
            <a:endParaRPr lang="cs-CZ" b="1" i="1" dirty="0" smtClean="0"/>
          </a:p>
          <a:p>
            <a:pPr>
              <a:buNone/>
            </a:pPr>
            <a:endParaRPr lang="en-US" sz="1000" i="1" dirty="0" smtClean="0"/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en-US" dirty="0" smtClean="0"/>
              <a:t>Transport process (the process of providing transport services) includes several interdependent (follow-up) activities, from a contractual collateral of transport to accounting the haulage (freightage; transportation charge).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5307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421240"/>
            <a:ext cx="10686081" cy="57049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200" b="1" dirty="0" smtClean="0"/>
              <a:t>Forwarding services</a:t>
            </a:r>
            <a:endParaRPr lang="cs-CZ" sz="3200" b="1" dirty="0" smtClean="0"/>
          </a:p>
          <a:p>
            <a:pPr>
              <a:buNone/>
            </a:pPr>
            <a:endParaRPr lang="en-US" sz="2000" dirty="0" smtClean="0"/>
          </a:p>
          <a:p>
            <a:pPr lvl="1" algn="just"/>
            <a:r>
              <a:rPr lang="en-US" sz="2800" u="sng" dirty="0" smtClean="0"/>
              <a:t>Freight forwarding services</a:t>
            </a:r>
            <a:r>
              <a:rPr lang="en-US" sz="2800" dirty="0" smtClean="0"/>
              <a:t> - represent services of all kinds that relate to the providing transportation offered by the forwarder to his principal (his customer).</a:t>
            </a:r>
          </a:p>
          <a:p>
            <a:pPr lvl="1" algn="just"/>
            <a:r>
              <a:rPr lang="en-US" sz="2800" u="sng" dirty="0" smtClean="0"/>
              <a:t>Freight forwarder</a:t>
            </a:r>
            <a:r>
              <a:rPr lang="en-US" sz="2800" dirty="0" smtClean="0"/>
              <a:t> - is a person (legal or natural) who undertakes to provide transportation of goods in his own name and on behalf of his principal (consignor or consignee).</a:t>
            </a:r>
          </a:p>
          <a:p>
            <a:pPr lvl="1" algn="just"/>
            <a:r>
              <a:rPr lang="en-US" sz="2800" u="sng" dirty="0" smtClean="0"/>
              <a:t>Freight forwarding</a:t>
            </a:r>
            <a:r>
              <a:rPr lang="en-US" sz="2800" dirty="0" smtClean="0"/>
              <a:t>, in the Czech Republic, is regarded as a free trade (Act No. 286/1995 Coll. - Act amending and supplementing Act No. 455/1991 Coll., On Trades Licensing). The provisions of the Commercial Code (Act No. 513/1991 Coll.) is applied to the forwarding agreement</a:t>
            </a:r>
            <a:r>
              <a:rPr lang="cs-CZ" sz="2800" dirty="0" smtClean="0"/>
              <a:t>.</a:t>
            </a:r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113280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585628"/>
            <a:ext cx="10686081" cy="5540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cs-CZ" sz="3200" i="1" dirty="0" smtClean="0"/>
              <a:t>	</a:t>
            </a:r>
            <a:r>
              <a:rPr lang="cs-CZ" i="1" dirty="0" smtClean="0"/>
              <a:t>T</a:t>
            </a:r>
            <a:r>
              <a:rPr lang="en-US" i="1" dirty="0" smtClean="0"/>
              <a:t>he principal activities of the freight forwarder according to the FIATA (</a:t>
            </a:r>
            <a:r>
              <a:rPr lang="en-US" b="1" i="1" dirty="0" smtClean="0"/>
              <a:t>International Federation of Freight Forwarders Associations</a:t>
            </a:r>
            <a:r>
              <a:rPr lang="en-US" i="1" dirty="0" smtClean="0"/>
              <a:t>) is:</a:t>
            </a:r>
            <a:endParaRPr lang="cs-CZ" i="1" dirty="0" smtClean="0"/>
          </a:p>
          <a:p>
            <a:pPr algn="just">
              <a:buNone/>
            </a:pPr>
            <a:endParaRPr lang="en-US" sz="2000" dirty="0" smtClean="0"/>
          </a:p>
          <a:p>
            <a:pPr lvl="1" algn="just"/>
            <a:r>
              <a:rPr lang="en-US" sz="2800" dirty="0" smtClean="0"/>
              <a:t>to provide, organize and optimize goods transportation (carriage),</a:t>
            </a:r>
          </a:p>
          <a:p>
            <a:pPr lvl="1" algn="just"/>
            <a:r>
              <a:rPr lang="en-US" sz="2800" dirty="0" smtClean="0"/>
              <a:t>to assist the principal (customer) in solving all transportation issues,</a:t>
            </a:r>
          </a:p>
          <a:p>
            <a:pPr lvl="1" algn="just"/>
            <a:r>
              <a:rPr lang="en-US" sz="2800" dirty="0" smtClean="0"/>
              <a:t>to ensure the choice of the optimal transport route and the most suitable means of transport,</a:t>
            </a:r>
          </a:p>
          <a:p>
            <a:pPr lvl="1" algn="just"/>
            <a:r>
              <a:rPr lang="en-US" sz="2800" dirty="0" smtClean="0"/>
              <a:t>to assist their principal in the payment process,</a:t>
            </a:r>
          </a:p>
          <a:p>
            <a:pPr lvl="1" algn="just"/>
            <a:r>
              <a:rPr lang="en-US" sz="2800" dirty="0" smtClean="0"/>
              <a:t>to take care of all transport requirements and formalities related to the transportation services and their execution.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7848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96</Words>
  <Application>Microsoft Office PowerPoint</Application>
  <PresentationFormat>Vlastní</PresentationFormat>
  <Paragraphs>35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Logistics services: 6. Logistics services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Yoda</cp:lastModifiedBy>
  <cp:revision>94</cp:revision>
  <dcterms:created xsi:type="dcterms:W3CDTF">2017-05-10T10:51:34Z</dcterms:created>
  <dcterms:modified xsi:type="dcterms:W3CDTF">2017-08-25T11:49:21Z</dcterms:modified>
</cp:coreProperties>
</file>