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313" r:id="rId3"/>
    <p:sldId id="314" r:id="rId4"/>
    <p:sldId id="315" r:id="rId5"/>
    <p:sldId id="316" r:id="rId6"/>
    <p:sldId id="317" r:id="rId7"/>
    <p:sldId id="31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1592493"/>
            <a:ext cx="11400915" cy="1335641"/>
          </a:xfrm>
        </p:spPr>
        <p:txBody>
          <a:bodyPr>
            <a:normAutofit fontScale="90000"/>
          </a:bodyPr>
          <a:lstStyle/>
          <a:p>
            <a:r>
              <a:rPr lang="cs-CZ" sz="3600" dirty="0" err="1" smtClean="0"/>
              <a:t>Logistics</a:t>
            </a:r>
            <a:r>
              <a:rPr lang="cs-CZ" sz="3600" dirty="0" smtClean="0"/>
              <a:t> </a:t>
            </a:r>
            <a:r>
              <a:rPr lang="cs-CZ" sz="3600" dirty="0" err="1" smtClean="0"/>
              <a:t>services</a:t>
            </a:r>
            <a:r>
              <a:rPr lang="cs-CZ" sz="3600" dirty="0" smtClean="0"/>
              <a:t>: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5. </a:t>
            </a:r>
            <a:r>
              <a:rPr lang="en-US" b="1" dirty="0" smtClean="0"/>
              <a:t>Logistics services and logistics services providers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9076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410967"/>
            <a:ext cx="10686081" cy="5960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Logistics services</a:t>
            </a:r>
            <a:endParaRPr lang="cs-CZ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cs-CZ" sz="4000" b="1" dirty="0" smtClean="0"/>
              <a:t>	</a:t>
            </a:r>
            <a:r>
              <a:rPr lang="en-US" b="1" dirty="0" smtClean="0"/>
              <a:t>Logistics Services </a:t>
            </a:r>
            <a:r>
              <a:rPr lang="en-US" dirty="0" smtClean="0"/>
              <a:t>- are defined as personalized services provided by logistics providers intended to client companies (customers) in relation with outsourcing in logistics.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2860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441789"/>
            <a:ext cx="10686081" cy="5684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600" b="1" dirty="0" smtClean="0"/>
              <a:t>The main activities </a:t>
            </a:r>
            <a:r>
              <a:rPr lang="en-US" sz="3600" dirty="0" smtClean="0"/>
              <a:t>that are necessary for the smooth flow of products from the place of origin to the place of their consumption:</a:t>
            </a:r>
            <a:endParaRPr lang="cs-CZ" sz="3600" dirty="0" smtClean="0"/>
          </a:p>
          <a:p>
            <a:pPr>
              <a:buNone/>
            </a:pPr>
            <a:endParaRPr lang="en-US" sz="2900" dirty="0" smtClean="0"/>
          </a:p>
          <a:p>
            <a:pPr lvl="1"/>
            <a:r>
              <a:rPr lang="en-US" sz="3200" dirty="0" smtClean="0"/>
              <a:t>Customer service</a:t>
            </a:r>
          </a:p>
          <a:p>
            <a:pPr lvl="1"/>
            <a:r>
              <a:rPr lang="en-US" sz="3200" dirty="0" smtClean="0"/>
              <a:t>Demand forecasting/planning</a:t>
            </a:r>
          </a:p>
          <a:p>
            <a:pPr lvl="1"/>
            <a:r>
              <a:rPr lang="en-US" sz="3200" dirty="0" smtClean="0"/>
              <a:t>Inventory management</a:t>
            </a:r>
          </a:p>
          <a:p>
            <a:pPr lvl="1"/>
            <a:r>
              <a:rPr lang="en-US" sz="3200" dirty="0" smtClean="0"/>
              <a:t>Logistics communications</a:t>
            </a:r>
          </a:p>
          <a:p>
            <a:pPr lvl="1"/>
            <a:r>
              <a:rPr lang="en-US" sz="3200" dirty="0" smtClean="0"/>
              <a:t>Material handling</a:t>
            </a:r>
          </a:p>
          <a:p>
            <a:pPr lvl="1"/>
            <a:r>
              <a:rPr lang="en-US" sz="3200" dirty="0" smtClean="0"/>
              <a:t>Order processing</a:t>
            </a:r>
          </a:p>
          <a:p>
            <a:pPr lvl="1"/>
            <a:r>
              <a:rPr lang="en-US" sz="3200" dirty="0" smtClean="0"/>
              <a:t>Packaging</a:t>
            </a:r>
          </a:p>
          <a:p>
            <a:pPr lvl="1"/>
            <a:r>
              <a:rPr lang="en-US" sz="3200" dirty="0" smtClean="0"/>
              <a:t>Parts and service support</a:t>
            </a:r>
          </a:p>
          <a:p>
            <a:pPr lvl="1"/>
            <a:r>
              <a:rPr lang="en-US" sz="3200" dirty="0" smtClean="0"/>
              <a:t>Plant and warehouse site selection</a:t>
            </a:r>
          </a:p>
          <a:p>
            <a:pPr lvl="1"/>
            <a:r>
              <a:rPr lang="en-US" sz="3200" dirty="0" smtClean="0"/>
              <a:t>Procurement</a:t>
            </a:r>
          </a:p>
          <a:p>
            <a:pPr lvl="1"/>
            <a:r>
              <a:rPr lang="en-US" sz="3200" dirty="0" smtClean="0"/>
              <a:t>Return goods handling</a:t>
            </a:r>
          </a:p>
          <a:p>
            <a:pPr lvl="1"/>
            <a:r>
              <a:rPr lang="en-US" sz="3200" dirty="0" smtClean="0"/>
              <a:t>Reverse logistics</a:t>
            </a:r>
          </a:p>
          <a:p>
            <a:pPr lvl="1"/>
            <a:r>
              <a:rPr lang="en-US" sz="3200" dirty="0" smtClean="0"/>
              <a:t>Traffic (transport) and transportation</a:t>
            </a:r>
          </a:p>
          <a:p>
            <a:pPr lvl="1"/>
            <a:r>
              <a:rPr lang="en-US" sz="3200" dirty="0" smtClean="0"/>
              <a:t>Warehousing and storage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781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i="1" dirty="0" smtClean="0"/>
              <a:t>Main services of logistics providers</a:t>
            </a:r>
            <a:r>
              <a:rPr lang="cs-CZ" b="1" i="1" dirty="0" smtClean="0"/>
              <a:t>:</a:t>
            </a:r>
          </a:p>
          <a:p>
            <a:pPr>
              <a:buNone/>
            </a:pPr>
            <a:endParaRPr lang="en-US" sz="2000" dirty="0" smtClean="0"/>
          </a:p>
          <a:p>
            <a:pPr lvl="1" algn="just"/>
            <a:r>
              <a:rPr lang="en-US" sz="2800" dirty="0" smtClean="0"/>
              <a:t>transportation,</a:t>
            </a:r>
          </a:p>
          <a:p>
            <a:pPr lvl="1" algn="just"/>
            <a:r>
              <a:rPr lang="en-US" sz="2800" dirty="0" smtClean="0"/>
              <a:t>storage,</a:t>
            </a:r>
          </a:p>
          <a:p>
            <a:pPr lvl="1" algn="just"/>
            <a:r>
              <a:rPr lang="en-US" sz="2800" dirty="0" smtClean="0"/>
              <a:t>customs services,</a:t>
            </a:r>
          </a:p>
          <a:p>
            <a:pPr lvl="1" algn="just"/>
            <a:r>
              <a:rPr lang="en-US" sz="2800" dirty="0" smtClean="0"/>
              <a:t>financial services related to cargo,</a:t>
            </a:r>
          </a:p>
          <a:p>
            <a:pPr lvl="1" algn="just"/>
            <a:r>
              <a:rPr lang="en-US" sz="2800" dirty="0" smtClean="0"/>
              <a:t>IT services,</a:t>
            </a:r>
          </a:p>
          <a:p>
            <a:pPr lvl="1" algn="just"/>
            <a:r>
              <a:rPr lang="en-US" sz="2800" dirty="0" smtClean="0"/>
              <a:t>support services such as reverse logistics, etc.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963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Outsourcing</a:t>
            </a:r>
            <a:endParaRPr lang="cs-CZ" sz="3200" b="1" dirty="0" smtClean="0"/>
          </a:p>
          <a:p>
            <a:pPr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en-US" dirty="0" smtClean="0"/>
              <a:t>Outsourcing literally means "taking resources from elsewhere", however, it is utilizing external entities for performing internal processes in the enterprise (hiring external companies for activities commonly used internally).</a:t>
            </a:r>
            <a:endParaRPr lang="cs-CZ" dirty="0" smtClean="0"/>
          </a:p>
          <a:p>
            <a:pPr algn="just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807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Logistics services provider</a:t>
            </a:r>
            <a:r>
              <a:rPr lang="cs-CZ" sz="3200" b="1" dirty="0" smtClean="0"/>
              <a:t>s</a:t>
            </a:r>
          </a:p>
          <a:p>
            <a:pPr>
              <a:buNone/>
            </a:pPr>
            <a:endParaRPr lang="en-US" sz="2000" dirty="0" smtClean="0"/>
          </a:p>
          <a:p>
            <a:pPr lvl="1" algn="just"/>
            <a:r>
              <a:rPr lang="en-US" sz="2800" dirty="0" smtClean="0"/>
              <a:t>Second Party logistics providers (2 PL),</a:t>
            </a:r>
          </a:p>
          <a:p>
            <a:pPr lvl="1" algn="just"/>
            <a:r>
              <a:rPr lang="en-US" sz="2800" dirty="0" smtClean="0"/>
              <a:t>Third Party logistics providers (3 PL),</a:t>
            </a:r>
          </a:p>
          <a:p>
            <a:pPr lvl="1" algn="just"/>
            <a:r>
              <a:rPr lang="en-US" sz="2800" dirty="0" smtClean="0"/>
              <a:t>Fourth Party logistics providers (4 PL),</a:t>
            </a:r>
          </a:p>
          <a:p>
            <a:pPr lvl="1" algn="just"/>
            <a:r>
              <a:rPr lang="en-US" sz="2800" dirty="0" smtClean="0"/>
              <a:t>Fifth Party logistics providers (5 PL),</a:t>
            </a:r>
          </a:p>
          <a:p>
            <a:pPr lvl="1" algn="just"/>
            <a:r>
              <a:rPr lang="en-US" sz="2800" dirty="0" smtClean="0"/>
              <a:t>Leading logistics partners (LLP),</a:t>
            </a:r>
          </a:p>
          <a:p>
            <a:pPr lvl="1" algn="just"/>
            <a:r>
              <a:rPr lang="en-US" sz="2800" dirty="0" smtClean="0"/>
              <a:t>Courier, express and parcel services providers (CEP).</a:t>
            </a:r>
          </a:p>
          <a:p>
            <a:pPr algn="just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807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cs-CZ" i="1" dirty="0" smtClean="0"/>
              <a:t>	</a:t>
            </a:r>
            <a:r>
              <a:rPr lang="en-US" i="1" dirty="0" smtClean="0"/>
              <a:t>At present, following categories of logistics services providers are of particular importance:</a:t>
            </a:r>
            <a:endParaRPr lang="cs-CZ" i="1" dirty="0" smtClean="0"/>
          </a:p>
          <a:p>
            <a:pPr algn="just">
              <a:buNone/>
            </a:pPr>
            <a:endParaRPr lang="en-US" sz="2000" dirty="0" smtClean="0"/>
          </a:p>
          <a:p>
            <a:pPr lvl="1"/>
            <a:r>
              <a:rPr lang="en-US" sz="2800" dirty="0" smtClean="0"/>
              <a:t>Transport operators;</a:t>
            </a:r>
          </a:p>
          <a:p>
            <a:pPr lvl="1"/>
            <a:r>
              <a:rPr lang="en-US" sz="2800" dirty="0" smtClean="0"/>
              <a:t>Carriers;</a:t>
            </a:r>
          </a:p>
          <a:p>
            <a:pPr lvl="1"/>
            <a:r>
              <a:rPr lang="en-US" sz="2800" dirty="0" smtClean="0"/>
              <a:t>Forwarders;</a:t>
            </a:r>
          </a:p>
          <a:p>
            <a:pPr lvl="1"/>
            <a:r>
              <a:rPr lang="en-US" sz="2800" dirty="0" smtClean="0"/>
              <a:t>Courier, express and parcel services providers;</a:t>
            </a:r>
          </a:p>
          <a:p>
            <a:pPr lvl="1"/>
            <a:r>
              <a:rPr lang="en-US" sz="2800" dirty="0" smtClean="0"/>
              <a:t>Third Party Logistics – 3PL;</a:t>
            </a:r>
          </a:p>
          <a:p>
            <a:pPr lvl="1"/>
            <a:r>
              <a:rPr lang="en-US" sz="2800" dirty="0" smtClean="0"/>
              <a:t>Fourth Party Logistics – 4PL.</a:t>
            </a:r>
          </a:p>
          <a:p>
            <a:pPr algn="just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807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113</Words>
  <Application>Microsoft Office PowerPoint</Application>
  <PresentationFormat>Vlastní</PresentationFormat>
  <Paragraphs>51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Logistics services: 5. Logistics services and logistics services providers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Yoda</cp:lastModifiedBy>
  <cp:revision>93</cp:revision>
  <dcterms:created xsi:type="dcterms:W3CDTF">2017-05-10T10:51:34Z</dcterms:created>
  <dcterms:modified xsi:type="dcterms:W3CDTF">2017-08-25T11:49:14Z</dcterms:modified>
</cp:coreProperties>
</file>