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2" r:id="rId3"/>
    <p:sldId id="309" r:id="rId4"/>
    <p:sldId id="310" r:id="rId5"/>
    <p:sldId id="311" r:id="rId6"/>
    <p:sldId id="312" r:id="rId7"/>
    <p:sldId id="313" r:id="rId8"/>
    <p:sldId id="314"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64" autoAdjust="0"/>
    <p:restoredTop sz="94660"/>
  </p:normalViewPr>
  <p:slideViewPr>
    <p:cSldViewPr snapToGrid="0">
      <p:cViewPr>
        <p:scale>
          <a:sx n="93" d="100"/>
          <a:sy n="93" d="100"/>
        </p:scale>
        <p:origin x="-72" y="13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25.8.2017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pPr/>
              <a:t>25.8.2017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pPr/>
              <a:t>25.8.2017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pPr/>
              <a:t>25.8.2017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25.8.2017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25.8.2017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626723"/>
            <a:ext cx="11400915" cy="2167848"/>
          </a:xfrm>
        </p:spPr>
        <p:txBody>
          <a:bodyPr>
            <a:normAutofit fontScale="90000"/>
          </a:bodyPr>
          <a:lstStyle/>
          <a:p>
            <a:r>
              <a:rPr lang="cs-CZ" sz="3600" dirty="0" err="1" smtClean="0"/>
              <a:t>Logistics</a:t>
            </a:r>
            <a:r>
              <a:rPr lang="cs-CZ" sz="3600" dirty="0" smtClean="0"/>
              <a:t> </a:t>
            </a:r>
            <a:r>
              <a:rPr lang="cs-CZ" sz="3600" dirty="0" err="1" smtClean="0"/>
              <a:t>services</a:t>
            </a:r>
            <a:r>
              <a:rPr lang="cs-CZ" sz="3600" dirty="0" smtClean="0"/>
              <a:t>:</a:t>
            </a:r>
            <a:r>
              <a:rPr lang="cs-CZ" smtClean="0"/>
              <a:t/>
            </a:r>
            <a:br>
              <a:rPr lang="cs-CZ" smtClean="0"/>
            </a:br>
            <a:r>
              <a:rPr lang="cs-CZ" b="1" smtClean="0"/>
              <a:t>4. </a:t>
            </a:r>
            <a:r>
              <a:rPr lang="en-US" b="1" dirty="0" smtClean="0"/>
              <a:t>Educational, cultural and health services</a:t>
            </a:r>
            <a:endParaRPr lang="cs-CZ"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 xmlns:p14="http://schemas.microsoft.com/office/powerpoint/2010/main" val="118580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200" b="1" dirty="0" smtClean="0"/>
              <a:t>Educational services</a:t>
            </a:r>
            <a:endParaRPr lang="cs-CZ" sz="3200" b="1" dirty="0" smtClean="0"/>
          </a:p>
          <a:p>
            <a:pPr>
              <a:buNone/>
            </a:pPr>
            <a:endParaRPr lang="en-US" sz="2000" dirty="0" smtClean="0"/>
          </a:p>
          <a:p>
            <a:pPr marL="971550" lvl="1" indent="-514350" algn="just">
              <a:buFont typeface="+mj-lt"/>
              <a:buAutoNum type="arabicPeriod"/>
            </a:pPr>
            <a:r>
              <a:rPr lang="en-US" sz="2800" dirty="0" smtClean="0"/>
              <a:t>Every citizen has the right to education. School attendance is mandatory for the time period stipulated by the act.</a:t>
            </a:r>
            <a:endParaRPr lang="cs-CZ" sz="2800" dirty="0" smtClean="0"/>
          </a:p>
          <a:p>
            <a:pPr lvl="1" algn="just">
              <a:buFont typeface="+mj-lt"/>
              <a:buAutoNum type="arabicPeriod"/>
            </a:pPr>
            <a:endParaRPr lang="cs-CZ" sz="1000" dirty="0" smtClean="0"/>
          </a:p>
          <a:p>
            <a:pPr marL="971550" lvl="1" indent="-514350" algn="just">
              <a:buFont typeface="+mj-lt"/>
              <a:buAutoNum type="arabicPeriod"/>
            </a:pPr>
            <a:r>
              <a:rPr lang="en-US" sz="2800" dirty="0" smtClean="0"/>
              <a:t>Citizens have the right to free education at elementary and secondary schools, according to the capabilities of the citizen and the possibilities of the society at universities as well.</a:t>
            </a:r>
          </a:p>
          <a:p>
            <a:pPr algn="just"/>
            <a:endParaRPr lang="cs-CZ" dirty="0"/>
          </a:p>
        </p:txBody>
      </p:sp>
    </p:spTree>
    <p:extLst>
      <p:ext uri="{BB962C8B-B14F-4D97-AF65-F5344CB8AC3E}">
        <p14:creationId xmlns="" xmlns:p14="http://schemas.microsoft.com/office/powerpoint/2010/main" val="500172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b="1" i="1" dirty="0" smtClean="0"/>
              <a:t>Lifelong Learning Program 2007 – 2013</a:t>
            </a:r>
            <a:endParaRPr lang="cs-CZ" b="1" i="1" dirty="0" smtClean="0"/>
          </a:p>
          <a:p>
            <a:pPr>
              <a:buNone/>
            </a:pPr>
            <a:endParaRPr lang="en-US" sz="1000" dirty="0" smtClean="0"/>
          </a:p>
          <a:p>
            <a:pPr lvl="1"/>
            <a:r>
              <a:rPr lang="en-US" sz="2800" dirty="0" smtClean="0"/>
              <a:t>Comenius,</a:t>
            </a:r>
          </a:p>
          <a:p>
            <a:pPr lvl="1"/>
            <a:r>
              <a:rPr lang="en-US" sz="2800" dirty="0" smtClean="0"/>
              <a:t>Erasmus,</a:t>
            </a:r>
          </a:p>
          <a:p>
            <a:pPr lvl="1"/>
            <a:r>
              <a:rPr lang="en-US" sz="2800" dirty="0" smtClean="0"/>
              <a:t>Leonardo </a:t>
            </a:r>
            <a:r>
              <a:rPr lang="en-US" sz="2800" dirty="0" err="1" smtClean="0"/>
              <a:t>da</a:t>
            </a:r>
            <a:r>
              <a:rPr lang="en-US" sz="2800" dirty="0" smtClean="0"/>
              <a:t> Vinci,</a:t>
            </a:r>
          </a:p>
          <a:p>
            <a:pPr lvl="1"/>
            <a:r>
              <a:rPr lang="en-US" sz="2800" dirty="0" err="1" smtClean="0"/>
              <a:t>Grundtvig</a:t>
            </a:r>
            <a:r>
              <a:rPr lang="en-US" sz="2800" dirty="0" smtClean="0"/>
              <a:t>.</a:t>
            </a:r>
          </a:p>
          <a:p>
            <a:pPr algn="just"/>
            <a:endParaRPr lang="cs-CZ" dirty="0"/>
          </a:p>
        </p:txBody>
      </p:sp>
    </p:spTree>
    <p:extLst>
      <p:ext uri="{BB962C8B-B14F-4D97-AF65-F5344CB8AC3E}">
        <p14:creationId xmlns="" xmlns:p14="http://schemas.microsoft.com/office/powerpoint/2010/main" val="1768924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b="1" i="1" dirty="0" smtClean="0"/>
              <a:t>Legislation:</a:t>
            </a:r>
            <a:endParaRPr lang="cs-CZ" b="1" i="1" dirty="0" smtClean="0"/>
          </a:p>
          <a:p>
            <a:pPr>
              <a:buNone/>
            </a:pPr>
            <a:endParaRPr lang="en-US" sz="1200" i="1" dirty="0" smtClean="0"/>
          </a:p>
          <a:p>
            <a:pPr lvl="2" algn="just">
              <a:buNone/>
            </a:pPr>
            <a:r>
              <a:rPr lang="cs-CZ" sz="2600" b="1" dirty="0" smtClean="0"/>
              <a:t>	</a:t>
            </a:r>
            <a:r>
              <a:rPr lang="en-US" sz="2600" b="1" dirty="0" smtClean="0"/>
              <a:t>A.</a:t>
            </a:r>
            <a:r>
              <a:rPr lang="en-US" sz="2600" dirty="0" smtClean="0"/>
              <a:t> Act No. 561/2004 Coll., On pre-school, elementary, secondary, higher and other education (Education Act),</a:t>
            </a:r>
          </a:p>
          <a:p>
            <a:pPr lvl="2" algn="just">
              <a:buNone/>
            </a:pPr>
            <a:r>
              <a:rPr lang="cs-CZ" sz="2600" b="1" dirty="0" smtClean="0"/>
              <a:t>	</a:t>
            </a:r>
            <a:r>
              <a:rPr lang="en-US" sz="2600" b="1" dirty="0" smtClean="0"/>
              <a:t>B. </a:t>
            </a:r>
            <a:r>
              <a:rPr lang="en-US" sz="2600" dirty="0" smtClean="0"/>
              <a:t>Act No. 562/2004 Coll., Amending certain acts related to the adoption of the Education Act,</a:t>
            </a:r>
          </a:p>
          <a:p>
            <a:pPr lvl="2" algn="just">
              <a:buNone/>
            </a:pPr>
            <a:r>
              <a:rPr lang="cs-CZ" sz="2600" b="1" dirty="0" smtClean="0"/>
              <a:t>	</a:t>
            </a:r>
            <a:r>
              <a:rPr lang="en-US" sz="2600" b="1" dirty="0" smtClean="0"/>
              <a:t>C.</a:t>
            </a:r>
            <a:r>
              <a:rPr lang="en-US" sz="2600" dirty="0" smtClean="0"/>
              <a:t> Act No. 563/2004 Coll., On Teaching Staff,</a:t>
            </a:r>
          </a:p>
          <a:p>
            <a:pPr lvl="2" algn="just">
              <a:buNone/>
            </a:pPr>
            <a:r>
              <a:rPr lang="cs-CZ" sz="2600" b="1" dirty="0" smtClean="0"/>
              <a:t>	</a:t>
            </a:r>
            <a:r>
              <a:rPr lang="en-US" sz="2600" b="1" dirty="0" smtClean="0"/>
              <a:t>D.</a:t>
            </a:r>
            <a:r>
              <a:rPr lang="en-US" sz="2600" dirty="0" smtClean="0"/>
              <a:t> Act No. 306/1999 Coll., On granting subsidies to private schools, pre-schools and school facilities,</a:t>
            </a:r>
          </a:p>
          <a:p>
            <a:pPr lvl="2" algn="just">
              <a:buNone/>
            </a:pPr>
            <a:r>
              <a:rPr lang="cs-CZ" sz="2600" b="1" dirty="0" smtClean="0"/>
              <a:t>	</a:t>
            </a:r>
            <a:r>
              <a:rPr lang="en-US" sz="2600" b="1" dirty="0" smtClean="0"/>
              <a:t>E.</a:t>
            </a:r>
            <a:r>
              <a:rPr lang="en-US" sz="2600" dirty="0" smtClean="0"/>
              <a:t> Act No. 109/2002 Coll., On the performance of institutional education or protective education in school facilities and on preventive educational care.</a:t>
            </a:r>
          </a:p>
          <a:p>
            <a:pPr lvl="2" algn="just">
              <a:buNone/>
            </a:pPr>
            <a:r>
              <a:rPr lang="cs-CZ" sz="2600" b="1" dirty="0" smtClean="0"/>
              <a:t>	</a:t>
            </a:r>
            <a:r>
              <a:rPr lang="en-US" sz="2600" b="1" dirty="0" smtClean="0"/>
              <a:t>F.</a:t>
            </a:r>
            <a:r>
              <a:rPr lang="en-US" sz="2600" dirty="0" smtClean="0"/>
              <a:t> Act No. 111/1998 Coll., On universities.</a:t>
            </a:r>
            <a:endParaRPr lang="en-US" sz="2600" dirty="0"/>
          </a:p>
        </p:txBody>
      </p:sp>
    </p:spTree>
    <p:extLst>
      <p:ext uri="{BB962C8B-B14F-4D97-AF65-F5344CB8AC3E}">
        <p14:creationId xmlns="" xmlns:p14="http://schemas.microsoft.com/office/powerpoint/2010/main" val="2822521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65079"/>
            <a:ext cx="10686081" cy="55610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200" b="1" dirty="0" smtClean="0"/>
              <a:t>Cultural services</a:t>
            </a:r>
            <a:endParaRPr lang="cs-CZ" sz="3200" b="1" dirty="0" smtClean="0"/>
          </a:p>
          <a:p>
            <a:pPr>
              <a:buNone/>
            </a:pPr>
            <a:endParaRPr lang="en-US" sz="1100" i="1" dirty="0" smtClean="0"/>
          </a:p>
          <a:p>
            <a:pPr algn="just">
              <a:buNone/>
            </a:pPr>
            <a:r>
              <a:rPr lang="cs-CZ" b="1" dirty="0" smtClean="0"/>
              <a:t>	</a:t>
            </a:r>
            <a:r>
              <a:rPr lang="en-US" b="1" dirty="0" smtClean="0"/>
              <a:t>Public cultural services</a:t>
            </a:r>
            <a:r>
              <a:rPr lang="en-US" dirty="0" smtClean="0"/>
              <a:t> are services consisting in making the artistic creation and cultural heritage available to the public and in the acquisition, processing, protection, preservation and disclosure of information that serves the cultural, cultural-upbringing or cultural-educational needs to the public.</a:t>
            </a:r>
            <a:endParaRPr lang="cs-CZ" dirty="0" smtClean="0"/>
          </a:p>
          <a:p>
            <a:pPr>
              <a:buNone/>
            </a:pPr>
            <a:endParaRPr lang="en-US" sz="1000" dirty="0" smtClean="0"/>
          </a:p>
          <a:p>
            <a:pPr algn="just">
              <a:buNone/>
            </a:pPr>
            <a:r>
              <a:rPr lang="cs-CZ" dirty="0" smtClean="0"/>
              <a:t>	</a:t>
            </a:r>
            <a:r>
              <a:rPr lang="en-US" dirty="0" smtClean="0"/>
              <a:t>Three experimental programs were created by the European</a:t>
            </a:r>
            <a:r>
              <a:rPr lang="cs-CZ" dirty="0" smtClean="0"/>
              <a:t> </a:t>
            </a:r>
            <a:r>
              <a:rPr lang="en-US" dirty="0" smtClean="0"/>
              <a:t>Commission for cultural cooperation between Member States:</a:t>
            </a:r>
          </a:p>
          <a:p>
            <a:pPr lvl="1"/>
            <a:r>
              <a:rPr lang="en-US" sz="2800" dirty="0" smtClean="0"/>
              <a:t>Kaleidoscope,</a:t>
            </a:r>
          </a:p>
          <a:p>
            <a:pPr lvl="1"/>
            <a:r>
              <a:rPr lang="en-US" sz="2800" dirty="0" smtClean="0"/>
              <a:t>Raphael,</a:t>
            </a:r>
          </a:p>
          <a:p>
            <a:pPr lvl="1"/>
            <a:r>
              <a:rPr lang="en-US" sz="2800" dirty="0" err="1" smtClean="0"/>
              <a:t>Ariane</a:t>
            </a:r>
            <a:r>
              <a:rPr lang="en-US" sz="2800" dirty="0" smtClean="0"/>
              <a:t>.</a:t>
            </a:r>
          </a:p>
          <a:p>
            <a:pPr algn="just"/>
            <a:endParaRPr lang="cs-CZ" dirty="0"/>
          </a:p>
        </p:txBody>
      </p:sp>
    </p:spTree>
    <p:extLst>
      <p:ext uri="{BB962C8B-B14F-4D97-AF65-F5344CB8AC3E}">
        <p14:creationId xmlns="" xmlns:p14="http://schemas.microsoft.com/office/powerpoint/2010/main" val="5561376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85628"/>
            <a:ext cx="10686081" cy="5540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b="1" i="1" dirty="0" smtClean="0"/>
              <a:t>Cultural policy instruments</a:t>
            </a:r>
            <a:r>
              <a:rPr lang="en-US" i="1" dirty="0" smtClean="0"/>
              <a:t>:</a:t>
            </a:r>
          </a:p>
          <a:p>
            <a:pPr lvl="1"/>
            <a:r>
              <a:rPr lang="en-US" sz="2800" dirty="0" smtClean="0"/>
              <a:t>Legislative,</a:t>
            </a:r>
          </a:p>
          <a:p>
            <a:pPr lvl="1"/>
            <a:r>
              <a:rPr lang="en-US" sz="2800" dirty="0" smtClean="0"/>
              <a:t>Economic,</a:t>
            </a:r>
          </a:p>
          <a:p>
            <a:pPr lvl="1"/>
            <a:r>
              <a:rPr lang="en-US" sz="2800" dirty="0" smtClean="0"/>
              <a:t>Institutional,</a:t>
            </a:r>
          </a:p>
          <a:p>
            <a:pPr lvl="1"/>
            <a:r>
              <a:rPr lang="en-US" sz="2800" dirty="0" smtClean="0"/>
              <a:t>Managing,</a:t>
            </a:r>
          </a:p>
          <a:p>
            <a:pPr lvl="1"/>
            <a:r>
              <a:rPr lang="en-US" sz="2800" dirty="0" smtClean="0"/>
              <a:t>Methodical.</a:t>
            </a:r>
          </a:p>
          <a:p>
            <a:pPr algn="just"/>
            <a:endParaRPr lang="cs-CZ" dirty="0"/>
          </a:p>
        </p:txBody>
      </p:sp>
    </p:spTree>
    <p:extLst>
      <p:ext uri="{BB962C8B-B14F-4D97-AF65-F5344CB8AC3E}">
        <p14:creationId xmlns="" xmlns:p14="http://schemas.microsoft.com/office/powerpoint/2010/main" val="21915601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380144"/>
            <a:ext cx="10686081" cy="57460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b="1" i="1" dirty="0" smtClean="0"/>
              <a:t>State administration</a:t>
            </a:r>
            <a:r>
              <a:rPr lang="cs-CZ" b="1" i="1" dirty="0" smtClean="0"/>
              <a:t>:</a:t>
            </a:r>
          </a:p>
          <a:p>
            <a:pPr>
              <a:buNone/>
            </a:pPr>
            <a:endParaRPr lang="en-US" sz="1000" i="1" dirty="0" smtClean="0"/>
          </a:p>
          <a:p>
            <a:pPr algn="just">
              <a:buNone/>
            </a:pPr>
            <a:r>
              <a:rPr lang="cs-CZ" dirty="0" smtClean="0"/>
              <a:t>	</a:t>
            </a:r>
            <a:r>
              <a:rPr lang="en-US" dirty="0" smtClean="0"/>
              <a:t>State administration at the central level is carried out by the Ministry of Culture of the Czech Republic, which includes following fields:</a:t>
            </a:r>
            <a:endParaRPr lang="cs-CZ" dirty="0" smtClean="0"/>
          </a:p>
          <a:p>
            <a:pPr algn="just">
              <a:buNone/>
            </a:pPr>
            <a:endParaRPr lang="en-US" sz="1000" dirty="0" smtClean="0"/>
          </a:p>
          <a:p>
            <a:pPr lvl="1"/>
            <a:r>
              <a:rPr lang="en-US" sz="2800" dirty="0" smtClean="0"/>
              <a:t>art,</a:t>
            </a:r>
          </a:p>
          <a:p>
            <a:pPr lvl="1"/>
            <a:r>
              <a:rPr lang="en-US" sz="2800" dirty="0" smtClean="0"/>
              <a:t>cultural and educational activities and monuments,</a:t>
            </a:r>
          </a:p>
          <a:p>
            <a:pPr lvl="1"/>
            <a:r>
              <a:rPr lang="en-US" sz="2800" dirty="0" smtClean="0"/>
              <a:t>churches and religious societies,</a:t>
            </a:r>
          </a:p>
          <a:p>
            <a:pPr lvl="1"/>
            <a:r>
              <a:rPr lang="en-US" sz="2800" dirty="0" smtClean="0"/>
              <a:t>printing,</a:t>
            </a:r>
          </a:p>
          <a:p>
            <a:pPr lvl="1"/>
            <a:r>
              <a:rPr lang="en-US" sz="2800" dirty="0" smtClean="0"/>
              <a:t>implementing the Copyright Act,</a:t>
            </a:r>
          </a:p>
          <a:p>
            <a:pPr lvl="1"/>
            <a:r>
              <a:rPr lang="en-US" sz="2800" dirty="0" smtClean="0"/>
              <a:t>and other.</a:t>
            </a:r>
          </a:p>
          <a:p>
            <a:pPr algn="just"/>
            <a:endParaRPr lang="cs-CZ" dirty="0"/>
          </a:p>
        </p:txBody>
      </p:sp>
    </p:spTree>
    <p:extLst>
      <p:ext uri="{BB962C8B-B14F-4D97-AF65-F5344CB8AC3E}">
        <p14:creationId xmlns="" xmlns:p14="http://schemas.microsoft.com/office/powerpoint/2010/main" val="21915601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380144"/>
            <a:ext cx="10686081" cy="57460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200" b="1" dirty="0" smtClean="0"/>
              <a:t>Health services</a:t>
            </a:r>
            <a:endParaRPr lang="cs-CZ" sz="3200" b="1" dirty="0" smtClean="0"/>
          </a:p>
          <a:p>
            <a:pPr>
              <a:buNone/>
            </a:pPr>
            <a:endParaRPr lang="en-US" sz="1100" dirty="0" smtClean="0"/>
          </a:p>
          <a:p>
            <a:pPr algn="just">
              <a:buNone/>
            </a:pPr>
            <a:r>
              <a:rPr lang="cs-CZ" dirty="0" smtClean="0"/>
              <a:t>	</a:t>
            </a:r>
            <a:r>
              <a:rPr lang="en-US" dirty="0" smtClean="0"/>
              <a:t>In the Czech Republic, health services are regulated by Act No. 372/2011 Coll. On health services and the conditions for their providing.</a:t>
            </a:r>
          </a:p>
          <a:p>
            <a:pPr>
              <a:buNone/>
            </a:pPr>
            <a:r>
              <a:rPr lang="cs-CZ" b="1" dirty="0" smtClean="0"/>
              <a:t>	</a:t>
            </a:r>
            <a:r>
              <a:rPr lang="en-US" b="1" dirty="0" smtClean="0"/>
              <a:t>Health services are understood as:</a:t>
            </a:r>
            <a:endParaRPr lang="en-US" dirty="0" smtClean="0"/>
          </a:p>
          <a:p>
            <a:pPr lvl="1" algn="just">
              <a:buNone/>
            </a:pPr>
            <a:r>
              <a:rPr lang="cs-CZ" sz="2600" i="1" dirty="0" smtClean="0"/>
              <a:t> </a:t>
            </a:r>
            <a:r>
              <a:rPr lang="en-US" sz="2600" i="1" dirty="0" smtClean="0"/>
              <a:t>a)</a:t>
            </a:r>
            <a:r>
              <a:rPr lang="en-US" sz="2600" dirty="0" smtClean="0"/>
              <a:t> providing the health care by healthcare professionals, </a:t>
            </a:r>
          </a:p>
          <a:p>
            <a:pPr lvl="1" algn="just">
              <a:buNone/>
            </a:pPr>
            <a:r>
              <a:rPr lang="cs-CZ" sz="2600" i="1" dirty="0" smtClean="0"/>
              <a:t> </a:t>
            </a:r>
            <a:r>
              <a:rPr lang="en-US" sz="2600" i="1" dirty="0" smtClean="0"/>
              <a:t>b)</a:t>
            </a:r>
            <a:r>
              <a:rPr lang="en-US" sz="2600" dirty="0" smtClean="0"/>
              <a:t> consultation services to assess the individual treatment process, </a:t>
            </a:r>
          </a:p>
          <a:p>
            <a:pPr lvl="1" algn="just">
              <a:buNone/>
            </a:pPr>
            <a:r>
              <a:rPr lang="cs-CZ" sz="2600" i="1" dirty="0" smtClean="0"/>
              <a:t> </a:t>
            </a:r>
            <a:r>
              <a:rPr lang="en-US" sz="2600" i="1" dirty="0" smtClean="0"/>
              <a:t>c)</a:t>
            </a:r>
            <a:r>
              <a:rPr lang="cs-CZ" sz="2600" dirty="0" smtClean="0"/>
              <a:t> </a:t>
            </a:r>
            <a:r>
              <a:rPr lang="en-US" sz="2600" dirty="0" smtClean="0"/>
              <a:t>handling the deceased's body, including transferring the </a:t>
            </a:r>
            <a:r>
              <a:rPr lang="cs-CZ" sz="2600" dirty="0" smtClean="0"/>
              <a:t> </a:t>
            </a:r>
            <a:r>
              <a:rPr lang="en-US" sz="2600" dirty="0" smtClean="0"/>
              <a:t>deceased's body to a pathological-anatomical autopsy,</a:t>
            </a:r>
          </a:p>
          <a:p>
            <a:pPr lvl="1" algn="just">
              <a:buNone/>
            </a:pPr>
            <a:r>
              <a:rPr lang="cs-CZ" sz="2600" i="1" dirty="0" smtClean="0"/>
              <a:t> </a:t>
            </a:r>
            <a:r>
              <a:rPr lang="en-US" sz="2600" i="1" dirty="0" smtClean="0"/>
              <a:t>d)</a:t>
            </a:r>
            <a:r>
              <a:rPr lang="en-US" sz="2600" dirty="0" smtClean="0"/>
              <a:t> medical rescue service,</a:t>
            </a:r>
          </a:p>
          <a:p>
            <a:pPr lvl="1" algn="just">
              <a:buNone/>
            </a:pPr>
            <a:r>
              <a:rPr lang="cs-CZ" sz="2600" i="1" dirty="0" smtClean="0"/>
              <a:t> </a:t>
            </a:r>
            <a:r>
              <a:rPr lang="en-US" sz="2600" i="1" dirty="0" smtClean="0"/>
              <a:t>e)</a:t>
            </a:r>
            <a:r>
              <a:rPr lang="en-US" sz="2600" dirty="0" smtClean="0"/>
              <a:t> medical transport service,</a:t>
            </a:r>
          </a:p>
          <a:p>
            <a:pPr lvl="1" algn="just">
              <a:buNone/>
            </a:pPr>
            <a:r>
              <a:rPr lang="cs-CZ" sz="2600" i="1" dirty="0" smtClean="0"/>
              <a:t> </a:t>
            </a:r>
            <a:r>
              <a:rPr lang="en-US" sz="2600" i="1" dirty="0" smtClean="0"/>
              <a:t>f)</a:t>
            </a:r>
            <a:r>
              <a:rPr lang="en-US" sz="2600" dirty="0" smtClean="0"/>
              <a:t> transportation of emergency care patients.</a:t>
            </a:r>
          </a:p>
          <a:p>
            <a:pPr algn="just"/>
            <a:endParaRPr lang="cs-CZ" dirty="0"/>
          </a:p>
        </p:txBody>
      </p:sp>
    </p:spTree>
    <p:extLst>
      <p:ext uri="{BB962C8B-B14F-4D97-AF65-F5344CB8AC3E}">
        <p14:creationId xmlns="" xmlns:p14="http://schemas.microsoft.com/office/powerpoint/2010/main" val="2191560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433</TotalTime>
  <Words>99</Words>
  <Application>Microsoft Office PowerPoint</Application>
  <PresentationFormat>Vlastní</PresentationFormat>
  <Paragraphs>55</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Office</vt:lpstr>
      <vt:lpstr>Logistics services: 4. Educational, cultural and health services</vt:lpstr>
      <vt:lpstr>Snímek 2</vt:lpstr>
      <vt:lpstr>Snímek 3</vt:lpstr>
      <vt:lpstr>Snímek 4</vt:lpstr>
      <vt:lpstr>Snímek 5</vt:lpstr>
      <vt:lpstr>Snímek 6</vt:lpstr>
      <vt:lpstr>Snímek 7</vt:lpstr>
      <vt:lpstr>Snímek 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Yoda</cp:lastModifiedBy>
  <cp:revision>92</cp:revision>
  <dcterms:created xsi:type="dcterms:W3CDTF">2017-05-10T10:51:34Z</dcterms:created>
  <dcterms:modified xsi:type="dcterms:W3CDTF">2017-08-25T11:49:08Z</dcterms:modified>
</cp:coreProperties>
</file>