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ms-powerpoint.presentation.macroEnabled.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9" r:id="rId2"/>
    <p:sldId id="301" r:id="rId3"/>
    <p:sldId id="302" r:id="rId4"/>
    <p:sldId id="303" r:id="rId5"/>
    <p:sldId id="304" r:id="rId6"/>
    <p:sldId id="305" r:id="rId7"/>
    <p:sldId id="306" r:id="rId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964" autoAdjust="0"/>
    <p:restoredTop sz="94660"/>
  </p:normalViewPr>
  <p:slideViewPr>
    <p:cSldViewPr snapToGrid="0">
      <p:cViewPr>
        <p:scale>
          <a:sx n="93" d="100"/>
          <a:sy n="93" d="100"/>
        </p:scale>
        <p:origin x="-72" y="16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pPr/>
              <a:t>25.8.2017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 xmlns:p14="http://schemas.microsoft.com/office/powerpoint/2010/main" val="87939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pPr/>
              <a:t>25.8.2017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 xmlns:p14="http://schemas.microsoft.com/office/powerpoint/2010/main" val="1212687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pPr/>
              <a:t>25.8.2017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 xmlns:p14="http://schemas.microsoft.com/office/powerpoint/2010/main" val="806891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AF606F1-70A8-4ADC-9334-297B429272E0}" type="datetimeFigureOut">
              <a:rPr lang="cs-CZ" smtClean="0"/>
              <a:pPr/>
              <a:t>25.8.2017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 xmlns:p14="http://schemas.microsoft.com/office/powerpoint/2010/main" val="2433043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3AF606F1-70A8-4ADC-9334-297B429272E0}" type="datetimeFigureOut">
              <a:rPr lang="cs-CZ" smtClean="0"/>
              <a:pPr/>
              <a:t>25.8.2017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 xmlns:p14="http://schemas.microsoft.com/office/powerpoint/2010/main" val="3567868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3AF606F1-70A8-4ADC-9334-297B429272E0}" type="datetimeFigureOut">
              <a:rPr lang="cs-CZ" smtClean="0"/>
              <a:pPr/>
              <a:t>25.8.2017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 xmlns:p14="http://schemas.microsoft.com/office/powerpoint/2010/main" val="3251075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3AF606F1-70A8-4ADC-9334-297B429272E0}" type="datetimeFigureOut">
              <a:rPr lang="cs-CZ" smtClean="0"/>
              <a:pPr/>
              <a:t>25.8.2017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 xmlns:p14="http://schemas.microsoft.com/office/powerpoint/2010/main" val="25198126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3AF606F1-70A8-4ADC-9334-297B429272E0}" type="datetimeFigureOut">
              <a:rPr lang="cs-CZ" smtClean="0"/>
              <a:pPr/>
              <a:t>25.8.2017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 xmlns:p14="http://schemas.microsoft.com/office/powerpoint/2010/main" val="579054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AF606F1-70A8-4ADC-9334-297B429272E0}" type="datetimeFigureOut">
              <a:rPr lang="cs-CZ" smtClean="0"/>
              <a:pPr/>
              <a:t>25.8.2017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 xmlns:p14="http://schemas.microsoft.com/office/powerpoint/2010/main" val="2979975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3AF606F1-70A8-4ADC-9334-297B429272E0}" type="datetimeFigureOut">
              <a:rPr lang="cs-CZ" smtClean="0"/>
              <a:pPr/>
              <a:t>25.8.2017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 xmlns:p14="http://schemas.microsoft.com/office/powerpoint/2010/main" val="425515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3AF606F1-70A8-4ADC-9334-297B429272E0}" type="datetimeFigureOut">
              <a:rPr lang="cs-CZ" smtClean="0"/>
              <a:pPr/>
              <a:t>25.8.2017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29083E7-225E-4952-A601-200EBC7DB725}" type="slidenum">
              <a:rPr lang="cs-CZ" smtClean="0"/>
              <a:pPr/>
              <a:t>‹#›</a:t>
            </a:fld>
            <a:endParaRPr lang="cs-CZ"/>
          </a:p>
        </p:txBody>
      </p:sp>
    </p:spTree>
    <p:extLst>
      <p:ext uri="{BB962C8B-B14F-4D97-AF65-F5344CB8AC3E}">
        <p14:creationId xmlns="" xmlns:p14="http://schemas.microsoft.com/office/powerpoint/2010/main" val="2735658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F606F1-70A8-4ADC-9334-297B429272E0}" type="datetimeFigureOut">
              <a:rPr lang="cs-CZ" smtClean="0"/>
              <a:pPr/>
              <a:t>25.8.2017</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9083E7-225E-4952-A601-200EBC7DB725}" type="slidenum">
              <a:rPr lang="cs-CZ" smtClean="0"/>
              <a:pPr/>
              <a:t>‹#›</a:t>
            </a:fld>
            <a:endParaRPr lang="cs-CZ"/>
          </a:p>
        </p:txBody>
      </p:sp>
    </p:spTree>
    <p:extLst>
      <p:ext uri="{BB962C8B-B14F-4D97-AF65-F5344CB8AC3E}">
        <p14:creationId xmlns="" xmlns:p14="http://schemas.microsoft.com/office/powerpoint/2010/main" val="22045565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25464" y="626723"/>
            <a:ext cx="11400915" cy="2003461"/>
          </a:xfrm>
        </p:spPr>
        <p:txBody>
          <a:bodyPr>
            <a:normAutofit fontScale="90000"/>
          </a:bodyPr>
          <a:lstStyle/>
          <a:p>
            <a:r>
              <a:rPr lang="cs-CZ" sz="3600" dirty="0" err="1" smtClean="0"/>
              <a:t>Logistics</a:t>
            </a:r>
            <a:r>
              <a:rPr lang="cs-CZ" sz="3600" dirty="0" smtClean="0"/>
              <a:t> </a:t>
            </a:r>
            <a:r>
              <a:rPr lang="cs-CZ" sz="3600" dirty="0" err="1" smtClean="0"/>
              <a:t>services</a:t>
            </a:r>
            <a:r>
              <a:rPr lang="cs-CZ" sz="3600" dirty="0" smtClean="0"/>
              <a:t>:</a:t>
            </a:r>
            <a:r>
              <a:rPr lang="cs-CZ" smtClean="0"/>
              <a:t/>
            </a:r>
            <a:br>
              <a:rPr lang="cs-CZ" smtClean="0"/>
            </a:br>
            <a:r>
              <a:rPr lang="cs-CZ" b="1" smtClean="0"/>
              <a:t>3. </a:t>
            </a:r>
            <a:r>
              <a:rPr lang="cs-CZ" b="1" dirty="0" err="1" smtClean="0"/>
              <a:t>Postal</a:t>
            </a:r>
            <a:r>
              <a:rPr lang="cs-CZ" b="1" dirty="0" smtClean="0"/>
              <a:t> </a:t>
            </a:r>
            <a:r>
              <a:rPr lang="cs-CZ" b="1" dirty="0" err="1" smtClean="0"/>
              <a:t>and</a:t>
            </a:r>
            <a:r>
              <a:rPr lang="cs-CZ" b="1" dirty="0" smtClean="0"/>
              <a:t> </a:t>
            </a:r>
            <a:r>
              <a:rPr lang="cs-CZ" b="1" dirty="0" err="1" smtClean="0"/>
              <a:t>telecommunication</a:t>
            </a:r>
            <a:r>
              <a:rPr lang="cs-CZ" b="1" dirty="0" smtClean="0"/>
              <a:t> </a:t>
            </a:r>
            <a:r>
              <a:rPr lang="cs-CZ" b="1" dirty="0" err="1" smtClean="0"/>
              <a:t>services</a:t>
            </a:r>
            <a:endParaRPr lang="cs-CZ" dirty="0"/>
          </a:p>
        </p:txBody>
      </p:sp>
      <p:sp>
        <p:nvSpPr>
          <p:cNvPr id="3" name="Podnadpis 2"/>
          <p:cNvSpPr>
            <a:spLocks noGrp="1"/>
          </p:cNvSpPr>
          <p:nvPr>
            <p:ph type="subTitle" idx="1"/>
          </p:nvPr>
        </p:nvSpPr>
        <p:spPr/>
        <p:txBody>
          <a:bodyPr/>
          <a:lstStyle/>
          <a:p>
            <a:r>
              <a:rPr lang="cs-CZ" b="1" dirty="0" smtClean="0"/>
              <a:t>Metodický koncept k efektivní podpoře klíčových odborných kompetencí s využitím cizího jazyka ATCZ62 - CLIL jako výuková strategie na vysoké škole</a:t>
            </a:r>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0" y="5127124"/>
            <a:ext cx="3907579" cy="1730876"/>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 xmlns:a14="http://schemas.microsoft.com/office/drawing/2010/main" val="0"/>
              </a:ext>
            </a:extLst>
          </a:blip>
          <a:stretch>
            <a:fillRect/>
          </a:stretch>
        </p:blipFill>
        <p:spPr>
          <a:xfrm>
            <a:off x="3907580" y="5377112"/>
            <a:ext cx="3380210" cy="1361574"/>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7453148" y="5465511"/>
            <a:ext cx="1284605" cy="1273175"/>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8972384" y="5426074"/>
            <a:ext cx="2753995" cy="745490"/>
          </a:xfrm>
          <a:prstGeom prst="rect">
            <a:avLst/>
          </a:prstGeom>
          <a:noFill/>
          <a:ln>
            <a:noFill/>
          </a:ln>
        </p:spPr>
      </p:pic>
    </p:spTree>
    <p:extLst>
      <p:ext uri="{BB962C8B-B14F-4D97-AF65-F5344CB8AC3E}">
        <p14:creationId xmlns="" xmlns:p14="http://schemas.microsoft.com/office/powerpoint/2010/main" val="5256102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457199" y="544530"/>
            <a:ext cx="10686081" cy="558163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None/>
            </a:pPr>
            <a:r>
              <a:rPr lang="en-US" sz="3200" b="1" dirty="0" smtClean="0"/>
              <a:t>Act No. 29/2000 Coll., On postal services</a:t>
            </a:r>
            <a:endParaRPr lang="cs-CZ" sz="3200" b="1" dirty="0" smtClean="0"/>
          </a:p>
          <a:p>
            <a:pPr>
              <a:buNone/>
            </a:pPr>
            <a:endParaRPr lang="en-US" sz="2000" dirty="0" smtClean="0"/>
          </a:p>
          <a:p>
            <a:pPr algn="just">
              <a:buNone/>
            </a:pPr>
            <a:r>
              <a:rPr lang="cs-CZ" dirty="0" smtClean="0"/>
              <a:t>	</a:t>
            </a:r>
            <a:r>
              <a:rPr lang="en-US" dirty="0" smtClean="0"/>
              <a:t>In the Czech Republic, this Act regulates, in accordance with European Community laws, the conditions for the provision and operation of postal services, the rights and obligations arising from the provision and operation of postal services as well as the special rights and special obligations of those postal operators who are required to provide basic services.</a:t>
            </a:r>
            <a:endParaRPr lang="cs-CZ" dirty="0" smtClean="0"/>
          </a:p>
          <a:p>
            <a:pPr algn="just">
              <a:buNone/>
            </a:pPr>
            <a:endParaRPr lang="cs-CZ" sz="1000" dirty="0" smtClean="0"/>
          </a:p>
          <a:p>
            <a:pPr algn="just">
              <a:buNone/>
            </a:pPr>
            <a:r>
              <a:rPr lang="cs-CZ" dirty="0" smtClean="0"/>
              <a:t>	</a:t>
            </a:r>
            <a:r>
              <a:rPr lang="en-US" dirty="0" smtClean="0"/>
              <a:t>The postal service is an activity performed on the basis of a postal contract and under the conditions stipulated by this Act, the purpose of which is to deliver a postal item or the specific amount of money.</a:t>
            </a:r>
            <a:endParaRPr lang="en-US" dirty="0"/>
          </a:p>
        </p:txBody>
      </p:sp>
    </p:spTree>
    <p:extLst>
      <p:ext uri="{BB962C8B-B14F-4D97-AF65-F5344CB8AC3E}">
        <p14:creationId xmlns="" xmlns:p14="http://schemas.microsoft.com/office/powerpoint/2010/main" val="1495257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457199" y="544530"/>
            <a:ext cx="10686081" cy="5581633"/>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None/>
            </a:pPr>
            <a:r>
              <a:rPr lang="en-US" b="1" i="1" dirty="0" smtClean="0"/>
              <a:t>Basic terms</a:t>
            </a:r>
            <a:endParaRPr lang="cs-CZ" b="1" i="1" dirty="0" smtClean="0"/>
          </a:p>
          <a:p>
            <a:pPr>
              <a:buNone/>
            </a:pPr>
            <a:endParaRPr lang="en-US" sz="2000" dirty="0" smtClean="0"/>
          </a:p>
          <a:p>
            <a:pPr lvl="1" algn="just">
              <a:buNone/>
            </a:pPr>
            <a:r>
              <a:rPr lang="cs-CZ" sz="2600" dirty="0" smtClean="0"/>
              <a:t>	</a:t>
            </a:r>
            <a:r>
              <a:rPr lang="en-US" sz="2600" dirty="0" smtClean="0"/>
              <a:t>a.) </a:t>
            </a:r>
            <a:r>
              <a:rPr lang="en-US" sz="2600" b="1" dirty="0" smtClean="0"/>
              <a:t>postal item</a:t>
            </a:r>
            <a:r>
              <a:rPr lang="en-US" sz="2600" dirty="0" smtClean="0"/>
              <a:t> is a thing that has been taken by the operator as a single entity to provide postal services,</a:t>
            </a:r>
          </a:p>
          <a:p>
            <a:pPr lvl="1" algn="just">
              <a:buNone/>
            </a:pPr>
            <a:r>
              <a:rPr lang="cs-CZ" sz="2600" dirty="0" smtClean="0"/>
              <a:t>	</a:t>
            </a:r>
            <a:r>
              <a:rPr lang="en-US" sz="2600" dirty="0" smtClean="0"/>
              <a:t>b.) </a:t>
            </a:r>
            <a:r>
              <a:rPr lang="en-US" sz="2600" b="1" dirty="0" smtClean="0"/>
              <a:t>postal voucher </a:t>
            </a:r>
            <a:r>
              <a:rPr lang="en-US" sz="2600" dirty="0" smtClean="0"/>
              <a:t>is a postal service, the purpose of which is to deliver a specific amount of money,</a:t>
            </a:r>
          </a:p>
          <a:p>
            <a:pPr lvl="1" algn="just">
              <a:buNone/>
            </a:pPr>
            <a:r>
              <a:rPr lang="cs-CZ" sz="2600" dirty="0" smtClean="0"/>
              <a:t>	</a:t>
            </a:r>
            <a:r>
              <a:rPr lang="en-US" sz="2600" dirty="0" smtClean="0"/>
              <a:t>c) </a:t>
            </a:r>
            <a:r>
              <a:rPr lang="en-US" sz="2600" b="1" dirty="0" smtClean="0"/>
              <a:t>operator</a:t>
            </a:r>
            <a:r>
              <a:rPr lang="en-US" sz="2600" dirty="0" smtClean="0"/>
              <a:t> is the person providing the postal services,</a:t>
            </a:r>
          </a:p>
          <a:p>
            <a:pPr lvl="1" algn="just">
              <a:buNone/>
            </a:pPr>
            <a:r>
              <a:rPr lang="cs-CZ" sz="2600" dirty="0" smtClean="0"/>
              <a:t>	</a:t>
            </a:r>
            <a:r>
              <a:rPr lang="en-US" sz="2600" dirty="0" smtClean="0"/>
              <a:t>d) </a:t>
            </a:r>
            <a:r>
              <a:rPr lang="en-US" sz="2600" b="1" dirty="0" smtClean="0"/>
              <a:t>consignor</a:t>
            </a:r>
            <a:r>
              <a:rPr lang="en-US" sz="2600" dirty="0" smtClean="0"/>
              <a:t> is the person who is identified as a consignor on a postal item or in a postal voucher; if the consignor is not identified, he is represented by the person who concluded the postal contract,  </a:t>
            </a:r>
          </a:p>
          <a:p>
            <a:pPr lvl="1" algn="just">
              <a:buNone/>
            </a:pPr>
            <a:r>
              <a:rPr lang="cs-CZ" sz="2600" dirty="0" smtClean="0"/>
              <a:t>	</a:t>
            </a:r>
            <a:r>
              <a:rPr lang="en-US" sz="2600" dirty="0" smtClean="0"/>
              <a:t>e) </a:t>
            </a:r>
            <a:r>
              <a:rPr lang="en-US" sz="2600" b="1" dirty="0" smtClean="0"/>
              <a:t>addressee</a:t>
            </a:r>
            <a:r>
              <a:rPr lang="en-US" sz="2600" dirty="0" smtClean="0"/>
              <a:t> is the person who is identified by the sender on the postal item or the postal voucher as being the addressee,     </a:t>
            </a:r>
          </a:p>
          <a:p>
            <a:pPr lvl="1" algn="just">
              <a:buNone/>
            </a:pPr>
            <a:r>
              <a:rPr lang="cs-CZ" sz="2600" dirty="0" smtClean="0"/>
              <a:t>	</a:t>
            </a:r>
            <a:r>
              <a:rPr lang="en-US" sz="2600" dirty="0" smtClean="0"/>
              <a:t>f) </a:t>
            </a:r>
            <a:r>
              <a:rPr lang="en-US" sz="2600" b="1" dirty="0" smtClean="0"/>
              <a:t>recipient</a:t>
            </a:r>
            <a:r>
              <a:rPr lang="en-US" sz="2600" dirty="0" smtClean="0"/>
              <a:t> (consignee) is the addressee or another person whom, according to the postal contract, should or may be issued a postal item or paid a specific amount of money.</a:t>
            </a:r>
            <a:endParaRPr lang="en-US" sz="2600" dirty="0"/>
          </a:p>
        </p:txBody>
      </p:sp>
    </p:spTree>
    <p:extLst>
      <p:ext uri="{BB962C8B-B14F-4D97-AF65-F5344CB8AC3E}">
        <p14:creationId xmlns="" xmlns:p14="http://schemas.microsoft.com/office/powerpoint/2010/main" val="38831118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457199" y="544530"/>
            <a:ext cx="10686081" cy="558163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None/>
            </a:pPr>
            <a:r>
              <a:rPr lang="en-US" b="1" i="1" dirty="0" smtClean="0"/>
              <a:t>Terms and conditions for the postal services operation:</a:t>
            </a:r>
            <a:endParaRPr lang="cs-CZ" b="1" i="1" dirty="0" smtClean="0"/>
          </a:p>
          <a:p>
            <a:pPr>
              <a:buNone/>
            </a:pPr>
            <a:endParaRPr lang="en-US" sz="2000" dirty="0" smtClean="0"/>
          </a:p>
          <a:p>
            <a:pPr lvl="1" algn="just">
              <a:buNone/>
            </a:pPr>
            <a:r>
              <a:rPr lang="cs-CZ" sz="2600" dirty="0" smtClean="0"/>
              <a:t>	</a:t>
            </a:r>
            <a:r>
              <a:rPr lang="en-US" sz="2600" dirty="0" smtClean="0"/>
              <a:t>(1) The condition for the operation of postal services is to get a trade license under Act No. 455/1991 Coll., On Trades Licensing, as amended.</a:t>
            </a:r>
            <a:endParaRPr lang="cs-CZ" sz="2600" dirty="0" smtClean="0"/>
          </a:p>
          <a:p>
            <a:pPr lvl="1" algn="just">
              <a:buNone/>
            </a:pPr>
            <a:r>
              <a:rPr lang="en-US" sz="2600" dirty="0" smtClean="0"/>
              <a:t>     </a:t>
            </a:r>
            <a:endParaRPr lang="cs-CZ" sz="2600" dirty="0" smtClean="0"/>
          </a:p>
          <a:p>
            <a:pPr lvl="1" algn="just">
              <a:buNone/>
            </a:pPr>
            <a:r>
              <a:rPr lang="cs-CZ" sz="2600" dirty="0" smtClean="0"/>
              <a:t>	</a:t>
            </a:r>
            <a:r>
              <a:rPr lang="en-US" sz="2600" dirty="0" smtClean="0"/>
              <a:t>(2) The condition for the postal service operation, the purpose of which is to deliver a document, is furthermore a postal license or a special postal license under this Act.     </a:t>
            </a:r>
            <a:endParaRPr lang="en-US" sz="2600" dirty="0"/>
          </a:p>
        </p:txBody>
      </p:sp>
    </p:spTree>
    <p:extLst>
      <p:ext uri="{BB962C8B-B14F-4D97-AF65-F5344CB8AC3E}">
        <p14:creationId xmlns="" xmlns:p14="http://schemas.microsoft.com/office/powerpoint/2010/main" val="6983084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457199" y="544530"/>
            <a:ext cx="10686081" cy="558163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None/>
            </a:pPr>
            <a:r>
              <a:rPr lang="en-US" b="1" i="1" dirty="0" smtClean="0"/>
              <a:t>State administration in the field of postal services:</a:t>
            </a:r>
            <a:endParaRPr lang="cs-CZ" b="1" i="1" dirty="0" smtClean="0"/>
          </a:p>
          <a:p>
            <a:pPr>
              <a:buNone/>
            </a:pPr>
            <a:endParaRPr lang="en-US" sz="2000" dirty="0" smtClean="0"/>
          </a:p>
          <a:p>
            <a:pPr algn="just">
              <a:buNone/>
            </a:pPr>
            <a:r>
              <a:rPr lang="cs-CZ" dirty="0" smtClean="0"/>
              <a:t>	</a:t>
            </a:r>
            <a:r>
              <a:rPr lang="en-US" dirty="0" smtClean="0"/>
              <a:t>The Czech </a:t>
            </a:r>
            <a:r>
              <a:rPr lang="en-US" b="1" dirty="0" smtClean="0"/>
              <a:t>Telecommunications Office </a:t>
            </a:r>
            <a:r>
              <a:rPr lang="en-US" dirty="0" smtClean="0"/>
              <a:t>performs a state administration in the field of electronic communications and postal services, including market regulation and setting conditions for doing business. The Office also ensures the protection of certain services in the field of television broadcasting and information society services.</a:t>
            </a:r>
            <a:endParaRPr lang="en-US" dirty="0"/>
          </a:p>
        </p:txBody>
      </p:sp>
    </p:spTree>
    <p:extLst>
      <p:ext uri="{BB962C8B-B14F-4D97-AF65-F5344CB8AC3E}">
        <p14:creationId xmlns="" xmlns:p14="http://schemas.microsoft.com/office/powerpoint/2010/main" val="17646586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457199" y="544530"/>
            <a:ext cx="10686081" cy="558163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None/>
            </a:pPr>
            <a:r>
              <a:rPr lang="en-US" sz="3200" b="1" dirty="0" smtClean="0"/>
              <a:t>Telecommunication services</a:t>
            </a:r>
            <a:endParaRPr lang="cs-CZ" sz="3200" b="1" dirty="0" smtClean="0"/>
          </a:p>
          <a:p>
            <a:pPr>
              <a:buNone/>
            </a:pPr>
            <a:endParaRPr lang="en-US" sz="2000" dirty="0" smtClean="0"/>
          </a:p>
          <a:p>
            <a:pPr algn="just">
              <a:buNone/>
            </a:pPr>
            <a:r>
              <a:rPr lang="cs-CZ" dirty="0" smtClean="0"/>
              <a:t>	</a:t>
            </a:r>
            <a:r>
              <a:rPr lang="en-US" dirty="0" smtClean="0"/>
              <a:t>Telecommunication service can be understood as a service for the </a:t>
            </a:r>
            <a:r>
              <a:rPr lang="en-US" b="1" dirty="0" smtClean="0"/>
              <a:t>transmission of information by telecommunication networks for payment </a:t>
            </a:r>
            <a:r>
              <a:rPr lang="en-US" dirty="0" smtClean="0"/>
              <a:t>to third parties.</a:t>
            </a:r>
            <a:endParaRPr lang="en-US" dirty="0"/>
          </a:p>
        </p:txBody>
      </p:sp>
    </p:spTree>
    <p:extLst>
      <p:ext uri="{BB962C8B-B14F-4D97-AF65-F5344CB8AC3E}">
        <p14:creationId xmlns="" xmlns:p14="http://schemas.microsoft.com/office/powerpoint/2010/main" val="37351990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endParaRPr lang="cs-CZ" dirty="0"/>
          </a:p>
          <a:p>
            <a:endParaRPr lang="cs-CZ" dirty="0"/>
          </a:p>
        </p:txBody>
      </p:sp>
      <p:pic>
        <p:nvPicPr>
          <p:cNvPr id="4" name="Obrázek 3" descr="C:\Users\21536\AppData\Local\Temp\7zOCBEF4013\interreg_Rakousko_Ceska_Republika_RGB.jpg"/>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281828" y="6060287"/>
            <a:ext cx="2272744" cy="845353"/>
          </a:xfrm>
          <a:prstGeom prst="rect">
            <a:avLst/>
          </a:prstGeom>
          <a:noFill/>
          <a:ln>
            <a:noFill/>
          </a:ln>
        </p:spPr>
      </p:pic>
      <p:pic>
        <p:nvPicPr>
          <p:cNvPr id="5" name="Obrázek 4">
            <a:extLst>
              <a:ext uri="{FF2B5EF4-FFF2-40B4-BE49-F238E27FC236}">
                <a16:creationId xmlns:lc="http://schemas.openxmlformats.org/drawingml/2006/lockedCanvas" xmlns:a16="http://schemas.microsoft.com/office/drawing/2014/main" xmlns:xdr="http://schemas.openxmlformats.org/drawingml/2006/spreadsheetDrawing" xmlns="" xmlns:wps="http://schemas.microsoft.com/office/word/2010/wordprocessingShape" xmlns:wne="http://schemas.microsoft.com/office/word/2006/wordml" xmlns:wpi="http://schemas.microsoft.com/office/word/2010/wordprocessingInk" xmlns:wpg="http://schemas.microsoft.com/office/word/2010/wordprocessingGroup"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urn:schemas-microsoft-com:office:office" xmlns:mc="http://schemas.openxmlformats.org/markup-compatibility/2006" xmlns:wpc="http://schemas.microsoft.com/office/word/2010/wordprocessingCanvas" id="{00000000-0008-0000-0000-000006000000}"/>
              </a:ext>
            </a:extLst>
          </p:cNvPr>
          <p:cNvPicPr/>
          <p:nvPr/>
        </p:nvPicPr>
        <p:blipFill>
          <a:blip r:embed="rId3" cstate="print">
            <a:extLst>
              <a:ext uri="{28A0092B-C50C-407E-A947-70E740481C1C}">
                <a14:useLocalDpi xmlns="" xmlns:a14="http://schemas.microsoft.com/office/drawing/2010/main" val="0"/>
              </a:ext>
            </a:extLst>
          </a:blip>
          <a:stretch>
            <a:fillRect/>
          </a:stretch>
        </p:blipFill>
        <p:spPr>
          <a:xfrm>
            <a:off x="4490062" y="6002103"/>
            <a:ext cx="1883620" cy="739668"/>
          </a:xfrm>
          <a:prstGeom prst="rect">
            <a:avLst/>
          </a:prstGeom>
        </p:spPr>
      </p:pic>
      <p:pic>
        <p:nvPicPr>
          <p:cNvPr id="6" name="Obrázek 5" descr="https://www.email.cz/download/k/vPwBms0jPnQoTvgo0jFvvGwDhdh9Jlfl9rKdiuyzDRyHOOMId1HvJLvOPRBH2skc4uZVKBw/image001.png"/>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6421227" y="5973627"/>
            <a:ext cx="793174" cy="796620"/>
          </a:xfrm>
          <a:prstGeom prst="rect">
            <a:avLst/>
          </a:prstGeom>
          <a:noFill/>
          <a:ln>
            <a:noFill/>
          </a:ln>
        </p:spPr>
      </p:pic>
      <p:pic>
        <p:nvPicPr>
          <p:cNvPr id="7" name="Obrázek 6" descr="Fachhochschulen Oberösterreich"/>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7227903" y="6176963"/>
            <a:ext cx="2208234" cy="546619"/>
          </a:xfrm>
          <a:prstGeom prst="rect">
            <a:avLst/>
          </a:prstGeom>
          <a:noFill/>
          <a:ln>
            <a:noFill/>
          </a:ln>
        </p:spPr>
      </p:pic>
      <p:sp>
        <p:nvSpPr>
          <p:cNvPr id="8" name="Zástupný symbol pro obsah 2"/>
          <p:cNvSpPr txBox="1">
            <a:spLocks/>
          </p:cNvSpPr>
          <p:nvPr/>
        </p:nvSpPr>
        <p:spPr>
          <a:xfrm>
            <a:off x="457199" y="852755"/>
            <a:ext cx="10686081" cy="527340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971550" lvl="1" indent="-514350" hangingPunct="0">
              <a:buAutoNum type="arabicPeriod"/>
            </a:pPr>
            <a:r>
              <a:rPr lang="cs-CZ" sz="2800" dirty="0" err="1" smtClean="0"/>
              <a:t>Telephone</a:t>
            </a:r>
            <a:r>
              <a:rPr lang="cs-CZ" sz="2800" dirty="0" smtClean="0"/>
              <a:t> </a:t>
            </a:r>
            <a:r>
              <a:rPr lang="cs-CZ" sz="2800" dirty="0" err="1" smtClean="0"/>
              <a:t>services</a:t>
            </a:r>
            <a:endParaRPr lang="cs-CZ" sz="2800" dirty="0" smtClean="0"/>
          </a:p>
          <a:p>
            <a:pPr marL="1428750" lvl="2" indent="-514350" hangingPunct="0">
              <a:buAutoNum type="arabicPeriod"/>
            </a:pPr>
            <a:r>
              <a:rPr lang="en-US" b="1" dirty="0" smtClean="0"/>
              <a:t> A. Standard telephone services (caller-paid)</a:t>
            </a:r>
            <a:br>
              <a:rPr lang="en-US" b="1" dirty="0" smtClean="0"/>
            </a:br>
            <a:r>
              <a:rPr lang="en-US" b="1" dirty="0" smtClean="0"/>
              <a:t> B. Telephone services paid by the called</a:t>
            </a:r>
            <a:endParaRPr lang="cs-CZ" b="1" dirty="0" smtClean="0"/>
          </a:p>
          <a:p>
            <a:pPr marL="1428750" lvl="2" indent="-514350" hangingPunct="0">
              <a:buAutoNum type="arabicPeriod"/>
            </a:pPr>
            <a:r>
              <a:rPr lang="cs-CZ" b="1" dirty="0" smtClean="0"/>
              <a:t> A. </a:t>
            </a:r>
            <a:r>
              <a:rPr lang="cs-CZ" b="1" dirty="0" err="1" smtClean="0"/>
              <a:t>Shared</a:t>
            </a:r>
            <a:r>
              <a:rPr lang="cs-CZ" b="1" dirty="0" smtClean="0"/>
              <a:t>-</a:t>
            </a:r>
            <a:r>
              <a:rPr lang="cs-CZ" b="1" dirty="0" err="1" smtClean="0"/>
              <a:t>cost</a:t>
            </a:r>
            <a:r>
              <a:rPr lang="cs-CZ" b="1" dirty="0" smtClean="0"/>
              <a:t> </a:t>
            </a:r>
            <a:r>
              <a:rPr lang="cs-CZ" b="1" dirty="0" err="1" smtClean="0"/>
              <a:t>telephone</a:t>
            </a:r>
            <a:r>
              <a:rPr lang="cs-CZ" b="1" dirty="0" smtClean="0"/>
              <a:t> </a:t>
            </a:r>
            <a:r>
              <a:rPr lang="cs-CZ" b="1" dirty="0" err="1" smtClean="0"/>
              <a:t>services</a:t>
            </a:r>
            <a:endParaRPr lang="cs-CZ" b="1" dirty="0" smtClean="0"/>
          </a:p>
          <a:p>
            <a:pPr marL="1428750" lvl="2" indent="-514350" hangingPunct="0">
              <a:buNone/>
            </a:pPr>
            <a:r>
              <a:rPr lang="cs-CZ" b="1" dirty="0" smtClean="0"/>
              <a:t>          </a:t>
            </a:r>
            <a:r>
              <a:rPr lang="en-US" b="1" dirty="0" smtClean="0"/>
              <a:t>B. Telephone services with a special tariff</a:t>
            </a:r>
            <a:endParaRPr lang="cs-CZ" b="1" dirty="0" smtClean="0"/>
          </a:p>
          <a:p>
            <a:pPr marL="971550" lvl="1" indent="-514350" hangingPunct="0">
              <a:buAutoNum type="arabicPeriod"/>
            </a:pPr>
            <a:r>
              <a:rPr lang="en-US" sz="2800" dirty="0" smtClean="0"/>
              <a:t>Broadband internet access in the Czech Republic</a:t>
            </a:r>
            <a:endParaRPr lang="cs-CZ" sz="2800" dirty="0" smtClean="0"/>
          </a:p>
          <a:p>
            <a:pPr marL="971550" lvl="1" indent="-514350" hangingPunct="0">
              <a:buAutoNum type="arabicPeriod"/>
            </a:pPr>
            <a:r>
              <a:rPr lang="en-US" sz="2800" dirty="0" smtClean="0"/>
              <a:t>Data transmission services</a:t>
            </a:r>
            <a:endParaRPr lang="en-US" sz="2800" dirty="0"/>
          </a:p>
        </p:txBody>
      </p:sp>
    </p:spTree>
    <p:extLst>
      <p:ext uri="{BB962C8B-B14F-4D97-AF65-F5344CB8AC3E}">
        <p14:creationId xmlns="" xmlns:p14="http://schemas.microsoft.com/office/powerpoint/2010/main" val="1723122556"/>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428</TotalTime>
  <Words>57</Words>
  <Application>Microsoft Office PowerPoint</Application>
  <PresentationFormat>Vlastní</PresentationFormat>
  <Paragraphs>32</Paragraphs>
  <Slides>7</Slides>
  <Notes>0</Notes>
  <HiddenSlides>0</HiddenSlides>
  <MMClips>0</MMClips>
  <ScaleCrop>false</ScaleCrop>
  <HeadingPairs>
    <vt:vector size="4" baseType="variant">
      <vt:variant>
        <vt:lpstr>Motiv</vt:lpstr>
      </vt:variant>
      <vt:variant>
        <vt:i4>1</vt:i4>
      </vt:variant>
      <vt:variant>
        <vt:lpstr>Nadpisy snímků</vt:lpstr>
      </vt:variant>
      <vt:variant>
        <vt:i4>7</vt:i4>
      </vt:variant>
    </vt:vector>
  </HeadingPairs>
  <TitlesOfParts>
    <vt:vector size="8" baseType="lpstr">
      <vt:lpstr>Motiv Office</vt:lpstr>
      <vt:lpstr>Logistics services: 3. Postal and telecommunication services</vt:lpstr>
      <vt:lpstr>Snímek 2</vt:lpstr>
      <vt:lpstr>Snímek 3</vt:lpstr>
      <vt:lpstr>Snímek 4</vt:lpstr>
      <vt:lpstr>Snímek 5</vt:lpstr>
      <vt:lpstr>Snímek 6</vt:lpstr>
      <vt:lpstr>Snímek 7</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předmětu dle IS</dc:title>
  <dc:creator>Kratka</dc:creator>
  <cp:lastModifiedBy>Yoda</cp:lastModifiedBy>
  <cp:revision>93</cp:revision>
  <dcterms:created xsi:type="dcterms:W3CDTF">2017-05-10T10:51:34Z</dcterms:created>
  <dcterms:modified xsi:type="dcterms:W3CDTF">2017-08-25T11:48:54Z</dcterms:modified>
</cp:coreProperties>
</file>