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89" r:id="rId4"/>
    <p:sldId id="290" r:id="rId5"/>
    <p:sldId id="291" r:id="rId6"/>
    <p:sldId id="293" r:id="rId7"/>
    <p:sldId id="294"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180" y="79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698643"/>
            <a:ext cx="11400915" cy="1859622"/>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dirty="0" smtClean="0"/>
              <a:t/>
            </a:r>
            <a:br>
              <a:rPr lang="cs-CZ" dirty="0" smtClean="0"/>
            </a:br>
            <a:r>
              <a:rPr lang="cs-CZ" b="1" dirty="0" smtClean="0"/>
              <a:t>2. </a:t>
            </a:r>
            <a:r>
              <a:rPr lang="en-US" b="1" dirty="0" smtClean="0"/>
              <a:t>Services in the internal market</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319860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13708"/>
            <a:ext cx="10686081" cy="56124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Services in the Internal Market</a:t>
            </a:r>
            <a:endParaRPr lang="cs-CZ" sz="3200" b="1" dirty="0" smtClean="0"/>
          </a:p>
          <a:p>
            <a:pPr>
              <a:buNone/>
            </a:pPr>
            <a:endParaRPr lang="en-US" sz="2000" dirty="0" smtClean="0"/>
          </a:p>
          <a:p>
            <a:pPr algn="just">
              <a:buNone/>
            </a:pPr>
            <a:r>
              <a:rPr lang="cs-CZ" dirty="0" smtClean="0"/>
              <a:t>	</a:t>
            </a:r>
            <a:r>
              <a:rPr lang="en-US" dirty="0" smtClean="0"/>
              <a:t>Building the European Union's internal market is a long-time process that began in 1951 with signing the Treaties of Rome and is also reflected in documents, namely the White Paper on Completing the Internal Market (COM, 1985), the </a:t>
            </a:r>
            <a:r>
              <a:rPr lang="en-US" dirty="0" err="1" smtClean="0"/>
              <a:t>Cecchini</a:t>
            </a:r>
            <a:r>
              <a:rPr lang="en-US" dirty="0" smtClean="0"/>
              <a:t> report (</a:t>
            </a:r>
            <a:r>
              <a:rPr lang="en-US" dirty="0" err="1" smtClean="0"/>
              <a:t>Cecchini</a:t>
            </a:r>
            <a:r>
              <a:rPr lang="en-US" dirty="0" smtClean="0"/>
              <a:t>, 1988), a Single European Act (1986), and others.</a:t>
            </a:r>
            <a:endParaRPr lang="en-US" dirty="0"/>
          </a:p>
        </p:txBody>
      </p:sp>
    </p:spTree>
    <p:extLst>
      <p:ext uri="{BB962C8B-B14F-4D97-AF65-F5344CB8AC3E}">
        <p14:creationId xmlns="" xmlns:p14="http://schemas.microsoft.com/office/powerpoint/2010/main" val="1707546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90418"/>
            <a:ext cx="10686081" cy="57357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000" b="1" i="1" dirty="0" smtClean="0"/>
              <a:t>Basic terms according to the Directive:</a:t>
            </a:r>
            <a:endParaRPr lang="cs-CZ" sz="3000" b="1" i="1" dirty="0" smtClean="0"/>
          </a:p>
          <a:p>
            <a:pPr>
              <a:buNone/>
            </a:pPr>
            <a:endParaRPr lang="en-US" sz="1300" dirty="0" smtClean="0"/>
          </a:p>
          <a:p>
            <a:pPr lvl="1" algn="just"/>
            <a:r>
              <a:rPr lang="en-US" sz="2800" i="1" dirty="0" smtClean="0"/>
              <a:t>Service</a:t>
            </a:r>
            <a:r>
              <a:rPr lang="cs-CZ" sz="2800" i="1" dirty="0" smtClean="0"/>
              <a:t>,</a:t>
            </a:r>
            <a:endParaRPr lang="en-US" sz="2800" dirty="0" smtClean="0"/>
          </a:p>
          <a:p>
            <a:pPr lvl="1" algn="just"/>
            <a:r>
              <a:rPr lang="en-US" sz="2800" i="1" dirty="0" smtClean="0"/>
              <a:t>Services of General Interest</a:t>
            </a:r>
            <a:r>
              <a:rPr lang="cs-CZ" sz="2800" i="1" dirty="0" smtClean="0"/>
              <a:t>,</a:t>
            </a:r>
            <a:endParaRPr lang="cs-CZ" sz="2800" dirty="0" smtClean="0"/>
          </a:p>
          <a:p>
            <a:pPr lvl="1" algn="just"/>
            <a:r>
              <a:rPr lang="en-US" sz="2800" i="1" dirty="0" smtClean="0"/>
              <a:t>Services of general interest of economic nature</a:t>
            </a:r>
            <a:r>
              <a:rPr lang="cs-CZ" sz="2800" i="1" dirty="0" smtClean="0"/>
              <a:t>,</a:t>
            </a:r>
            <a:endParaRPr lang="en-US" sz="2800" dirty="0" smtClean="0"/>
          </a:p>
          <a:p>
            <a:pPr lvl="1" algn="just"/>
            <a:r>
              <a:rPr lang="en-US" sz="2800" i="1" dirty="0" smtClean="0"/>
              <a:t>Services of general interest of non-economic nature</a:t>
            </a:r>
            <a:r>
              <a:rPr lang="cs-CZ" sz="2800" i="1" dirty="0" smtClean="0"/>
              <a:t>.</a:t>
            </a:r>
            <a:endParaRPr lang="en-US" sz="2800" dirty="0"/>
          </a:p>
        </p:txBody>
      </p:sp>
    </p:spTree>
    <p:extLst>
      <p:ext uri="{BB962C8B-B14F-4D97-AF65-F5344CB8AC3E}">
        <p14:creationId xmlns="" xmlns:p14="http://schemas.microsoft.com/office/powerpoint/2010/main" val="630703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297952"/>
            <a:ext cx="10686081" cy="58282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i="1" dirty="0" smtClean="0"/>
              <a:t>Services subject to the Directive</a:t>
            </a:r>
            <a:endParaRPr lang="en-US" sz="3200" dirty="0" smtClean="0"/>
          </a:p>
          <a:p>
            <a:pPr lvl="1"/>
            <a:r>
              <a:rPr lang="en-US" sz="2800" dirty="0" smtClean="0"/>
              <a:t>Management consulting services,</a:t>
            </a:r>
          </a:p>
          <a:p>
            <a:pPr lvl="1"/>
            <a:r>
              <a:rPr lang="en-US" sz="2800" dirty="0" smtClean="0"/>
              <a:t>Certification and testing,</a:t>
            </a:r>
          </a:p>
          <a:p>
            <a:pPr lvl="1"/>
            <a:r>
              <a:rPr lang="en-US" sz="2800" dirty="0" smtClean="0"/>
              <a:t>Advertisement,</a:t>
            </a:r>
          </a:p>
          <a:p>
            <a:pPr lvl="1"/>
            <a:r>
              <a:rPr lang="en-US" sz="2800" dirty="0" smtClean="0"/>
              <a:t>Sales representative services,</a:t>
            </a:r>
          </a:p>
          <a:p>
            <a:pPr lvl="1"/>
            <a:r>
              <a:rPr lang="en-US" sz="2800" dirty="0" smtClean="0"/>
              <a:t>Legal or tax advice,</a:t>
            </a:r>
          </a:p>
          <a:p>
            <a:pPr lvl="1"/>
            <a:r>
              <a:rPr lang="en-US" sz="2800" dirty="0" smtClean="0"/>
              <a:t>Real estate services, such as real estate agencies,</a:t>
            </a:r>
          </a:p>
          <a:p>
            <a:pPr lvl="1"/>
            <a:r>
              <a:rPr lang="en-US" sz="2800" dirty="0" smtClean="0"/>
              <a:t>Construction, including architects services,</a:t>
            </a:r>
          </a:p>
          <a:p>
            <a:pPr lvl="1"/>
            <a:r>
              <a:rPr lang="en-US" sz="2800" dirty="0" smtClean="0"/>
              <a:t>Organization of trade fairs,</a:t>
            </a:r>
          </a:p>
          <a:p>
            <a:pPr lvl="1"/>
            <a:r>
              <a:rPr lang="en-US" sz="2800" dirty="0" smtClean="0"/>
              <a:t>Car rental,</a:t>
            </a:r>
          </a:p>
          <a:p>
            <a:pPr lvl="1"/>
            <a:r>
              <a:rPr lang="en-US" sz="2800" dirty="0" smtClean="0"/>
              <a:t>Travel agencies,</a:t>
            </a:r>
          </a:p>
          <a:p>
            <a:pPr lvl="1"/>
            <a:r>
              <a:rPr lang="en-US" sz="2800" dirty="0" smtClean="0"/>
              <a:t>Amusement parks,</a:t>
            </a:r>
            <a:r>
              <a:rPr lang="cs-CZ" sz="2800" dirty="0" smtClean="0"/>
              <a:t> </a:t>
            </a:r>
            <a:r>
              <a:rPr lang="en-US" sz="2800" dirty="0" smtClean="0"/>
              <a:t>and </a:t>
            </a:r>
            <a:r>
              <a:rPr lang="en-US" sz="2800" dirty="0" smtClean="0"/>
              <a:t>other</a:t>
            </a:r>
            <a:r>
              <a:rPr lang="sk-SK" sz="2800" dirty="0" smtClean="0"/>
              <a:t>s</a:t>
            </a:r>
            <a:r>
              <a:rPr lang="en-US" sz="2800" dirty="0" smtClean="0"/>
              <a:t>.</a:t>
            </a:r>
            <a:endParaRPr lang="en-US" sz="2800" dirty="0"/>
          </a:p>
        </p:txBody>
      </p:sp>
    </p:spTree>
    <p:extLst>
      <p:ext uri="{BB962C8B-B14F-4D97-AF65-F5344CB8AC3E}">
        <p14:creationId xmlns="" xmlns:p14="http://schemas.microsoft.com/office/powerpoint/2010/main" val="3105205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08226"/>
            <a:ext cx="10686081" cy="58179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i="1" dirty="0" smtClean="0"/>
              <a:t>Services not subject to the Directive</a:t>
            </a:r>
            <a:endParaRPr lang="en-US" sz="3200" dirty="0" smtClean="0"/>
          </a:p>
          <a:p>
            <a:pPr lvl="1"/>
            <a:r>
              <a:rPr lang="en-US" sz="2700" dirty="0" smtClean="0"/>
              <a:t>Services of general interest of non-economic nature,</a:t>
            </a:r>
          </a:p>
          <a:p>
            <a:pPr lvl="1"/>
            <a:r>
              <a:rPr lang="en-US" sz="2700" dirty="0" smtClean="0"/>
              <a:t>Childcare, social housing or services for families,</a:t>
            </a:r>
          </a:p>
          <a:p>
            <a:pPr lvl="1"/>
            <a:r>
              <a:rPr lang="en-US" sz="2700" dirty="0" smtClean="0"/>
              <a:t>Financial services,</a:t>
            </a:r>
          </a:p>
          <a:p>
            <a:pPr lvl="1"/>
            <a:r>
              <a:rPr lang="en-US" sz="2700" dirty="0" smtClean="0"/>
              <a:t>Electronic communications services and networks,</a:t>
            </a:r>
          </a:p>
          <a:p>
            <a:pPr lvl="1"/>
            <a:r>
              <a:rPr lang="en-US" sz="2700" dirty="0" smtClean="0"/>
              <a:t>Services in the field of transport,</a:t>
            </a:r>
          </a:p>
          <a:p>
            <a:pPr lvl="1"/>
            <a:r>
              <a:rPr lang="en-US" sz="2700" dirty="0" smtClean="0"/>
              <a:t>Health services,</a:t>
            </a:r>
          </a:p>
          <a:p>
            <a:pPr lvl="1"/>
            <a:r>
              <a:rPr lang="en-US" sz="2700" dirty="0" smtClean="0"/>
              <a:t>Audiovisual services,</a:t>
            </a:r>
          </a:p>
          <a:p>
            <a:pPr lvl="1"/>
            <a:r>
              <a:rPr lang="en-US" sz="2700" dirty="0" smtClean="0"/>
              <a:t>Gambling,</a:t>
            </a:r>
          </a:p>
          <a:p>
            <a:pPr lvl="1"/>
            <a:r>
              <a:rPr lang="en-US" sz="2700" dirty="0" smtClean="0"/>
              <a:t>Social Services,</a:t>
            </a:r>
          </a:p>
          <a:p>
            <a:pPr lvl="1"/>
            <a:r>
              <a:rPr lang="en-US" sz="2700" dirty="0" smtClean="0"/>
              <a:t>Private security services,</a:t>
            </a:r>
          </a:p>
          <a:p>
            <a:pPr lvl="1"/>
            <a:r>
              <a:rPr lang="en-US" sz="2700" dirty="0" smtClean="0"/>
              <a:t>Services provided by notaries and bailiffs appointed by an official act of the Government,</a:t>
            </a:r>
          </a:p>
          <a:p>
            <a:pPr lvl="1"/>
            <a:r>
              <a:rPr lang="en-US" sz="2700" dirty="0" smtClean="0"/>
              <a:t>Tax services,</a:t>
            </a:r>
            <a:r>
              <a:rPr lang="cs-CZ" sz="2700" dirty="0" smtClean="0"/>
              <a:t> </a:t>
            </a:r>
            <a:r>
              <a:rPr lang="en-US" sz="2700" dirty="0" smtClean="0"/>
              <a:t>and </a:t>
            </a:r>
            <a:r>
              <a:rPr lang="en-US" sz="2700" dirty="0" smtClean="0"/>
              <a:t>other</a:t>
            </a:r>
            <a:r>
              <a:rPr lang="sk-SK" sz="2700" dirty="0" smtClean="0"/>
              <a:t>s</a:t>
            </a:r>
            <a:r>
              <a:rPr lang="en-US" sz="2700" dirty="0" smtClean="0"/>
              <a:t>.</a:t>
            </a:r>
            <a:endParaRPr lang="en-US" sz="2700" dirty="0" smtClean="0"/>
          </a:p>
          <a:p>
            <a:pPr marL="514350" indent="-514350" algn="just">
              <a:buFont typeface="+mj-lt"/>
              <a:buAutoNum type="alphaLcParenR"/>
            </a:pPr>
            <a:endParaRPr lang="en-US" b="1" dirty="0"/>
          </a:p>
        </p:txBody>
      </p:sp>
    </p:spTree>
    <p:extLst>
      <p:ext uri="{BB962C8B-B14F-4D97-AF65-F5344CB8AC3E}">
        <p14:creationId xmlns="" xmlns:p14="http://schemas.microsoft.com/office/powerpoint/2010/main" val="3570848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08226"/>
            <a:ext cx="10686081" cy="58179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000" b="1" i="1" dirty="0" smtClean="0"/>
              <a:t>Free movement of services</a:t>
            </a:r>
            <a:endParaRPr lang="cs-CZ" sz="3000" b="1" i="1" dirty="0" smtClean="0"/>
          </a:p>
          <a:p>
            <a:pPr>
              <a:buNone/>
            </a:pPr>
            <a:endParaRPr lang="en-US" sz="1000" dirty="0" smtClean="0"/>
          </a:p>
          <a:p>
            <a:pPr algn="just">
              <a:buNone/>
            </a:pPr>
            <a:r>
              <a:rPr lang="cs-CZ" dirty="0" smtClean="0"/>
              <a:t>	</a:t>
            </a:r>
            <a:r>
              <a:rPr lang="en-US" dirty="0" smtClean="0"/>
              <a:t>EU Member States are obliged to respect the right of providers to provide services in a Member State other than the one in which they are established. In addition, Member States must ensure free access to the service activities and the free operation of such activity in their territory.</a:t>
            </a:r>
            <a:endParaRPr lang="cs-CZ" dirty="0" smtClean="0"/>
          </a:p>
          <a:p>
            <a:pPr algn="just">
              <a:buNone/>
            </a:pPr>
            <a:endParaRPr lang="en-US" sz="1000" dirty="0" smtClean="0"/>
          </a:p>
          <a:p>
            <a:pPr algn="just">
              <a:buNone/>
            </a:pPr>
            <a:r>
              <a:rPr lang="cs-CZ" i="1" dirty="0" smtClean="0"/>
              <a:t>	</a:t>
            </a:r>
            <a:r>
              <a:rPr lang="en-US" i="1" dirty="0" smtClean="0"/>
              <a:t>Service Provider </a:t>
            </a:r>
            <a:r>
              <a:rPr lang="en-US" dirty="0" smtClean="0"/>
              <a:t>- This is a natural person who is a national of a Member State or a legal person established in a Member State or offering or providing a service.</a:t>
            </a:r>
            <a:endParaRPr lang="en-US" dirty="0"/>
          </a:p>
        </p:txBody>
      </p:sp>
    </p:spTree>
    <p:extLst>
      <p:ext uri="{BB962C8B-B14F-4D97-AF65-F5344CB8AC3E}">
        <p14:creationId xmlns="" xmlns:p14="http://schemas.microsoft.com/office/powerpoint/2010/main" val="3227134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308226"/>
            <a:ext cx="10686081" cy="58179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000" b="1" i="1" dirty="0" smtClean="0"/>
              <a:t>Single points of contact</a:t>
            </a:r>
            <a:endParaRPr lang="cs-CZ" sz="3000" b="1" i="1" dirty="0" smtClean="0"/>
          </a:p>
          <a:p>
            <a:pPr>
              <a:buNone/>
            </a:pPr>
            <a:endParaRPr lang="en-US" sz="1000" dirty="0" smtClean="0"/>
          </a:p>
          <a:p>
            <a:pPr algn="just">
              <a:buNone/>
            </a:pPr>
            <a:r>
              <a:rPr lang="cs-CZ" sz="3200" b="1" dirty="0" smtClean="0"/>
              <a:t>	</a:t>
            </a:r>
            <a:r>
              <a:rPr lang="en-US" b="1" dirty="0" smtClean="0"/>
              <a:t>A single point of contact (SPC) </a:t>
            </a:r>
            <a:r>
              <a:rPr lang="en-US" dirty="0" smtClean="0"/>
              <a:t>represents a place where an entrepreneur entering the market with services of a given state can handle all the procedures and formalities required by this state. </a:t>
            </a:r>
            <a:r>
              <a:rPr lang="en-US" b="1" dirty="0" smtClean="0"/>
              <a:t>SPC </a:t>
            </a:r>
            <a:r>
              <a:rPr lang="en-US" dirty="0" smtClean="0"/>
              <a:t>helps service providers to get easy access to the markets of other Member States by the possibility to be able to complete all the procedures and formalities needed to access their activities in .the field of services providing.</a:t>
            </a:r>
            <a:endParaRPr lang="en-US" dirty="0"/>
          </a:p>
        </p:txBody>
      </p:sp>
    </p:spTree>
    <p:extLst>
      <p:ext uri="{BB962C8B-B14F-4D97-AF65-F5344CB8AC3E}">
        <p14:creationId xmlns="" xmlns:p14="http://schemas.microsoft.com/office/powerpoint/2010/main" val="322713489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133</Words>
  <Application>Microsoft Office PowerPoint</Application>
  <PresentationFormat>Vlastní</PresentationFormat>
  <Paragraphs>44</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Logistics services: 2. Services in the internal market</vt:lpstr>
      <vt:lpstr>Snímek 2</vt:lpstr>
      <vt:lpstr>Snímek 3</vt:lpstr>
      <vt:lpstr>Snímek 4</vt:lpstr>
      <vt:lpstr>Snímek 5</vt:lpstr>
      <vt:lpstr>Snímek 6</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94</cp:revision>
  <dcterms:created xsi:type="dcterms:W3CDTF">2017-05-10T10:51:34Z</dcterms:created>
  <dcterms:modified xsi:type="dcterms:W3CDTF">2017-08-25T10:27:48Z</dcterms:modified>
</cp:coreProperties>
</file>