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3" r:id="rId6"/>
    <p:sldId id="287" r:id="rId7"/>
    <p:sldId id="288" r:id="rId8"/>
    <p:sldId id="289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64" autoAdjust="0"/>
    <p:restoredTop sz="94660"/>
  </p:normalViewPr>
  <p:slideViewPr>
    <p:cSldViewPr snapToGrid="0">
      <p:cViewPr>
        <p:scale>
          <a:sx n="93" d="100"/>
          <a:sy n="93" d="100"/>
        </p:scale>
        <p:origin x="180" y="7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1746606"/>
            <a:ext cx="11400915" cy="1787704"/>
          </a:xfrm>
        </p:spPr>
        <p:txBody>
          <a:bodyPr>
            <a:normAutofit fontScale="90000"/>
          </a:bodyPr>
          <a:lstStyle/>
          <a:p>
            <a:r>
              <a:rPr lang="cs-CZ" sz="4000" dirty="0" err="1" smtClean="0"/>
              <a:t>Logistics</a:t>
            </a:r>
            <a:r>
              <a:rPr lang="cs-CZ" sz="4000" dirty="0" smtClean="0"/>
              <a:t> </a:t>
            </a:r>
            <a:r>
              <a:rPr lang="cs-CZ" sz="4000" dirty="0" err="1" smtClean="0"/>
              <a:t>services</a:t>
            </a:r>
            <a:r>
              <a:rPr lang="cs-CZ" sz="4000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/>
              <a:t>1. </a:t>
            </a:r>
            <a:r>
              <a:rPr lang="en-US" b="1" dirty="0" smtClean="0"/>
              <a:t>The conception of services, specifics, classification of services and logistics processes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47964"/>
            <a:ext cx="10515600" cy="5128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/>
              <a:t>Services in the European Union</a:t>
            </a:r>
            <a:endParaRPr lang="en-US" sz="3200" b="1" dirty="0"/>
          </a:p>
          <a:p>
            <a:pPr marL="0" indent="0">
              <a:buNone/>
            </a:pPr>
            <a:endParaRPr lang="en-US" sz="2000" dirty="0"/>
          </a:p>
          <a:p>
            <a:pPr>
              <a:buNone/>
            </a:pPr>
            <a:r>
              <a:rPr lang="en-US" b="1" i="1" dirty="0" smtClean="0"/>
              <a:t>Services in general</a:t>
            </a:r>
            <a:endParaRPr lang="cs-CZ" b="1" i="1" dirty="0" smtClean="0"/>
          </a:p>
          <a:p>
            <a:pPr>
              <a:buNone/>
            </a:pPr>
            <a:endParaRPr lang="en-US" sz="1000" dirty="0" smtClean="0"/>
          </a:p>
          <a:p>
            <a:pPr algn="just">
              <a:buNone/>
            </a:pPr>
            <a:r>
              <a:rPr lang="cs-CZ" dirty="0" smtClean="0"/>
              <a:t> 	</a:t>
            </a:r>
            <a:r>
              <a:rPr lang="en-US" dirty="0" smtClean="0"/>
              <a:t>At present, the principle of services is explained, for example by American authors </a:t>
            </a:r>
            <a:r>
              <a:rPr lang="en-US" dirty="0" err="1" smtClean="0"/>
              <a:t>Kotler</a:t>
            </a:r>
            <a:r>
              <a:rPr lang="en-US" dirty="0" smtClean="0"/>
              <a:t> and Armstrong (</a:t>
            </a:r>
            <a:r>
              <a:rPr lang="en-US" dirty="0" err="1" smtClean="0"/>
              <a:t>Vaštíková</a:t>
            </a:r>
            <a:r>
              <a:rPr lang="en-US" dirty="0" smtClean="0"/>
              <a:t>, 2008), like this: The service is any activity or benefit which can be offered by one party to another party; it is basically </a:t>
            </a:r>
            <a:r>
              <a:rPr lang="en-US" b="1" dirty="0" smtClean="0"/>
              <a:t>immaterial </a:t>
            </a:r>
            <a:r>
              <a:rPr lang="en-US" dirty="0" smtClean="0"/>
              <a:t>(intangible) and the result cannot results in </a:t>
            </a:r>
            <a:r>
              <a:rPr lang="en-US" b="1" dirty="0" smtClean="0"/>
              <a:t>ownership</a:t>
            </a:r>
            <a:r>
              <a:rPr lang="en-US" dirty="0" smtClean="0"/>
              <a:t>. Service production may or may not be associated with a </a:t>
            </a:r>
            <a:r>
              <a:rPr lang="en-US" b="1" dirty="0" smtClean="0"/>
              <a:t>tangible product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Services specifics:</a:t>
            </a:r>
            <a:endParaRPr lang="cs-CZ" dirty="0" smtClean="0"/>
          </a:p>
          <a:p>
            <a:pPr>
              <a:buNone/>
            </a:pPr>
            <a:endParaRPr lang="cs-CZ" sz="1000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en-US" dirty="0" smtClean="0"/>
              <a:t>The most important services features include:</a:t>
            </a:r>
            <a:endParaRPr lang="cs-CZ" dirty="0" smtClean="0"/>
          </a:p>
          <a:p>
            <a:pPr>
              <a:buNone/>
            </a:pPr>
            <a:endParaRPr lang="cs-CZ" sz="1000" dirty="0" smtClean="0"/>
          </a:p>
          <a:p>
            <a:pPr lvl="1"/>
            <a:r>
              <a:rPr lang="en-US" sz="2800" dirty="0" smtClean="0"/>
              <a:t>immateriality,</a:t>
            </a:r>
          </a:p>
          <a:p>
            <a:pPr lvl="1"/>
            <a:r>
              <a:rPr lang="en-US" sz="2800" dirty="0" smtClean="0"/>
              <a:t>inseparability,</a:t>
            </a:r>
          </a:p>
          <a:p>
            <a:pPr lvl="1"/>
            <a:r>
              <a:rPr lang="en-US" sz="2800" dirty="0" smtClean="0"/>
              <a:t>heterogeneity,</a:t>
            </a:r>
          </a:p>
          <a:p>
            <a:pPr lvl="1"/>
            <a:r>
              <a:rPr lang="en-US" sz="2800" dirty="0" smtClean="0"/>
              <a:t>degradability,</a:t>
            </a:r>
          </a:p>
          <a:p>
            <a:pPr lvl="1"/>
            <a:r>
              <a:rPr lang="en-US" sz="2800" dirty="0" smtClean="0"/>
              <a:t>impossibility of its ownership.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98643"/>
            <a:ext cx="10515600" cy="488022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000" b="1" u="sng" dirty="0" smtClean="0"/>
              <a:t>Services classification:</a:t>
            </a:r>
            <a:endParaRPr lang="cs-CZ" sz="3000" b="1" u="sng" dirty="0" smtClean="0"/>
          </a:p>
          <a:p>
            <a:pPr>
              <a:buNone/>
            </a:pPr>
            <a:endParaRPr lang="en-US" sz="1100" dirty="0" smtClean="0"/>
          </a:p>
          <a:p>
            <a:pPr algn="just">
              <a:buNone/>
            </a:pPr>
            <a:r>
              <a:rPr lang="cs-CZ" sz="3000" dirty="0" smtClean="0"/>
              <a:t>	T</a:t>
            </a:r>
            <a:r>
              <a:rPr lang="en-US" sz="3000" dirty="0" smtClean="0"/>
              <a:t>he simplest way of defining the term services is represented by the exclusion method - "services are that </a:t>
            </a:r>
            <a:r>
              <a:rPr lang="en-US" sz="3000" b="1" dirty="0" smtClean="0"/>
              <a:t>part of the economy that remains after deduction of agriculture, production and mining</a:t>
            </a:r>
            <a:r>
              <a:rPr lang="en-US" sz="3000" dirty="0" smtClean="0"/>
              <a:t>".</a:t>
            </a:r>
            <a:endParaRPr lang="cs-CZ" sz="3000" dirty="0" smtClean="0"/>
          </a:p>
          <a:p>
            <a:pPr lvl="1">
              <a:buNone/>
            </a:pPr>
            <a:endParaRPr lang="cs-CZ" sz="1200" dirty="0" smtClean="0"/>
          </a:p>
          <a:p>
            <a:pPr lvl="1">
              <a:buNone/>
            </a:pPr>
            <a:endParaRPr lang="cs-CZ" sz="1200" b="1" dirty="0" smtClean="0"/>
          </a:p>
          <a:p>
            <a:pPr lvl="1">
              <a:buNone/>
            </a:pPr>
            <a:r>
              <a:rPr lang="en-US" sz="3000" b="1" i="1" dirty="0" smtClean="0"/>
              <a:t>Economic activity:</a:t>
            </a:r>
            <a:endParaRPr lang="en-US" sz="3000" i="1" dirty="0" smtClean="0"/>
          </a:p>
          <a:p>
            <a:pPr lvl="2"/>
            <a:r>
              <a:rPr lang="en-US" sz="3000" b="1" dirty="0" smtClean="0"/>
              <a:t>Primary </a:t>
            </a:r>
            <a:r>
              <a:rPr lang="en-US" sz="3000" dirty="0" smtClean="0"/>
              <a:t>sector - primary production</a:t>
            </a:r>
          </a:p>
          <a:p>
            <a:pPr lvl="2"/>
            <a:r>
              <a:rPr lang="en-US" sz="3000" b="1" dirty="0" smtClean="0"/>
              <a:t>Secondary </a:t>
            </a:r>
            <a:r>
              <a:rPr lang="en-US" sz="3000" dirty="0" smtClean="0"/>
              <a:t>sector - manufacturing industry​</a:t>
            </a:r>
          </a:p>
          <a:p>
            <a:pPr lvl="2"/>
            <a:r>
              <a:rPr lang="en-US" sz="3000" b="1" dirty="0" smtClean="0"/>
              <a:t>Tertiary</a:t>
            </a:r>
            <a:r>
              <a:rPr lang="en-US" sz="3000" dirty="0" smtClean="0"/>
              <a:t> sector - services</a:t>
            </a:r>
          </a:p>
          <a:p>
            <a:pPr>
              <a:buNone/>
            </a:pPr>
            <a:r>
              <a:rPr lang="cs-CZ" b="1" dirty="0" smtClean="0"/>
              <a:t>		      </a:t>
            </a:r>
            <a:r>
              <a:rPr lang="en-US" b="1" dirty="0" smtClean="0"/>
              <a:t>1. Branches division</a:t>
            </a:r>
            <a:br>
              <a:rPr lang="en-US" b="1" dirty="0" smtClean="0"/>
            </a:br>
            <a:r>
              <a:rPr lang="en-US" b="1" dirty="0" smtClean="0"/>
              <a:t>          </a:t>
            </a:r>
            <a:r>
              <a:rPr lang="cs-CZ" b="1" dirty="0" smtClean="0"/>
              <a:t>     </a:t>
            </a:r>
            <a:r>
              <a:rPr lang="en-US" b="1" dirty="0" smtClean="0"/>
              <a:t>2. Division according to expediency criterion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            </a:t>
            </a:r>
            <a:r>
              <a:rPr lang="cs-CZ" b="1" dirty="0" smtClean="0"/>
              <a:t>   </a:t>
            </a:r>
            <a:r>
              <a:rPr lang="en-US" b="1" dirty="0" smtClean="0"/>
              <a:t>3. Division according to recipient</a:t>
            </a:r>
            <a:endParaRPr lang="en-US" dirty="0" smtClean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457200" y="1514534"/>
            <a:ext cx="11553986" cy="4857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2426"/>
            <a:ext cx="10515600" cy="460453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200" y="359597"/>
            <a:ext cx="10918556" cy="5476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sz="3200" b="1" dirty="0" smtClean="0"/>
              <a:t>Market and non-market services</a:t>
            </a:r>
            <a:endParaRPr lang="cs-CZ" sz="3200" b="1" dirty="0" smtClean="0"/>
          </a:p>
          <a:p>
            <a:pPr>
              <a:buNone/>
            </a:pPr>
            <a:endParaRPr lang="en-US" sz="1200" dirty="0" smtClean="0"/>
          </a:p>
          <a:p>
            <a:pPr lvl="1"/>
            <a:r>
              <a:rPr lang="en-US" sz="2800" dirty="0" smtClean="0"/>
              <a:t>Management consulting services,</a:t>
            </a:r>
          </a:p>
          <a:p>
            <a:pPr lvl="1"/>
            <a:r>
              <a:rPr lang="en-US" sz="2800" dirty="0" smtClean="0"/>
              <a:t>Advertisement,</a:t>
            </a:r>
          </a:p>
          <a:p>
            <a:pPr lvl="1"/>
            <a:r>
              <a:rPr lang="en-US" sz="2800" dirty="0" smtClean="0"/>
              <a:t>Sales representative services,</a:t>
            </a:r>
          </a:p>
          <a:p>
            <a:pPr lvl="1"/>
            <a:r>
              <a:rPr lang="en-US" sz="2800" dirty="0" smtClean="0"/>
              <a:t>Legal or tax advice,</a:t>
            </a:r>
          </a:p>
          <a:p>
            <a:pPr lvl="1"/>
            <a:r>
              <a:rPr lang="en-US" sz="2800" dirty="0" smtClean="0"/>
              <a:t>Real estate services, such as real estate agencies,</a:t>
            </a:r>
          </a:p>
          <a:p>
            <a:pPr lvl="1"/>
            <a:r>
              <a:rPr lang="en-US" sz="2800" dirty="0" smtClean="0"/>
              <a:t>Construction, including architects services,</a:t>
            </a:r>
          </a:p>
          <a:p>
            <a:pPr lvl="1"/>
            <a:r>
              <a:rPr lang="en-US" sz="2800" dirty="0" smtClean="0"/>
              <a:t>Organization of trade fairs,</a:t>
            </a:r>
          </a:p>
          <a:p>
            <a:pPr lvl="1"/>
            <a:r>
              <a:rPr lang="en-US" sz="2800" dirty="0" smtClean="0"/>
              <a:t>Car rental,</a:t>
            </a:r>
          </a:p>
          <a:p>
            <a:pPr lvl="1"/>
            <a:r>
              <a:rPr lang="en-US" sz="2800" dirty="0" smtClean="0"/>
              <a:t>Travel agencies,</a:t>
            </a:r>
          </a:p>
          <a:p>
            <a:pPr lvl="1"/>
            <a:r>
              <a:rPr lang="en-US" sz="2800" dirty="0" smtClean="0"/>
              <a:t>Amusement parks,</a:t>
            </a:r>
            <a:r>
              <a:rPr lang="cs-CZ" sz="2800" dirty="0" smtClean="0"/>
              <a:t> </a:t>
            </a:r>
            <a:r>
              <a:rPr lang="en-US" sz="2800" dirty="0" smtClean="0"/>
              <a:t>and </a:t>
            </a:r>
            <a:r>
              <a:rPr lang="en-US" sz="2800" dirty="0" smtClean="0"/>
              <a:t>other</a:t>
            </a:r>
            <a:r>
              <a:rPr lang="sk-SK" sz="2800" dirty="0" smtClean="0"/>
              <a:t>s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94993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019122" y="832207"/>
            <a:ext cx="9491341" cy="53447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None/>
            </a:pPr>
            <a:r>
              <a:rPr lang="en-US" dirty="0" smtClean="0"/>
              <a:t>As for other services, the EU has not liberalized the services market yet. These include mainly national provided (</a:t>
            </a:r>
            <a:r>
              <a:rPr lang="en-US" b="1" dirty="0" smtClean="0"/>
              <a:t>non-liberalized</a:t>
            </a:r>
            <a:r>
              <a:rPr lang="en-US" dirty="0" smtClean="0"/>
              <a:t>) services, as follows:</a:t>
            </a:r>
            <a:endParaRPr lang="cs-CZ" dirty="0" smtClean="0"/>
          </a:p>
          <a:p>
            <a:pPr>
              <a:buNone/>
            </a:pPr>
            <a:endParaRPr lang="en-US" sz="1000" dirty="0" smtClean="0"/>
          </a:p>
          <a:p>
            <a:pPr lvl="1"/>
            <a:r>
              <a:rPr lang="en-US" sz="2800" dirty="0" smtClean="0"/>
              <a:t>Childcare, social housing or services for families,</a:t>
            </a:r>
          </a:p>
          <a:p>
            <a:pPr lvl="1"/>
            <a:r>
              <a:rPr lang="en-US" sz="2800" dirty="0" smtClean="0"/>
              <a:t>Financial services,</a:t>
            </a:r>
          </a:p>
          <a:p>
            <a:pPr lvl="1"/>
            <a:r>
              <a:rPr lang="en-US" sz="2800" dirty="0" smtClean="0"/>
              <a:t>Electronic communications services and networks,</a:t>
            </a:r>
          </a:p>
          <a:p>
            <a:pPr lvl="1"/>
            <a:r>
              <a:rPr lang="en-US" sz="2800" dirty="0" smtClean="0"/>
              <a:t>Services in the field of transport,</a:t>
            </a:r>
          </a:p>
          <a:p>
            <a:pPr lvl="1"/>
            <a:r>
              <a:rPr lang="en-US" sz="2800" dirty="0" smtClean="0"/>
              <a:t>Health services,</a:t>
            </a:r>
          </a:p>
          <a:p>
            <a:pPr lvl="1"/>
            <a:r>
              <a:rPr lang="en-US" sz="2800" dirty="0" smtClean="0"/>
              <a:t>Audiovisual services,</a:t>
            </a:r>
          </a:p>
          <a:p>
            <a:pPr lvl="1"/>
            <a:r>
              <a:rPr lang="en-US" sz="2800" dirty="0" smtClean="0"/>
              <a:t>Gambling,</a:t>
            </a:r>
          </a:p>
          <a:p>
            <a:pPr lvl="1"/>
            <a:r>
              <a:rPr lang="en-US" sz="2800" dirty="0" smtClean="0"/>
              <a:t>Social Services,</a:t>
            </a:r>
            <a:r>
              <a:rPr lang="cs-CZ" sz="2800" dirty="0" smtClean="0"/>
              <a:t> </a:t>
            </a:r>
            <a:r>
              <a:rPr lang="en-US" sz="2800" dirty="0" smtClean="0"/>
              <a:t>and </a:t>
            </a:r>
            <a:r>
              <a:rPr lang="en-US" sz="2800" dirty="0" smtClean="0"/>
              <a:t>other</a:t>
            </a:r>
            <a:r>
              <a:rPr lang="sk-SK" sz="2800" dirty="0" smtClean="0"/>
              <a:t>s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331232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019122" y="770562"/>
            <a:ext cx="9758469" cy="5406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sz="3200" b="1" dirty="0" smtClean="0"/>
              <a:t>Logistics processes</a:t>
            </a:r>
            <a:endParaRPr lang="cs-CZ" sz="3200" b="1" dirty="0" smtClean="0"/>
          </a:p>
          <a:p>
            <a:pPr>
              <a:buNone/>
            </a:pPr>
            <a:endParaRPr lang="en-US" sz="2000" dirty="0" smtClean="0"/>
          </a:p>
          <a:p>
            <a:pPr algn="just">
              <a:buNone/>
            </a:pPr>
            <a:r>
              <a:rPr lang="cs-CZ" dirty="0" smtClean="0"/>
              <a:t>	</a:t>
            </a:r>
            <a:r>
              <a:rPr lang="en-US" dirty="0" smtClean="0"/>
              <a:t>The flow of material, information, finance, planning, and management is never considered independently; these are </a:t>
            </a:r>
            <a:r>
              <a:rPr lang="en-US" b="1" dirty="0" smtClean="0"/>
              <a:t>logistics processes</a:t>
            </a:r>
            <a:r>
              <a:rPr lang="en-US" dirty="0" smtClean="0"/>
              <a:t>. These concurrent logistics processes have to meet and promote each other at exactly given specific points in order to act synergistically and lead to the most effective achievement of the </a:t>
            </a:r>
            <a:r>
              <a:rPr lang="en-US" dirty="0" err="1" smtClean="0"/>
              <a:t>enterprises's</a:t>
            </a:r>
            <a:r>
              <a:rPr lang="en-US" dirty="0" smtClean="0"/>
              <a:t> business goals.</a:t>
            </a:r>
          </a:p>
          <a:p>
            <a:pPr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0922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019122" y="770562"/>
            <a:ext cx="9758469" cy="5406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b="1" u="sng" dirty="0" smtClean="0"/>
              <a:t>Relevant logistics processes include:</a:t>
            </a:r>
            <a:endParaRPr lang="cs-CZ" b="1" u="sng" dirty="0" smtClean="0"/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r>
              <a:rPr lang="cs-CZ" dirty="0" smtClean="0"/>
              <a:t>		</a:t>
            </a:r>
            <a:r>
              <a:rPr lang="en-US" dirty="0" smtClean="0"/>
              <a:t>1. Purchase</a:t>
            </a:r>
          </a:p>
          <a:p>
            <a:pPr>
              <a:buNone/>
            </a:pPr>
            <a:r>
              <a:rPr lang="cs-CZ" dirty="0" smtClean="0"/>
              <a:t>		</a:t>
            </a:r>
            <a:r>
              <a:rPr lang="en-US" dirty="0" smtClean="0"/>
              <a:t>2. Stocks (inventory)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	3. </a:t>
            </a:r>
            <a:r>
              <a:rPr lang="cs-CZ" dirty="0" err="1" smtClean="0"/>
              <a:t>Storage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	4. Transport</a:t>
            </a:r>
          </a:p>
          <a:p>
            <a:pPr>
              <a:buNone/>
            </a:pPr>
            <a:endParaRPr lang="en-US" sz="3200" dirty="0" smtClean="0"/>
          </a:p>
          <a:p>
            <a:pPr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0922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104</Words>
  <Application>Microsoft Office PowerPoint</Application>
  <PresentationFormat>Vlastní</PresentationFormat>
  <Paragraphs>59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Office</vt:lpstr>
      <vt:lpstr>Logistics services: 1. The conception of services, specifics, classification of services and logistics processes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Yoda</cp:lastModifiedBy>
  <cp:revision>92</cp:revision>
  <dcterms:created xsi:type="dcterms:W3CDTF">2017-05-10T10:51:34Z</dcterms:created>
  <dcterms:modified xsi:type="dcterms:W3CDTF">2017-08-25T10:27:30Z</dcterms:modified>
</cp:coreProperties>
</file>