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61" r:id="rId3"/>
    <p:sldId id="355" r:id="rId4"/>
    <p:sldId id="356" r:id="rId5"/>
    <p:sldId id="357" r:id="rId6"/>
    <p:sldId id="358" r:id="rId7"/>
    <p:sldId id="359" r:id="rId8"/>
    <p:sldId id="3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132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1417834"/>
            <a:ext cx="11400915" cy="1530849"/>
          </a:xfrm>
        </p:spPr>
        <p:txBody>
          <a:bodyPr>
            <a:normAutofit fontScale="90000"/>
          </a:bodyPr>
          <a:lstStyle/>
          <a:p>
            <a:r>
              <a:rPr lang="cs-CZ" sz="3600" dirty="0" err="1" smtClean="0"/>
              <a:t>Logistics</a:t>
            </a:r>
            <a:r>
              <a:rPr lang="cs-CZ" sz="3600" dirty="0" smtClean="0"/>
              <a:t> </a:t>
            </a:r>
            <a:r>
              <a:rPr lang="cs-CZ" sz="3600" dirty="0" err="1" smtClean="0"/>
              <a:t>services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12. </a:t>
            </a:r>
            <a:r>
              <a:rPr lang="sk-SK" b="1" dirty="0" err="1" smtClean="0"/>
              <a:t>Effectiveness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logistics</a:t>
            </a:r>
            <a:r>
              <a:rPr lang="sk-SK" b="1" dirty="0" smtClean="0"/>
              <a:t> </a:t>
            </a:r>
            <a:r>
              <a:rPr lang="sk-SK" b="1" dirty="0" err="1" smtClean="0"/>
              <a:t>services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27470"/>
            <a:ext cx="9144000" cy="1230329"/>
          </a:xfrm>
        </p:spPr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1564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Evaluation of logistics </a:t>
            </a:r>
            <a:r>
              <a:rPr lang="en-US" sz="3200" b="1" dirty="0" smtClean="0"/>
              <a:t>variables</a:t>
            </a:r>
            <a:endParaRPr lang="sk-SK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Application </a:t>
            </a:r>
            <a:r>
              <a:rPr lang="en-US" dirty="0" smtClean="0"/>
              <a:t>of logistics integrated supply chains to achieve defined logistics goals means necessarily </a:t>
            </a:r>
            <a:r>
              <a:rPr lang="en-US" b="1" dirty="0" smtClean="0"/>
              <a:t>to evaluate their logistics </a:t>
            </a:r>
            <a:r>
              <a:rPr lang="en-US" b="1" dirty="0" smtClean="0"/>
              <a:t>variables.</a:t>
            </a:r>
            <a:endParaRPr lang="sk-SK" b="1" dirty="0" smtClean="0"/>
          </a:p>
          <a:p>
            <a:pPr>
              <a:buNone/>
            </a:pPr>
            <a:endParaRPr lang="sk-SK" sz="1000" dirty="0" smtClean="0"/>
          </a:p>
          <a:p>
            <a:pPr>
              <a:buNone/>
            </a:pPr>
            <a:r>
              <a:rPr lang="sk-SK" dirty="0" smtClean="0"/>
              <a:t>	</a:t>
            </a:r>
            <a:r>
              <a:rPr lang="en-US" dirty="0" smtClean="0"/>
              <a:t>Knowing </a:t>
            </a:r>
            <a:r>
              <a:rPr lang="en-US" dirty="0" smtClean="0"/>
              <a:t>the values of logistics indicators is </a:t>
            </a:r>
            <a:r>
              <a:rPr lang="en-US" dirty="0" smtClean="0"/>
              <a:t>used:</a:t>
            </a:r>
            <a:endParaRPr lang="sk-SK" dirty="0" smtClean="0"/>
          </a:p>
          <a:p>
            <a:pPr lvl="1" algn="just"/>
            <a:r>
              <a:rPr lang="en-US" sz="2800" dirty="0" smtClean="0"/>
              <a:t>for </a:t>
            </a:r>
            <a:r>
              <a:rPr lang="en-US" sz="2800" dirty="0" smtClean="0"/>
              <a:t>assessing the capabilities and their comparing with customer requirements and competitors </a:t>
            </a:r>
            <a:r>
              <a:rPr lang="en-US" sz="2800" dirty="0" smtClean="0"/>
              <a:t>capabilities,</a:t>
            </a:r>
            <a:endParaRPr lang="sk-SK" sz="2800" dirty="0" smtClean="0"/>
          </a:p>
          <a:p>
            <a:pPr lvl="1" algn="just"/>
            <a:r>
              <a:rPr lang="en-US" sz="2800" dirty="0" smtClean="0"/>
              <a:t>for </a:t>
            </a:r>
            <a:r>
              <a:rPr lang="en-US" sz="2800" dirty="0" smtClean="0"/>
              <a:t>identifying the problem processes, their bearers and </a:t>
            </a:r>
            <a:r>
              <a:rPr lang="en-US" sz="2800" dirty="0" smtClean="0"/>
              <a:t>causes,</a:t>
            </a:r>
            <a:endParaRPr lang="sk-SK" sz="2800" dirty="0" smtClean="0"/>
          </a:p>
          <a:p>
            <a:pPr lvl="1" algn="just"/>
            <a:r>
              <a:rPr lang="en-US" sz="2800" dirty="0" smtClean="0"/>
              <a:t>for </a:t>
            </a:r>
            <a:r>
              <a:rPr lang="en-US" sz="2800" dirty="0" smtClean="0"/>
              <a:t>identifying threats and opportunities for </a:t>
            </a:r>
            <a:r>
              <a:rPr lang="en-US" sz="2800" dirty="0" smtClean="0"/>
              <a:t>improvement,</a:t>
            </a:r>
            <a:endParaRPr lang="sk-SK" sz="2800" dirty="0" smtClean="0"/>
          </a:p>
          <a:p>
            <a:pPr lvl="1" algn="just"/>
            <a:r>
              <a:rPr lang="en-US" sz="2800" dirty="0" smtClean="0"/>
              <a:t>for</a:t>
            </a:r>
            <a:r>
              <a:rPr lang="en-US" sz="2800" dirty="0" smtClean="0"/>
              <a:t> determining logistics goals and measuring the </a:t>
            </a:r>
            <a:r>
              <a:rPr lang="en-US" sz="2800" dirty="0" smtClean="0"/>
              <a:t>achieved </a:t>
            </a:r>
            <a:r>
              <a:rPr lang="en-US" sz="2800" dirty="0" smtClean="0"/>
              <a:t>improvement.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43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i="1" dirty="0" smtClean="0"/>
              <a:t>Basic </a:t>
            </a:r>
            <a:r>
              <a:rPr lang="en-US" sz="3200" b="1" dirty="0" smtClean="0"/>
              <a:t>characteristics </a:t>
            </a:r>
            <a:r>
              <a:rPr lang="en-US" sz="3200" b="1" i="1" dirty="0" smtClean="0"/>
              <a:t>of logistics indicators</a:t>
            </a:r>
            <a:r>
              <a:rPr lang="en-US" sz="3200" b="1" i="1" dirty="0" smtClean="0"/>
              <a:t>:</a:t>
            </a:r>
            <a:endParaRPr lang="sk-SK" sz="3200" b="1" i="1" dirty="0" smtClean="0"/>
          </a:p>
          <a:p>
            <a:pPr>
              <a:buNone/>
            </a:pPr>
            <a:endParaRPr lang="sk-SK" sz="2000" dirty="0" smtClean="0"/>
          </a:p>
          <a:p>
            <a:pPr lvl="1"/>
            <a:r>
              <a:rPr lang="en-US" sz="2800" dirty="0" smtClean="0"/>
              <a:t>Representing </a:t>
            </a:r>
            <a:r>
              <a:rPr lang="en-US" sz="2800" dirty="0" smtClean="0"/>
              <a:t>the material and information flow properties and associated logistics </a:t>
            </a:r>
            <a:r>
              <a:rPr lang="en-US" sz="2800" dirty="0" smtClean="0"/>
              <a:t>processes,</a:t>
            </a:r>
            <a:endParaRPr lang="sk-SK" sz="2800" dirty="0" smtClean="0"/>
          </a:p>
          <a:p>
            <a:pPr lvl="1"/>
            <a:r>
              <a:rPr lang="en-US" sz="2800" dirty="0" smtClean="0"/>
              <a:t>Interconnecting to enterprise logistics goals,</a:t>
            </a:r>
            <a:endParaRPr lang="sk-SK" sz="2800" dirty="0" smtClean="0"/>
          </a:p>
          <a:p>
            <a:pPr lvl="1"/>
            <a:r>
              <a:rPr lang="en-US" sz="2800" dirty="0" smtClean="0"/>
              <a:t>Simplicity </a:t>
            </a:r>
            <a:r>
              <a:rPr lang="en-US" sz="2800" dirty="0" smtClean="0"/>
              <a:t>and </a:t>
            </a:r>
            <a:r>
              <a:rPr lang="en-US" sz="2800" dirty="0" smtClean="0"/>
              <a:t>clarity,</a:t>
            </a:r>
            <a:endParaRPr lang="sk-SK" sz="2800" dirty="0" smtClean="0"/>
          </a:p>
          <a:p>
            <a:pPr lvl="1"/>
            <a:r>
              <a:rPr lang="en-US" sz="2800" dirty="0" smtClean="0"/>
              <a:t>Enable </a:t>
            </a:r>
            <a:r>
              <a:rPr lang="en-US" sz="2800" dirty="0" smtClean="0"/>
              <a:t>to </a:t>
            </a:r>
            <a:r>
              <a:rPr lang="en-US" sz="2800" dirty="0" smtClean="0"/>
              <a:t>compare,</a:t>
            </a:r>
            <a:endParaRPr lang="sk-SK" sz="2800" dirty="0" smtClean="0"/>
          </a:p>
          <a:p>
            <a:pPr lvl="1"/>
            <a:r>
              <a:rPr lang="en-US" sz="2800" dirty="0" smtClean="0"/>
              <a:t>Ensuring connections in the logistics chain,</a:t>
            </a:r>
            <a:endParaRPr lang="sk-SK" sz="2800" dirty="0" smtClean="0"/>
          </a:p>
          <a:p>
            <a:pPr lvl="1"/>
            <a:r>
              <a:rPr lang="en-US" sz="2800" dirty="0" smtClean="0"/>
              <a:t>Ensuring </a:t>
            </a:r>
            <a:r>
              <a:rPr lang="en-US" sz="2800" dirty="0" smtClean="0"/>
              <a:t>connections to a specific variant of requirement and a specific customer or market segment.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1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Structure of logistics system - effectiveness of logistics </a:t>
            </a:r>
            <a:r>
              <a:rPr lang="en-US" sz="3200" b="1" dirty="0" smtClean="0"/>
              <a:t>services</a:t>
            </a:r>
            <a:endParaRPr lang="sk-SK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When </a:t>
            </a:r>
            <a:r>
              <a:rPr lang="en-US" dirty="0" smtClean="0"/>
              <a:t>fulfilling the logistics goals, an effective overcoming of space and time is being monitored (tracked) to ensure the satisfaction of customer requirements for goods and services (logistics efficiency - effectiveness of the logistics services).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3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 i="1" dirty="0" smtClean="0"/>
              <a:t>Logistics efficiency (effectiveness) consists of two </a:t>
            </a:r>
            <a:r>
              <a:rPr lang="en-US" b="1" i="1" dirty="0" smtClean="0"/>
              <a:t>components:</a:t>
            </a:r>
            <a:endParaRPr lang="sk-SK" b="1" i="1" dirty="0" smtClean="0"/>
          </a:p>
          <a:p>
            <a:pPr marL="0" indent="0" algn="just">
              <a:buNone/>
            </a:pPr>
            <a:endParaRPr lang="sk-SK" sz="2000" b="1" i="1" dirty="0" smtClean="0"/>
          </a:p>
          <a:p>
            <a:pPr marL="457200" lvl="1" indent="0" algn="just"/>
            <a:r>
              <a:rPr lang="en-US" sz="2800" dirty="0" smtClean="0"/>
              <a:t>Logistics performances,</a:t>
            </a:r>
            <a:endParaRPr lang="sk-SK" sz="2800" dirty="0" smtClean="0"/>
          </a:p>
          <a:p>
            <a:pPr marL="457200" lvl="1" indent="0" algn="just"/>
            <a:r>
              <a:rPr lang="en-US" sz="2800" dirty="0" smtClean="0"/>
              <a:t>Logistics </a:t>
            </a:r>
            <a:r>
              <a:rPr lang="en-US" sz="2800" dirty="0" smtClean="0"/>
              <a:t>costs.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6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 i="1" dirty="0" smtClean="0"/>
              <a:t>The set of logistics indicators includes the following groups of </a:t>
            </a:r>
            <a:r>
              <a:rPr lang="en-US" b="1" i="1" dirty="0" smtClean="0"/>
              <a:t>indicators:</a:t>
            </a:r>
            <a:endParaRPr lang="sk-SK" b="1" i="1" dirty="0" smtClean="0"/>
          </a:p>
          <a:p>
            <a:pPr marL="0" indent="0" algn="just">
              <a:buNone/>
            </a:pPr>
            <a:endParaRPr lang="sk-SK" sz="2000" b="1" dirty="0" smtClean="0"/>
          </a:p>
          <a:p>
            <a:pPr marL="457200" lvl="1" indent="0" algn="just"/>
            <a:r>
              <a:rPr lang="en-US" sz="2800" dirty="0" smtClean="0"/>
              <a:t>Level </a:t>
            </a:r>
            <a:r>
              <a:rPr lang="en-US" sz="2800" dirty="0" smtClean="0"/>
              <a:t>of logistics (quality) </a:t>
            </a:r>
            <a:r>
              <a:rPr lang="en-US" sz="2800" dirty="0" smtClean="0"/>
              <a:t>services,</a:t>
            </a:r>
            <a:endParaRPr lang="sk-SK" sz="2800" dirty="0" smtClean="0"/>
          </a:p>
          <a:p>
            <a:pPr marL="457200" lvl="1" indent="0" algn="just"/>
            <a:r>
              <a:rPr lang="en-US" sz="2800" dirty="0" smtClean="0"/>
              <a:t>Logistics productivity,</a:t>
            </a:r>
            <a:endParaRPr lang="sk-SK" sz="2800" dirty="0" smtClean="0"/>
          </a:p>
          <a:p>
            <a:pPr marL="457200" lvl="1" indent="0" algn="just"/>
            <a:r>
              <a:rPr lang="en-US" sz="2800" dirty="0" smtClean="0"/>
              <a:t>Logistics costs,</a:t>
            </a:r>
            <a:endParaRPr lang="sk-SK" sz="2800" dirty="0" smtClean="0"/>
          </a:p>
          <a:p>
            <a:pPr marL="457200" lvl="1" indent="0" algn="just"/>
            <a:r>
              <a:rPr lang="en-US" sz="2800" dirty="0" smtClean="0"/>
              <a:t>Structure </a:t>
            </a:r>
            <a:r>
              <a:rPr lang="en-US" sz="2800" dirty="0" smtClean="0"/>
              <a:t>of the logistics </a:t>
            </a:r>
            <a:r>
              <a:rPr lang="en-US" sz="2800" dirty="0" smtClean="0"/>
              <a:t>system,</a:t>
            </a:r>
            <a:endParaRPr lang="sk-SK" sz="2800" dirty="0" smtClean="0"/>
          </a:p>
          <a:p>
            <a:pPr marL="457200" lvl="1" indent="0" algn="just"/>
            <a:r>
              <a:rPr lang="en-US" sz="2800" dirty="0" smtClean="0"/>
              <a:t>Potential </a:t>
            </a:r>
            <a:r>
              <a:rPr lang="en-US" sz="2800" dirty="0" smtClean="0"/>
              <a:t>of logistics.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314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 dirty="0" smtClean="0"/>
              <a:t>Logistics productivity </a:t>
            </a:r>
            <a:r>
              <a:rPr lang="en-US" dirty="0" smtClean="0"/>
              <a:t>is actually the permeability of the logistics system per unit of time and per unit of spent (consumed)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73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Matrix model for the logistics services </a:t>
            </a:r>
            <a:r>
              <a:rPr lang="en-US" b="1" i="1" dirty="0" smtClean="0"/>
              <a:t>effectiveness</a:t>
            </a:r>
            <a:r>
              <a:rPr lang="en-US" b="1" i="1" dirty="0" smtClean="0"/>
              <a:t> evaluation</a:t>
            </a:r>
            <a:r>
              <a:rPr lang="en-US" b="1" i="1" dirty="0" smtClean="0"/>
              <a:t>:</a:t>
            </a:r>
            <a:endParaRPr lang="sk-SK" b="1" i="1" dirty="0" smtClean="0"/>
          </a:p>
          <a:p>
            <a:pPr>
              <a:buNone/>
            </a:pPr>
            <a:endParaRPr lang="en-US" sz="2000" i="1" dirty="0" smtClean="0"/>
          </a:p>
          <a:p>
            <a:pPr algn="just">
              <a:buNone/>
            </a:pPr>
            <a:r>
              <a:rPr lang="sk-SK" dirty="0" smtClean="0"/>
              <a:t>	</a:t>
            </a:r>
            <a:r>
              <a:rPr lang="en-US" dirty="0" smtClean="0"/>
              <a:t>A </a:t>
            </a:r>
            <a:r>
              <a:rPr lang="en-US" dirty="0" smtClean="0"/>
              <a:t>comprehensive approach (procedure) to evaluate the effectiveness of a logistics system (services) using logistics indicators is expressed by the </a:t>
            </a:r>
            <a:r>
              <a:rPr lang="en-US" b="1" dirty="0" smtClean="0"/>
              <a:t>Matrix model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80</Words>
  <Application>Microsoft Office PowerPoint</Application>
  <PresentationFormat>Vlastní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Logistics services: 12. Effectiveness of logistics services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Yoda</cp:lastModifiedBy>
  <cp:revision>93</cp:revision>
  <dcterms:created xsi:type="dcterms:W3CDTF">2017-05-10T10:51:34Z</dcterms:created>
  <dcterms:modified xsi:type="dcterms:W3CDTF">2017-08-25T12:34:09Z</dcterms:modified>
</cp:coreProperties>
</file>