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55" r:id="rId3"/>
    <p:sldId id="356" r:id="rId4"/>
    <p:sldId id="357" r:id="rId5"/>
    <p:sldId id="358" r:id="rId6"/>
    <p:sldId id="359" r:id="rId7"/>
    <p:sldId id="361" r:id="rId8"/>
    <p:sldId id="3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180" y="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1304819"/>
            <a:ext cx="11400915" cy="1325366"/>
          </a:xfrm>
        </p:spPr>
        <p:txBody>
          <a:bodyPr>
            <a:normAutofit fontScale="90000"/>
          </a:bodyPr>
          <a:lstStyle/>
          <a:p>
            <a:r>
              <a:rPr lang="cs-CZ" sz="3600" dirty="0" err="1" smtClean="0"/>
              <a:t>Logistics</a:t>
            </a:r>
            <a:r>
              <a:rPr lang="cs-CZ" sz="3600" dirty="0" smtClean="0"/>
              <a:t> </a:t>
            </a:r>
            <a:r>
              <a:rPr lang="cs-CZ" sz="3600" dirty="0" err="1" smtClean="0"/>
              <a:t>services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</a:t>
            </a:r>
            <a:r>
              <a:rPr lang="sk-SK" b="1" dirty="0" err="1" smtClean="0"/>
              <a:t>Quality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provided</a:t>
            </a:r>
            <a:r>
              <a:rPr lang="sk-SK" b="1" dirty="0" smtClean="0"/>
              <a:t> </a:t>
            </a:r>
            <a:r>
              <a:rPr lang="sk-SK" b="1" dirty="0" err="1" smtClean="0"/>
              <a:t>services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27470"/>
            <a:ext cx="9144000" cy="1230329"/>
          </a:xfrm>
        </p:spPr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1564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Customer </a:t>
            </a:r>
            <a:r>
              <a:rPr lang="en-US" sz="3200" b="1" dirty="0" smtClean="0"/>
              <a:t>service</a:t>
            </a:r>
            <a:endParaRPr lang="sk-SK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sk-SK" sz="3200" dirty="0" smtClean="0"/>
              <a:t>	</a:t>
            </a:r>
            <a:r>
              <a:rPr lang="en-US" dirty="0" smtClean="0"/>
              <a:t>Customer </a:t>
            </a:r>
            <a:r>
              <a:rPr lang="en-US" dirty="0" smtClean="0"/>
              <a:t>service is defined as a measure of how well the logistics system works in terms of generating the utility values through time and space with a focus on external customers.</a:t>
            </a:r>
          </a:p>
          <a:p>
            <a:pPr>
              <a:buNone/>
            </a:pPr>
            <a:endParaRPr lang="sk-SK" sz="1100" b="1" i="1" dirty="0" smtClean="0"/>
          </a:p>
          <a:p>
            <a:pPr>
              <a:buNone/>
            </a:pPr>
            <a:r>
              <a:rPr lang="en-US" sz="3200" b="1" i="1" dirty="0" smtClean="0"/>
              <a:t>Customer </a:t>
            </a:r>
            <a:r>
              <a:rPr lang="en-US" sz="3200" b="1" i="1" dirty="0" smtClean="0"/>
              <a:t>Service Components:</a:t>
            </a:r>
            <a:endParaRPr lang="en-US" sz="3200" dirty="0" smtClean="0"/>
          </a:p>
          <a:p>
            <a:pPr lvl="1"/>
            <a:r>
              <a:rPr lang="en-US" sz="2800" dirty="0" smtClean="0"/>
              <a:t>Pre-sale</a:t>
            </a:r>
            <a:r>
              <a:rPr lang="en-US" sz="2800" dirty="0" smtClean="0"/>
              <a:t>,</a:t>
            </a:r>
          </a:p>
          <a:p>
            <a:pPr lvl="1"/>
            <a:r>
              <a:rPr lang="en-US" sz="2800" dirty="0" smtClean="0"/>
              <a:t>Sale,</a:t>
            </a:r>
          </a:p>
          <a:p>
            <a:pPr lvl="1"/>
            <a:r>
              <a:rPr lang="en-US" sz="2800" dirty="0" smtClean="0"/>
              <a:t>After-sale.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81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Quality</a:t>
            </a:r>
            <a:endParaRPr lang="sk-SK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Quality </a:t>
            </a:r>
            <a:r>
              <a:rPr lang="en-US" dirty="0" smtClean="0"/>
              <a:t>is an essential determinant that distinguishes objects or phenomena from other objects or phenomena, expressing the sum of properties (attributes) that cannot be separated from the object or phenomenon.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3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Provided services </a:t>
            </a:r>
            <a:r>
              <a:rPr lang="en-US" sz="3200" b="1" dirty="0" smtClean="0"/>
              <a:t>quality</a:t>
            </a:r>
            <a:endParaRPr lang="sk-SK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The </a:t>
            </a:r>
            <a:r>
              <a:rPr lang="en-US" dirty="0" smtClean="0"/>
              <a:t>quality extent of each process, even transportation of goods by road freight transport or transportation of passengers by public passenger transport, is a sum of its features (attributes), which are demonstrated by its functionality in real time. These features include reliability, accuracy, flexibility, safety, minimization of environmental impact and others.</a:t>
            </a:r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Demand </a:t>
            </a:r>
            <a:r>
              <a:rPr lang="en-US" dirty="0" smtClean="0"/>
              <a:t>for transportation is a demand derived from demand for products, substrates, products of general and specific consumption.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i="1" dirty="0" smtClean="0"/>
              <a:t>Factors influencing the quality of transportation process can be divided into two </a:t>
            </a:r>
            <a:r>
              <a:rPr lang="en-US" i="1" dirty="0" smtClean="0"/>
              <a:t>groups:</a:t>
            </a:r>
            <a:endParaRPr lang="sk-SK" i="1" dirty="0" smtClean="0"/>
          </a:p>
          <a:p>
            <a:pPr marL="0" indent="0" algn="just">
              <a:buNone/>
            </a:pPr>
            <a:endParaRPr lang="sk-SK" sz="2000" b="1" dirty="0" smtClean="0"/>
          </a:p>
          <a:p>
            <a:pPr marL="0" indent="0" algn="just">
              <a:buNone/>
            </a:pPr>
            <a:r>
              <a:rPr lang="sk-SK" b="1" dirty="0" smtClean="0"/>
              <a:t>	</a:t>
            </a:r>
            <a:r>
              <a:rPr lang="en-US" b="1" dirty="0" smtClean="0"/>
              <a:t>1.</a:t>
            </a:r>
            <a:r>
              <a:rPr lang="sk-SK" b="1" dirty="0" smtClean="0"/>
              <a:t> </a:t>
            </a:r>
            <a:r>
              <a:rPr lang="en-US" b="1" dirty="0" smtClean="0"/>
              <a:t>Subjective </a:t>
            </a:r>
            <a:r>
              <a:rPr lang="en-US" b="1" dirty="0" smtClean="0"/>
              <a:t>factors - they can be influenced (affected),</a:t>
            </a:r>
            <a:br>
              <a:rPr lang="en-US" b="1" dirty="0" smtClean="0"/>
            </a:br>
            <a:r>
              <a:rPr lang="en-US" b="1" dirty="0" smtClean="0"/>
              <a:t>    </a:t>
            </a:r>
            <a:r>
              <a:rPr lang="sk-SK" b="1" dirty="0" smtClean="0"/>
              <a:t>	</a:t>
            </a:r>
            <a:r>
              <a:rPr lang="en-US" b="1" dirty="0" smtClean="0"/>
              <a:t>2</a:t>
            </a:r>
            <a:r>
              <a:rPr lang="en-US" b="1" dirty="0" smtClean="0"/>
              <a:t>. Objective factors - they cannot be influenced.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14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400692"/>
            <a:ext cx="10686081" cy="5725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sz="4500" b="1" i="1" dirty="0" smtClean="0"/>
              <a:t>General procedure to implement the measurement and evaluation of transportation quality:</a:t>
            </a:r>
            <a:endParaRPr lang="sk-SK" sz="4500" b="1" i="1" dirty="0" smtClean="0"/>
          </a:p>
          <a:p>
            <a:pPr>
              <a:buNone/>
            </a:pPr>
            <a:endParaRPr lang="en-US" sz="1600" dirty="0" smtClean="0"/>
          </a:p>
          <a:p>
            <a:pPr algn="just">
              <a:buNone/>
            </a:pPr>
            <a:r>
              <a:rPr lang="sk-SK" sz="3800" dirty="0" smtClean="0"/>
              <a:t>	    </a:t>
            </a:r>
            <a:r>
              <a:rPr lang="en-US" sz="3800" dirty="0" smtClean="0"/>
              <a:t>A) Defining the quality characters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B) Allocation of points, or point span to individual quality characters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C) Determining the weight of importance of quality characters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D) Ideal scoring of quality characters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E) Specifying the ideal score of quality characters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F) Determining the ideal value of transportation quality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G) Scoring the quality characteristics of particular transportation in terms of their fulfillment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H) Determining the actual score of quality characters for particular transportation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I) Determining the transportation quality value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J) Comparing the ideal value of transportation quality and the quality of particular transportation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K) Conclusions</a:t>
            </a:r>
            <a:endParaRPr lang="sk-SK" sz="3800" dirty="0" smtClean="0"/>
          </a:p>
          <a:p>
            <a:pPr lvl="1" algn="just">
              <a:buNone/>
            </a:pPr>
            <a:r>
              <a:rPr lang="en-US" sz="3800" dirty="0" smtClean="0"/>
              <a:t>L) Graphical representation of quality values of realized transportations</a:t>
            </a:r>
            <a:endParaRPr lang="en-US" sz="3800" dirty="0"/>
          </a:p>
        </p:txBody>
      </p:sp>
    </p:spTree>
    <p:extLst>
      <p:ext uri="{BB962C8B-B14F-4D97-AF65-F5344CB8AC3E}">
        <p14:creationId xmlns="" xmlns:p14="http://schemas.microsoft.com/office/powerpoint/2010/main" val="5573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Methods of determining the weighting </a:t>
            </a:r>
            <a:r>
              <a:rPr lang="en-US" b="1" i="1" dirty="0" smtClean="0"/>
              <a:t>criteria:</a:t>
            </a:r>
            <a:endParaRPr lang="sk-SK" b="1" i="1" dirty="0" smtClean="0"/>
          </a:p>
          <a:p>
            <a:pPr>
              <a:buNone/>
            </a:pPr>
            <a:endParaRPr lang="en-US" sz="20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the </a:t>
            </a:r>
            <a:r>
              <a:rPr lang="en-US" sz="2800" dirty="0" err="1" smtClean="0"/>
              <a:t>Pairwise</a:t>
            </a:r>
            <a:r>
              <a:rPr lang="en-US" sz="2800" dirty="0" smtClean="0"/>
              <a:t> comparison </a:t>
            </a:r>
            <a:r>
              <a:rPr lang="en-US" sz="2800" dirty="0" smtClean="0"/>
              <a:t>method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100-point </a:t>
            </a:r>
            <a:r>
              <a:rPr lang="en-US" sz="2800" dirty="0" smtClean="0"/>
              <a:t>allocation </a:t>
            </a:r>
            <a:r>
              <a:rPr lang="en-US" sz="2800" dirty="0" smtClean="0"/>
              <a:t>method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the </a:t>
            </a:r>
            <a:r>
              <a:rPr lang="en-US" sz="2800" dirty="0" smtClean="0"/>
              <a:t>Method of determining the preferential order of the </a:t>
            </a:r>
            <a:r>
              <a:rPr lang="en-US" sz="2800" dirty="0" smtClean="0"/>
              <a:t>criteria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err="1" smtClean="0"/>
              <a:t>Saaty's</a:t>
            </a:r>
            <a:r>
              <a:rPr lang="en-US" sz="2800" dirty="0" smtClean="0"/>
              <a:t> method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the </a:t>
            </a:r>
            <a:r>
              <a:rPr lang="en-US" sz="2800" dirty="0" smtClean="0"/>
              <a:t>Progressive weighting </a:t>
            </a:r>
            <a:r>
              <a:rPr lang="en-US" sz="2800" dirty="0" smtClean="0"/>
              <a:t>method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other </a:t>
            </a:r>
            <a:r>
              <a:rPr lang="en-US" sz="2800" dirty="0" smtClean="0"/>
              <a:t>methods (especially multi-criteria analysis methods)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8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1019035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Methods of comprehensive evaluation of services quality (</a:t>
            </a:r>
            <a:r>
              <a:rPr lang="en-US" b="1" i="1" dirty="0" smtClean="0"/>
              <a:t>transportation:</a:t>
            </a:r>
            <a:endParaRPr lang="sk-SK" b="1" i="1" dirty="0" smtClean="0"/>
          </a:p>
          <a:p>
            <a:pPr>
              <a:buNone/>
            </a:pPr>
            <a:endParaRPr lang="en-US" sz="20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100-point </a:t>
            </a:r>
            <a:r>
              <a:rPr lang="en-US" sz="2800" dirty="0" smtClean="0"/>
              <a:t>Indexing </a:t>
            </a:r>
            <a:r>
              <a:rPr lang="en-US" sz="2800" dirty="0" smtClean="0"/>
              <a:t>methods,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Method </a:t>
            </a:r>
            <a:r>
              <a:rPr lang="en-US" sz="2800" dirty="0" smtClean="0"/>
              <a:t>of complex utility </a:t>
            </a:r>
            <a:r>
              <a:rPr lang="en-US" sz="2800" dirty="0" smtClean="0"/>
              <a:t>function,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Methods </a:t>
            </a:r>
            <a:r>
              <a:rPr lang="en-US" sz="2800" dirty="0" smtClean="0"/>
              <a:t>of determining the value (utility) of </a:t>
            </a:r>
            <a:r>
              <a:rPr lang="en-US" sz="2800" dirty="0" smtClean="0"/>
              <a:t>alternatives,</a:t>
            </a:r>
            <a:endParaRPr lang="sk-SK" sz="2800" dirty="0" smtClean="0"/>
          </a:p>
          <a:p>
            <a:pPr marL="971550" lvl="1" indent="-514350" algn="just">
              <a:buAutoNum type="alphaUcParenR"/>
            </a:pPr>
            <a:r>
              <a:rPr lang="en-US" sz="2800" dirty="0" smtClean="0"/>
              <a:t>other </a:t>
            </a:r>
            <a:r>
              <a:rPr lang="en-US" sz="2800" dirty="0" smtClean="0"/>
              <a:t>methods (multi-criteria analysis methods - AHP, WSA, PRIAM, TOPSIS, ELECTRE).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8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94</Words>
  <Application>Microsoft Office PowerPoint</Application>
  <PresentationFormat>Vlastní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Logistics services: 11. Quality of provided services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Yoda</cp:lastModifiedBy>
  <cp:revision>92</cp:revision>
  <dcterms:created xsi:type="dcterms:W3CDTF">2017-05-10T10:51:34Z</dcterms:created>
  <dcterms:modified xsi:type="dcterms:W3CDTF">2017-08-25T12:11:49Z</dcterms:modified>
</cp:coreProperties>
</file>