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348" r:id="rId3"/>
    <p:sldId id="349" r:id="rId4"/>
    <p:sldId id="350" r:id="rId5"/>
    <p:sldId id="352" r:id="rId6"/>
    <p:sldId id="353" r:id="rId7"/>
    <p:sldId id="354" r:id="rId8"/>
    <p:sldId id="355" r:id="rId9"/>
    <p:sldId id="356"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64" autoAdjust="0"/>
    <p:restoredTop sz="94660"/>
  </p:normalViewPr>
  <p:slideViewPr>
    <p:cSldViewPr snapToGrid="0">
      <p:cViewPr>
        <p:scale>
          <a:sx n="93" d="100"/>
          <a:sy n="93" d="100"/>
        </p:scale>
        <p:origin x="-78" y="79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25.8.2017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25.8.2017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25.8.2017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1027416"/>
            <a:ext cx="11400915" cy="1489753"/>
          </a:xfrm>
        </p:spPr>
        <p:txBody>
          <a:bodyPr>
            <a:normAutofit/>
          </a:bodyPr>
          <a:lstStyle/>
          <a:p>
            <a:r>
              <a:rPr lang="cs-CZ" sz="3600" dirty="0" err="1" smtClean="0"/>
              <a:t>Logistics</a:t>
            </a:r>
            <a:r>
              <a:rPr lang="cs-CZ" sz="3600" dirty="0" smtClean="0"/>
              <a:t> </a:t>
            </a:r>
            <a:r>
              <a:rPr lang="cs-CZ" sz="3600" dirty="0" err="1" smtClean="0"/>
              <a:t>services</a:t>
            </a:r>
            <a:r>
              <a:rPr lang="cs-CZ" sz="3600" dirty="0" smtClean="0"/>
              <a:t>:</a:t>
            </a:r>
            <a:r>
              <a:rPr lang="cs-CZ" dirty="0" smtClean="0"/>
              <a:t/>
            </a:r>
            <a:br>
              <a:rPr lang="cs-CZ" dirty="0" smtClean="0"/>
            </a:br>
            <a:r>
              <a:rPr lang="cs-CZ" b="1" dirty="0" smtClean="0"/>
              <a:t>10. </a:t>
            </a:r>
            <a:r>
              <a:rPr lang="sk-SK" b="1" dirty="0" err="1" smtClean="0"/>
              <a:t>Logistics</a:t>
            </a:r>
            <a:r>
              <a:rPr lang="sk-SK" b="1" dirty="0" smtClean="0"/>
              <a:t> </a:t>
            </a:r>
            <a:r>
              <a:rPr lang="sk-SK" b="1" dirty="0" err="1" smtClean="0"/>
              <a:t>objects</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 xmlns:p14="http://schemas.microsoft.com/office/powerpoint/2010/main" val="871321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6175" y="1825624"/>
            <a:ext cx="10747625" cy="4421063"/>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03434"/>
            <a:ext cx="10686081" cy="562273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500" b="1" dirty="0" smtClean="0"/>
              <a:t>Logistics </a:t>
            </a:r>
            <a:r>
              <a:rPr lang="en-US" sz="3500" b="1" dirty="0" smtClean="0"/>
              <a:t>centers</a:t>
            </a:r>
            <a:endParaRPr lang="sk-SK" sz="3500" b="1" dirty="0" smtClean="0"/>
          </a:p>
          <a:p>
            <a:pPr>
              <a:buNone/>
            </a:pPr>
            <a:endParaRPr lang="en-US" sz="2200" dirty="0" smtClean="0"/>
          </a:p>
          <a:p>
            <a:pPr algn="just">
              <a:buNone/>
            </a:pPr>
            <a:r>
              <a:rPr lang="sk-SK" sz="3000" dirty="0" smtClean="0"/>
              <a:t>	</a:t>
            </a:r>
            <a:r>
              <a:rPr lang="en-US" sz="3000" dirty="0" smtClean="0"/>
              <a:t>Logistics </a:t>
            </a:r>
            <a:r>
              <a:rPr lang="en-US" sz="3000" dirty="0" smtClean="0"/>
              <a:t>centers can be characterized as objects in which transport, logistics, forwarding, distribution and other companies operating in the logistics chain operate independently. They associate (consolidate) transport flows and, in some cases, even different modes of freight transport, thus, facilitate cooperation among individual carriers. They are built in places of transport nodes (hubs) and large economic </a:t>
            </a:r>
            <a:r>
              <a:rPr lang="en-US" sz="3000" dirty="0" smtClean="0"/>
              <a:t>concentrations.</a:t>
            </a:r>
            <a:endParaRPr lang="sk-SK" sz="3000" dirty="0" smtClean="0"/>
          </a:p>
          <a:p>
            <a:pPr algn="just">
              <a:buNone/>
            </a:pPr>
            <a:endParaRPr lang="sk-SK" sz="1100" dirty="0" smtClean="0"/>
          </a:p>
          <a:p>
            <a:pPr algn="just">
              <a:buNone/>
            </a:pPr>
            <a:r>
              <a:rPr lang="sk-SK" sz="3000" dirty="0" smtClean="0"/>
              <a:t>	</a:t>
            </a:r>
            <a:r>
              <a:rPr lang="en-US" sz="3000" dirty="0" smtClean="0"/>
              <a:t>In </a:t>
            </a:r>
            <a:r>
              <a:rPr lang="en-US" sz="3000" dirty="0" smtClean="0"/>
              <a:t>practice, the term "logistics center" is often confused with the public logistics center (PLC; freight village), however these are not interchangeable. The biggest difference </a:t>
            </a:r>
            <a:r>
              <a:rPr lang="en-US" sz="3000" dirty="0" smtClean="0"/>
              <a:t>consists </a:t>
            </a:r>
            <a:r>
              <a:rPr lang="en-US" sz="3000" dirty="0" smtClean="0"/>
              <a:t>mainly in the way of funding. PLCs are conceived as public and thus accessible to the broad business community, and the state is involved in their construction and cares to ensure equal access to offered services and activities.</a:t>
            </a:r>
            <a:endParaRPr lang="en-US" sz="3000" dirty="0"/>
          </a:p>
        </p:txBody>
      </p:sp>
    </p:spTree>
    <p:extLst>
      <p:ext uri="{BB962C8B-B14F-4D97-AF65-F5344CB8AC3E}">
        <p14:creationId xmlns="" xmlns:p14="http://schemas.microsoft.com/office/powerpoint/2010/main" val="3319040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Logistics centers divisions</a:t>
            </a:r>
            <a:r>
              <a:rPr lang="en-US" b="1" i="1" dirty="0" smtClean="0"/>
              <a:t>:</a:t>
            </a:r>
            <a:endParaRPr lang="sk-SK" b="1" i="1" dirty="0" smtClean="0"/>
          </a:p>
          <a:p>
            <a:pPr>
              <a:buNone/>
            </a:pPr>
            <a:endParaRPr lang="en-US" sz="2000" dirty="0" smtClean="0"/>
          </a:p>
          <a:p>
            <a:pPr lvl="1">
              <a:buNone/>
            </a:pPr>
            <a:r>
              <a:rPr lang="en-US" sz="2800" dirty="0" smtClean="0"/>
              <a:t>a</a:t>
            </a:r>
            <a:r>
              <a:rPr lang="en-US" sz="2800" dirty="0" smtClean="0"/>
              <a:t>.) Depending on the</a:t>
            </a:r>
            <a:r>
              <a:rPr lang="en-US" sz="2800" b="1" dirty="0" smtClean="0"/>
              <a:t> range of operation</a:t>
            </a:r>
            <a:r>
              <a:rPr lang="en-US" sz="2800" dirty="0" smtClean="0"/>
              <a:t> (geographical range) of </a:t>
            </a:r>
            <a:r>
              <a:rPr lang="en-US" sz="2800" dirty="0" smtClean="0"/>
              <a:t>LC</a:t>
            </a:r>
            <a:endParaRPr lang="sk-SK" sz="2800" dirty="0" smtClean="0"/>
          </a:p>
          <a:p>
            <a:pPr lvl="1">
              <a:buNone/>
            </a:pPr>
            <a:r>
              <a:rPr lang="en-US" sz="2800" dirty="0" smtClean="0"/>
              <a:t>b.) Depending on the connection to transport </a:t>
            </a:r>
            <a:r>
              <a:rPr lang="en-US" sz="2800" dirty="0" smtClean="0"/>
              <a:t>infrastructure</a:t>
            </a:r>
            <a:endParaRPr lang="sk-SK" sz="2800" dirty="0" smtClean="0"/>
          </a:p>
          <a:p>
            <a:pPr lvl="1">
              <a:buNone/>
            </a:pPr>
            <a:r>
              <a:rPr lang="en-US" sz="2800" dirty="0" smtClean="0"/>
              <a:t>c.) Depending on the </a:t>
            </a:r>
            <a:r>
              <a:rPr lang="en-US" sz="2800" b="1" dirty="0" smtClean="0"/>
              <a:t>function</a:t>
            </a:r>
            <a:endParaRPr lang="sk-SK" sz="2800" b="1" dirty="0" smtClean="0"/>
          </a:p>
          <a:p>
            <a:pPr lvl="1">
              <a:buNone/>
            </a:pPr>
            <a:r>
              <a:rPr lang="en-US" sz="2800" dirty="0" smtClean="0"/>
              <a:t>d.) Depending on the </a:t>
            </a:r>
            <a:r>
              <a:rPr lang="en-US" sz="2800" b="1" dirty="0" smtClean="0"/>
              <a:t>purpose</a:t>
            </a:r>
            <a:endParaRPr lang="sk-SK" sz="2800" b="1" dirty="0" smtClean="0"/>
          </a:p>
          <a:p>
            <a:pPr lvl="1">
              <a:buNone/>
            </a:pPr>
            <a:r>
              <a:rPr lang="en-US" sz="2800" dirty="0" smtClean="0"/>
              <a:t>e.) Depending on their</a:t>
            </a:r>
            <a:r>
              <a:rPr lang="en-US" sz="2800" b="1" dirty="0" smtClean="0"/>
              <a:t> construction funding</a:t>
            </a:r>
            <a:endParaRPr lang="en-US" sz="2800" dirty="0"/>
          </a:p>
        </p:txBody>
      </p:sp>
    </p:spTree>
    <p:extLst>
      <p:ext uri="{BB962C8B-B14F-4D97-AF65-F5344CB8AC3E}">
        <p14:creationId xmlns="" xmlns:p14="http://schemas.microsoft.com/office/powerpoint/2010/main" val="3734662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LC services</a:t>
            </a:r>
            <a:r>
              <a:rPr lang="en-US" b="1" i="1" dirty="0" smtClean="0"/>
              <a:t>:</a:t>
            </a:r>
            <a:endParaRPr lang="sk-SK" b="1" i="1" dirty="0" smtClean="0"/>
          </a:p>
          <a:p>
            <a:pPr>
              <a:buNone/>
            </a:pPr>
            <a:endParaRPr lang="en-US" sz="1000" dirty="0" smtClean="0"/>
          </a:p>
          <a:p>
            <a:pPr>
              <a:buNone/>
            </a:pPr>
            <a:r>
              <a:rPr lang="sk-SK" dirty="0" smtClean="0"/>
              <a:t>	</a:t>
            </a:r>
            <a:r>
              <a:rPr lang="en-US" dirty="0" smtClean="0"/>
              <a:t>LCs </a:t>
            </a:r>
            <a:r>
              <a:rPr lang="en-US" dirty="0" smtClean="0"/>
              <a:t>offer </a:t>
            </a:r>
            <a:r>
              <a:rPr lang="en-US" b="1" dirty="0" smtClean="0"/>
              <a:t>basic</a:t>
            </a:r>
            <a:r>
              <a:rPr lang="en-US" dirty="0" smtClean="0"/>
              <a:t>, </a:t>
            </a:r>
            <a:r>
              <a:rPr lang="en-US" b="1" dirty="0" smtClean="0"/>
              <a:t>supplementary </a:t>
            </a:r>
            <a:r>
              <a:rPr lang="en-US" dirty="0" smtClean="0"/>
              <a:t>and </a:t>
            </a:r>
            <a:r>
              <a:rPr lang="en-US" b="1" dirty="0" smtClean="0"/>
              <a:t>other </a:t>
            </a:r>
            <a:r>
              <a:rPr lang="en-US" dirty="0" smtClean="0"/>
              <a:t>services.</a:t>
            </a:r>
          </a:p>
          <a:p>
            <a:pPr>
              <a:buNone/>
            </a:pPr>
            <a:r>
              <a:rPr lang="sk-SK" dirty="0" smtClean="0"/>
              <a:t>	</a:t>
            </a:r>
          </a:p>
          <a:p>
            <a:pPr algn="just">
              <a:buNone/>
            </a:pPr>
            <a:r>
              <a:rPr lang="sk-SK" dirty="0" smtClean="0"/>
              <a:t>	</a:t>
            </a:r>
            <a:r>
              <a:rPr lang="en-US" dirty="0" smtClean="0"/>
              <a:t>Basic </a:t>
            </a:r>
            <a:r>
              <a:rPr lang="en-US" dirty="0" smtClean="0"/>
              <a:t>services include transport services, transport providing (acquisition), loading, unloading, reloading (</a:t>
            </a:r>
            <a:r>
              <a:rPr lang="en-US" dirty="0" err="1" smtClean="0"/>
              <a:t>tran</a:t>
            </a:r>
            <a:r>
              <a:rPr lang="sk-SK" dirty="0" smtClean="0"/>
              <a:t>s</a:t>
            </a:r>
            <a:r>
              <a:rPr lang="en-US" dirty="0" smtClean="0"/>
              <a:t>shipment</a:t>
            </a:r>
            <a:r>
              <a:rPr lang="en-US" dirty="0" smtClean="0"/>
              <a:t>) goods (cargo) and handling units, goods transportation, goods and handling (transport) units storage (warehousing), commissioning, central parking (for passenger and freight vehicles), pick-up (collection) and delivery (distribution).</a:t>
            </a:r>
            <a:endParaRPr lang="en-US" dirty="0"/>
          </a:p>
        </p:txBody>
      </p:sp>
    </p:spTree>
    <p:extLst>
      <p:ext uri="{BB962C8B-B14F-4D97-AF65-F5344CB8AC3E}">
        <p14:creationId xmlns="" xmlns:p14="http://schemas.microsoft.com/office/powerpoint/2010/main" val="139076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sk-SK" sz="3200" b="1" dirty="0" err="1" smtClean="0"/>
              <a:t>Intermodal</a:t>
            </a:r>
            <a:r>
              <a:rPr lang="sk-SK" sz="3200" b="1" dirty="0" smtClean="0"/>
              <a:t> transport </a:t>
            </a:r>
            <a:r>
              <a:rPr lang="sk-SK" sz="3200" b="1" dirty="0" err="1" smtClean="0"/>
              <a:t>terminals</a:t>
            </a:r>
            <a:endParaRPr lang="sk-SK" sz="3200" b="1" dirty="0" smtClean="0"/>
          </a:p>
          <a:p>
            <a:pPr marL="0" indent="0" algn="just">
              <a:buNone/>
            </a:pPr>
            <a:endParaRPr lang="sk-SK" sz="2000" b="1" dirty="0" smtClean="0"/>
          </a:p>
          <a:p>
            <a:pPr lvl="1" algn="just"/>
            <a:r>
              <a:rPr lang="en-US" sz="2800" u="sng" dirty="0" smtClean="0"/>
              <a:t>Multimodal transport</a:t>
            </a:r>
            <a:r>
              <a:rPr lang="en-US" sz="2800" dirty="0" smtClean="0"/>
              <a:t> is the transportation of cargo by two or more modes of transport.</a:t>
            </a:r>
          </a:p>
          <a:p>
            <a:pPr lvl="1" algn="just"/>
            <a:r>
              <a:rPr lang="en-US" sz="2800" u="sng" dirty="0" smtClean="0"/>
              <a:t>Intermodal transport</a:t>
            </a:r>
            <a:r>
              <a:rPr lang="en-US" sz="2800" dirty="0" smtClean="0"/>
              <a:t> is the relocation (transportation) of cargo in one and the same transport unit or on a road vehicle while using sequentially two or more modes of transport without handling with the cargo when changing the mode of transport.</a:t>
            </a:r>
          </a:p>
          <a:p>
            <a:pPr lvl="1" algn="just"/>
            <a:r>
              <a:rPr lang="en-US" sz="2800" u="sng" dirty="0" smtClean="0"/>
              <a:t>Combined transport (transportation)</a:t>
            </a:r>
            <a:r>
              <a:rPr lang="en-US" sz="2800" dirty="0" smtClean="0"/>
              <a:t> is a specific type of intermodal transport where the major part of the journey is performed by railway, inland waterway or maritime transport and each initial and final part (section) of the journey, performed by road transport, is as short as possible.</a:t>
            </a:r>
            <a:endParaRPr lang="en-US" sz="2800" dirty="0"/>
          </a:p>
        </p:txBody>
      </p:sp>
    </p:spTree>
    <p:extLst>
      <p:ext uri="{BB962C8B-B14F-4D97-AF65-F5344CB8AC3E}">
        <p14:creationId xmlns="" xmlns:p14="http://schemas.microsoft.com/office/powerpoint/2010/main" val="4116496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7260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u="sng" dirty="0" smtClean="0"/>
              <a:t>Combined transport operator</a:t>
            </a:r>
            <a:r>
              <a:rPr lang="en-US" dirty="0" smtClean="0"/>
              <a:t> is a legal or natural person who, in its own name or through another person acting in his interest, concludes a combined transport contract, issues a single transport document and assumes responsibility for himself.</a:t>
            </a:r>
          </a:p>
          <a:p>
            <a:pPr algn="just"/>
            <a:r>
              <a:rPr lang="en-US" u="sng" dirty="0" smtClean="0"/>
              <a:t>Container</a:t>
            </a:r>
            <a:r>
              <a:rPr lang="en-US" dirty="0" smtClean="0"/>
              <a:t> is a general term for a freight box - the </a:t>
            </a:r>
            <a:r>
              <a:rPr lang="en-US" b="1" dirty="0" smtClean="0"/>
              <a:t>TEU </a:t>
            </a:r>
            <a:r>
              <a:rPr lang="en-US" dirty="0" smtClean="0"/>
              <a:t>is the equivalent of a transport unit of the size of a twenty foot container (20').</a:t>
            </a:r>
          </a:p>
          <a:p>
            <a:pPr algn="just"/>
            <a:r>
              <a:rPr lang="en-US" u="sng" dirty="0" smtClean="0"/>
              <a:t>Intermodal terminal (or intermodal transport terminal)</a:t>
            </a:r>
            <a:r>
              <a:rPr lang="en-US" dirty="0" smtClean="0"/>
              <a:t> can be characterized as a specially constructed and equipped area where, using </a:t>
            </a:r>
            <a:r>
              <a:rPr lang="en-US" dirty="0" smtClean="0"/>
              <a:t>transshipping</a:t>
            </a:r>
            <a:r>
              <a:rPr lang="en-US" dirty="0" smtClean="0"/>
              <a:t> systems (handling equipment), it is possible to </a:t>
            </a:r>
            <a:r>
              <a:rPr lang="en-US" dirty="0" err="1" smtClean="0"/>
              <a:t>transload</a:t>
            </a:r>
            <a:r>
              <a:rPr lang="en-US" dirty="0" smtClean="0"/>
              <a:t> (reload) the transport unit of the individual transport systems within intermodal transport.</a:t>
            </a:r>
          </a:p>
          <a:p>
            <a:pPr marL="457200" lvl="1" indent="0" algn="just">
              <a:buNone/>
            </a:pPr>
            <a:endParaRPr lang="cs-CZ" dirty="0" smtClean="0"/>
          </a:p>
          <a:p>
            <a:pPr marL="457200" lvl="1" indent="0" algn="just">
              <a:buNone/>
            </a:pPr>
            <a:endParaRPr lang="cs-CZ" dirty="0"/>
          </a:p>
        </p:txBody>
      </p:sp>
    </p:spTree>
    <p:extLst>
      <p:ext uri="{BB962C8B-B14F-4D97-AF65-F5344CB8AC3E}">
        <p14:creationId xmlns="" xmlns:p14="http://schemas.microsoft.com/office/powerpoint/2010/main" val="3919717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267128"/>
            <a:ext cx="10686081" cy="5859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Conception and basic elements of intermodal terminals</a:t>
            </a:r>
            <a:r>
              <a:rPr lang="en-US" b="1" i="1" dirty="0" smtClean="0"/>
              <a:t>:</a:t>
            </a:r>
            <a:endParaRPr lang="sk-SK" b="1" i="1" dirty="0" smtClean="0"/>
          </a:p>
          <a:p>
            <a:pPr>
              <a:buNone/>
            </a:pPr>
            <a:endParaRPr lang="en-US" sz="2000" dirty="0" smtClean="0"/>
          </a:p>
          <a:p>
            <a:pPr lvl="1"/>
            <a:r>
              <a:rPr lang="en-US" sz="2800" dirty="0" smtClean="0"/>
              <a:t>Road input infrastructure,</a:t>
            </a:r>
          </a:p>
          <a:p>
            <a:pPr lvl="1"/>
            <a:r>
              <a:rPr lang="en-US" sz="2800" dirty="0" smtClean="0"/>
              <a:t>Internal road network,</a:t>
            </a:r>
          </a:p>
          <a:p>
            <a:pPr lvl="1"/>
            <a:r>
              <a:rPr lang="en-US" sz="2800" dirty="0" smtClean="0"/>
              <a:t>Storage and stacking areas,</a:t>
            </a:r>
          </a:p>
          <a:p>
            <a:pPr lvl="1"/>
            <a:r>
              <a:rPr lang="en-US" sz="2800" dirty="0" smtClean="0"/>
              <a:t>Handling equipment,</a:t>
            </a:r>
          </a:p>
          <a:p>
            <a:pPr lvl="1"/>
            <a:r>
              <a:rPr lang="en-US" sz="2800" dirty="0" smtClean="0"/>
              <a:t>Reloading, handling and stacking railway tracks,</a:t>
            </a:r>
          </a:p>
          <a:p>
            <a:pPr lvl="1"/>
            <a:r>
              <a:rPr lang="en-US" sz="2800" dirty="0" smtClean="0"/>
              <a:t>Connecting railway tracks of a terminal with railway network,</a:t>
            </a:r>
          </a:p>
          <a:p>
            <a:pPr lvl="1"/>
            <a:r>
              <a:rPr lang="en-US" sz="2800" dirty="0" smtClean="0"/>
              <a:t>Repair and service facilities (workshop),</a:t>
            </a:r>
          </a:p>
          <a:p>
            <a:pPr lvl="1"/>
            <a:r>
              <a:rPr lang="en-US" sz="2800" dirty="0" smtClean="0"/>
              <a:t>Administrative areas.</a:t>
            </a:r>
          </a:p>
          <a:p>
            <a:pPr marL="457200" lvl="1" indent="0" algn="just">
              <a:buNone/>
            </a:pPr>
            <a:endParaRPr lang="cs-CZ" dirty="0" smtClean="0"/>
          </a:p>
          <a:p>
            <a:pPr marL="457200" lvl="1" indent="0" algn="just">
              <a:buNone/>
            </a:pPr>
            <a:endParaRPr lang="cs-CZ" dirty="0"/>
          </a:p>
        </p:txBody>
      </p:sp>
    </p:spTree>
    <p:extLst>
      <p:ext uri="{BB962C8B-B14F-4D97-AF65-F5344CB8AC3E}">
        <p14:creationId xmlns="" xmlns:p14="http://schemas.microsoft.com/office/powerpoint/2010/main" val="2019928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54804"/>
            <a:ext cx="10686081" cy="55713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pPr>
            <a:r>
              <a:rPr lang="en-US" b="1" dirty="0" smtClean="0"/>
              <a:t>Railway lines and connection of the </a:t>
            </a:r>
            <a:r>
              <a:rPr lang="en-US" b="1" dirty="0" smtClean="0"/>
              <a:t>transshipment </a:t>
            </a:r>
            <a:r>
              <a:rPr lang="en-US" b="1" dirty="0" smtClean="0"/>
              <a:t>area</a:t>
            </a:r>
            <a:r>
              <a:rPr lang="en-US" dirty="0" smtClean="0"/>
              <a:t>: for intermodal terminal within the Czech Republic, the most important railway lines are listed in the </a:t>
            </a:r>
            <a:r>
              <a:rPr lang="en-US" b="1" dirty="0" smtClean="0"/>
              <a:t>AGTC</a:t>
            </a:r>
            <a:r>
              <a:rPr lang="sk-SK" b="1" dirty="0" smtClean="0"/>
              <a:t> </a:t>
            </a:r>
            <a:r>
              <a:rPr lang="en-US" dirty="0" smtClean="0"/>
              <a:t>Agreement </a:t>
            </a:r>
            <a:r>
              <a:rPr lang="en-US" dirty="0" smtClean="0"/>
              <a:t>- European Agreement on Important International Combined Transport Lines and Related Installations. </a:t>
            </a:r>
            <a:endParaRPr lang="cs-CZ" dirty="0" smtClean="0"/>
          </a:p>
          <a:p>
            <a:pPr marL="457200" lvl="1" indent="0" algn="just">
              <a:buNone/>
            </a:pPr>
            <a:endParaRPr lang="cs-CZ" dirty="0"/>
          </a:p>
        </p:txBody>
      </p:sp>
    </p:spTree>
    <p:extLst>
      <p:ext uri="{BB962C8B-B14F-4D97-AF65-F5344CB8AC3E}">
        <p14:creationId xmlns="" xmlns:p14="http://schemas.microsoft.com/office/powerpoint/2010/main" val="2019928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267128"/>
            <a:ext cx="10686081" cy="58590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pPr>
            <a:r>
              <a:rPr lang="en-US" u="sng" dirty="0" smtClean="0"/>
              <a:t>Framework requirements for an intermodal terminal meeting the criteria of the AGTC agreement</a:t>
            </a:r>
            <a:r>
              <a:rPr lang="en-US" u="sng" dirty="0" smtClean="0"/>
              <a:t>:</a:t>
            </a:r>
            <a:endParaRPr lang="sk-SK" u="sng" dirty="0" smtClean="0"/>
          </a:p>
          <a:p>
            <a:pPr algn="just">
              <a:buNone/>
            </a:pPr>
            <a:endParaRPr lang="en-US" sz="2000" dirty="0" smtClean="0"/>
          </a:p>
          <a:p>
            <a:pPr lvl="1" algn="just"/>
            <a:r>
              <a:rPr lang="en-US" sz="2800" dirty="0" smtClean="0"/>
              <a:t>Length of railway tracks for loading and unloading: </a:t>
            </a:r>
            <a:r>
              <a:rPr lang="en-US" sz="2800" b="1" dirty="0" smtClean="0"/>
              <a:t>750 m</a:t>
            </a:r>
            <a:r>
              <a:rPr lang="en-US" sz="2800" dirty="0" smtClean="0"/>
              <a:t>,</a:t>
            </a:r>
          </a:p>
          <a:p>
            <a:pPr lvl="1" algn="just"/>
            <a:r>
              <a:rPr lang="en-US" sz="2800" dirty="0" smtClean="0"/>
              <a:t>Wharf length: min. </a:t>
            </a:r>
            <a:r>
              <a:rPr lang="en-US" sz="2800" b="1" dirty="0" smtClean="0"/>
              <a:t>110 m</a:t>
            </a:r>
            <a:r>
              <a:rPr lang="en-US" sz="2800" dirty="0" smtClean="0"/>
              <a:t>,</a:t>
            </a:r>
          </a:p>
          <a:p>
            <a:pPr lvl="1" algn="just"/>
            <a:r>
              <a:rPr lang="en-US" sz="2800" dirty="0" smtClean="0"/>
              <a:t>Handling equipment capable of handling any standard and established intermodal transport unit,</a:t>
            </a:r>
          </a:p>
          <a:p>
            <a:pPr lvl="1" algn="just"/>
            <a:r>
              <a:rPr lang="en-US" sz="2800" dirty="0" smtClean="0"/>
              <a:t>100 percent backup of handling equipment,</a:t>
            </a:r>
          </a:p>
          <a:p>
            <a:pPr lvl="1" algn="just"/>
            <a:r>
              <a:rPr lang="en-US" sz="2800" dirty="0" smtClean="0"/>
              <a:t>Handling equipment load capacity - </a:t>
            </a:r>
            <a:r>
              <a:rPr lang="en-US" sz="2800" b="1" dirty="0" smtClean="0"/>
              <a:t>40 to 42 t</a:t>
            </a:r>
            <a:r>
              <a:rPr lang="en-US" sz="2800" dirty="0" smtClean="0"/>
              <a:t> on hanging equipment,</a:t>
            </a:r>
          </a:p>
          <a:p>
            <a:pPr lvl="1" algn="just"/>
            <a:r>
              <a:rPr lang="en-US" sz="2800" dirty="0" smtClean="0"/>
              <a:t>The terminal capacity is set so that a combined train (600 to 750 m) can be processed within </a:t>
            </a:r>
            <a:r>
              <a:rPr lang="en-US" sz="2800" b="1" dirty="0" smtClean="0"/>
              <a:t>1 hour</a:t>
            </a:r>
            <a:r>
              <a:rPr lang="en-US" sz="2800" dirty="0" smtClean="0"/>
              <a:t>, and road freight delivery trucks do not wait for more than </a:t>
            </a:r>
            <a:r>
              <a:rPr lang="en-US" sz="2800" b="1" dirty="0" smtClean="0"/>
              <a:t>20 minutes</a:t>
            </a:r>
            <a:r>
              <a:rPr lang="en-US" sz="2800" dirty="0" smtClean="0"/>
              <a:t>.</a:t>
            </a:r>
          </a:p>
          <a:p>
            <a:pPr marL="457200" lvl="1" indent="0" algn="just">
              <a:buNone/>
            </a:pPr>
            <a:endParaRPr lang="cs-CZ" dirty="0" smtClean="0"/>
          </a:p>
          <a:p>
            <a:pPr marL="457200" lvl="1" indent="0" algn="just">
              <a:buNone/>
            </a:pPr>
            <a:endParaRPr lang="cs-CZ" dirty="0"/>
          </a:p>
        </p:txBody>
      </p:sp>
    </p:spTree>
    <p:extLst>
      <p:ext uri="{BB962C8B-B14F-4D97-AF65-F5344CB8AC3E}">
        <p14:creationId xmlns="" xmlns:p14="http://schemas.microsoft.com/office/powerpoint/2010/main" val="2019928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TotalTime>
  <Words>81</Words>
  <Application>Microsoft Office PowerPoint</Application>
  <PresentationFormat>Vlastní</PresentationFormat>
  <Paragraphs>46</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Motiv Office</vt:lpstr>
      <vt:lpstr>Logistics services: 10. Logistics objects</vt:lpstr>
      <vt:lpstr>Snímek 2</vt:lpstr>
      <vt:lpstr>Snímek 3</vt:lpstr>
      <vt:lpstr>Snímek 4</vt:lpstr>
      <vt:lpstr>Snímek 5</vt:lpstr>
      <vt:lpstr>Snímek 6</vt:lpstr>
      <vt:lpstr>Snímek 7</vt:lpstr>
      <vt:lpstr>Snímek 8</vt:lpstr>
      <vt:lpstr>Snímek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Yoda</cp:lastModifiedBy>
  <cp:revision>93</cp:revision>
  <dcterms:created xsi:type="dcterms:W3CDTF">2017-05-10T10:51:34Z</dcterms:created>
  <dcterms:modified xsi:type="dcterms:W3CDTF">2017-08-25T12:01:39Z</dcterms:modified>
</cp:coreProperties>
</file>