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5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18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517" y="1253448"/>
            <a:ext cx="9144000" cy="1417834"/>
          </a:xfrm>
        </p:spPr>
        <p:txBody>
          <a:bodyPr>
            <a:normAutofit/>
          </a:bodyPr>
          <a:lstStyle/>
          <a:p>
            <a:r>
              <a:rPr lang="cs-CZ" dirty="0" smtClean="0"/>
              <a:t>Logistika služeb</a:t>
            </a:r>
            <a:br>
              <a:rPr lang="cs-CZ" dirty="0" smtClean="0"/>
            </a:br>
            <a:r>
              <a:rPr lang="cs-CZ" sz="2800" b="1" dirty="0" smtClean="0"/>
              <a:t>Ing. Ondrej Stopka, PhD.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Průvodce</a:t>
            </a:r>
            <a:r>
              <a:rPr lang="en-US" dirty="0"/>
              <a:t> </a:t>
            </a:r>
            <a:r>
              <a:rPr lang="en-US" dirty="0" err="1"/>
              <a:t>studiem</a:t>
            </a:r>
            <a:r>
              <a:rPr lang="en-US" dirty="0"/>
              <a:t> </a:t>
            </a:r>
            <a:r>
              <a:rPr lang="en-US" dirty="0" err="1"/>
              <a:t>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0616"/>
            <a:ext cx="10515600" cy="4606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 err="1" smtClean="0"/>
              <a:t>Cílem</a:t>
            </a:r>
            <a:r>
              <a:rPr lang="en-US" sz="2600" dirty="0" smtClean="0"/>
              <a:t> </a:t>
            </a:r>
            <a:r>
              <a:rPr lang="en-US" sz="2600" dirty="0" err="1" smtClean="0"/>
              <a:t>předmětu</a:t>
            </a:r>
            <a:r>
              <a:rPr lang="en-US" sz="2600" dirty="0" smtClean="0"/>
              <a:t> je </a:t>
            </a:r>
            <a:r>
              <a:rPr lang="en-US" sz="2600" dirty="0" err="1" smtClean="0"/>
              <a:t>seznámit</a:t>
            </a:r>
            <a:r>
              <a:rPr lang="en-US" sz="2600" dirty="0" smtClean="0"/>
              <a:t> </a:t>
            </a:r>
            <a:r>
              <a:rPr lang="en-US" sz="2600" dirty="0" err="1" smtClean="0"/>
              <a:t>studenty</a:t>
            </a:r>
            <a:r>
              <a:rPr lang="en-US" sz="2600" dirty="0" smtClean="0"/>
              <a:t> s</a:t>
            </a:r>
            <a:r>
              <a:rPr lang="cs-CZ" sz="2600" dirty="0" smtClean="0"/>
              <a:t> </a:t>
            </a:r>
            <a:r>
              <a:rPr lang="en-US" sz="2600" dirty="0" err="1" smtClean="0"/>
              <a:t>problematikou</a:t>
            </a:r>
            <a:r>
              <a:rPr lang="en-US" sz="2600" dirty="0" smtClean="0"/>
              <a:t> </a:t>
            </a:r>
            <a:r>
              <a:rPr lang="en-US" sz="2600" dirty="0" err="1" smtClean="0"/>
              <a:t>logistiky</a:t>
            </a:r>
            <a:r>
              <a:rPr lang="en-US" sz="2600" dirty="0" smtClean="0"/>
              <a:t> </a:t>
            </a:r>
            <a:r>
              <a:rPr lang="en-US" sz="2600" dirty="0" err="1" smtClean="0"/>
              <a:t>služeb</a:t>
            </a:r>
            <a:r>
              <a:rPr lang="cs-CZ" sz="2600" dirty="0" smtClean="0"/>
              <a:t>, </a:t>
            </a:r>
            <a:r>
              <a:rPr lang="cs-CZ" sz="2400" dirty="0" smtClean="0"/>
              <a:t>klasifikací služeb a logistických procesů</a:t>
            </a:r>
            <a:r>
              <a:rPr lang="en-US" sz="2600" dirty="0" smtClean="0"/>
              <a:t> v</a:t>
            </a:r>
            <a:r>
              <a:rPr lang="cs-CZ" sz="2600" dirty="0" smtClean="0"/>
              <a:t> </a:t>
            </a:r>
            <a:r>
              <a:rPr lang="en-US" sz="2600" dirty="0" err="1" smtClean="0"/>
              <a:t>jednotlivých</a:t>
            </a:r>
            <a:r>
              <a:rPr lang="en-US" sz="2600" dirty="0" smtClean="0"/>
              <a:t> </a:t>
            </a:r>
            <a:r>
              <a:rPr lang="en-US" sz="2600" dirty="0" err="1" smtClean="0"/>
              <a:t>oblastech</a:t>
            </a:r>
            <a:r>
              <a:rPr lang="en-US" sz="2600" dirty="0" smtClean="0"/>
              <a:t> </a:t>
            </a:r>
            <a:r>
              <a:rPr lang="en-US" sz="2600" dirty="0" err="1" smtClean="0"/>
              <a:t>podnikání</a:t>
            </a:r>
            <a:r>
              <a:rPr lang="en-US" sz="2600" dirty="0" smtClean="0"/>
              <a:t>. Absolvent je </a:t>
            </a:r>
            <a:r>
              <a:rPr lang="en-US" sz="2600" dirty="0" err="1" smtClean="0"/>
              <a:t>schopen</a:t>
            </a:r>
            <a:r>
              <a:rPr lang="en-US" sz="2600" dirty="0" smtClean="0"/>
              <a:t> </a:t>
            </a:r>
            <a:r>
              <a:rPr lang="cs-CZ" sz="2600" dirty="0" smtClean="0"/>
              <a:t>charakterizovat </a:t>
            </a:r>
            <a:r>
              <a:rPr lang="en-US" sz="2600" dirty="0" smtClean="0"/>
              <a:t>a </a:t>
            </a:r>
            <a:r>
              <a:rPr lang="en-US" sz="2600" dirty="0" err="1" smtClean="0"/>
              <a:t>vysvětlit</a:t>
            </a:r>
            <a:r>
              <a:rPr lang="en-US" sz="2600" dirty="0" smtClean="0"/>
              <a:t> </a:t>
            </a:r>
            <a:r>
              <a:rPr lang="en-US" sz="2600" dirty="0" err="1" smtClean="0"/>
              <a:t>různé</a:t>
            </a:r>
            <a:r>
              <a:rPr lang="en-US" sz="2600" dirty="0" smtClean="0"/>
              <a:t> </a:t>
            </a:r>
            <a:r>
              <a:rPr lang="en-US" sz="2600" dirty="0" err="1" smtClean="0"/>
              <a:t>formy</a:t>
            </a:r>
            <a:r>
              <a:rPr lang="en-US" sz="2600" dirty="0" smtClean="0"/>
              <a:t> </a:t>
            </a:r>
            <a:r>
              <a:rPr lang="en-US" sz="2600" dirty="0" err="1" smtClean="0"/>
              <a:t>nabízených</a:t>
            </a:r>
            <a:r>
              <a:rPr lang="en-US" sz="2600" dirty="0" smtClean="0"/>
              <a:t> </a:t>
            </a:r>
            <a:r>
              <a:rPr lang="en-US" sz="2600" dirty="0" err="1" smtClean="0"/>
              <a:t>služeb</a:t>
            </a:r>
            <a:r>
              <a:rPr lang="en-US" sz="2600" dirty="0" smtClean="0"/>
              <a:t>, </a:t>
            </a:r>
            <a:r>
              <a:rPr lang="en-US" sz="2600" dirty="0" err="1" smtClean="0"/>
              <a:t>které</a:t>
            </a:r>
            <a:r>
              <a:rPr lang="en-US" sz="2600" dirty="0" smtClean="0"/>
              <a:t> </a:t>
            </a:r>
            <a:r>
              <a:rPr lang="en-US" sz="2600" dirty="0" err="1" smtClean="0"/>
              <a:t>jsou</a:t>
            </a:r>
            <a:r>
              <a:rPr lang="en-US" sz="2600" dirty="0" smtClean="0"/>
              <a:t> </a:t>
            </a:r>
            <a:r>
              <a:rPr lang="en-US" sz="2600" dirty="0" err="1" smtClean="0"/>
              <a:t>významným</a:t>
            </a:r>
            <a:r>
              <a:rPr lang="en-US" sz="2600" dirty="0" smtClean="0"/>
              <a:t> </a:t>
            </a:r>
            <a:r>
              <a:rPr lang="en-US" sz="2600" dirty="0" err="1" smtClean="0"/>
              <a:t>prvkem</a:t>
            </a:r>
            <a:r>
              <a:rPr lang="en-US" sz="2600" dirty="0" smtClean="0"/>
              <a:t> v</a:t>
            </a:r>
            <a:r>
              <a:rPr lang="cs-CZ" sz="2600" dirty="0" smtClean="0"/>
              <a:t> </a:t>
            </a:r>
            <a:r>
              <a:rPr lang="en-US" sz="2600" dirty="0" err="1" smtClean="0"/>
              <a:t>kontextu</a:t>
            </a:r>
            <a:r>
              <a:rPr lang="en-US" sz="2600" dirty="0" smtClean="0"/>
              <a:t> </a:t>
            </a:r>
            <a:r>
              <a:rPr lang="en-US" sz="2600" dirty="0" err="1" smtClean="0"/>
              <a:t>konkurenceschopnosti</a:t>
            </a:r>
            <a:r>
              <a:rPr lang="en-US" sz="2600" dirty="0" smtClean="0"/>
              <a:t> </a:t>
            </a:r>
            <a:r>
              <a:rPr lang="en-US" sz="2600" dirty="0" err="1" smtClean="0"/>
              <a:t>podniku</a:t>
            </a:r>
            <a:r>
              <a:rPr lang="en-US" sz="2600" dirty="0" smtClean="0"/>
              <a:t> a </a:t>
            </a:r>
            <a:r>
              <a:rPr lang="en-US" sz="2600" dirty="0" err="1" smtClean="0"/>
              <a:t>národního</a:t>
            </a:r>
            <a:r>
              <a:rPr lang="en-US" sz="2600" dirty="0" smtClean="0"/>
              <a:t> </a:t>
            </a:r>
            <a:r>
              <a:rPr lang="en-US" sz="2600" dirty="0" err="1" smtClean="0"/>
              <a:t>hospodářství</a:t>
            </a:r>
            <a:r>
              <a:rPr lang="en-US" sz="2600" dirty="0" smtClean="0"/>
              <a:t>. Absolvent </a:t>
            </a:r>
            <a:r>
              <a:rPr lang="en-US" sz="2600" dirty="0" err="1" smtClean="0"/>
              <a:t>také</a:t>
            </a:r>
            <a:r>
              <a:rPr lang="en-US" sz="2600" dirty="0" smtClean="0"/>
              <a:t> </a:t>
            </a:r>
            <a:r>
              <a:rPr lang="en-US" sz="2600" dirty="0" err="1" smtClean="0"/>
              <a:t>ovládá</a:t>
            </a:r>
            <a:r>
              <a:rPr lang="en-US" sz="2600" dirty="0" smtClean="0"/>
              <a:t> </a:t>
            </a:r>
            <a:r>
              <a:rPr lang="en-US" sz="2600" dirty="0" err="1" smtClean="0"/>
              <a:t>pojmy</a:t>
            </a:r>
            <a:r>
              <a:rPr lang="en-US" sz="2600" dirty="0" smtClean="0"/>
              <a:t> </a:t>
            </a:r>
            <a:r>
              <a:rPr lang="cs-CZ" sz="2400" dirty="0" smtClean="0"/>
              <a:t>poskytovatele logistických služeb, </a:t>
            </a:r>
            <a:r>
              <a:rPr lang="en-US" sz="2600" dirty="0" err="1" smtClean="0"/>
              <a:t>logistický</a:t>
            </a:r>
            <a:r>
              <a:rPr lang="en-US" sz="2600" dirty="0" smtClean="0"/>
              <a:t> </a:t>
            </a:r>
            <a:r>
              <a:rPr lang="en-US" sz="2600" dirty="0" err="1" smtClean="0"/>
              <a:t>objekt</a:t>
            </a:r>
            <a:r>
              <a:rPr lang="en-US" sz="2600" dirty="0" smtClean="0"/>
              <a:t>, </a:t>
            </a:r>
            <a:r>
              <a:rPr lang="en-US" sz="2600" dirty="0" err="1" smtClean="0"/>
              <a:t>veřejné</a:t>
            </a:r>
            <a:r>
              <a:rPr lang="en-US" sz="2600" dirty="0" smtClean="0"/>
              <a:t> </a:t>
            </a:r>
            <a:r>
              <a:rPr lang="en-US" sz="2600" dirty="0" err="1" smtClean="0"/>
              <a:t>logistické</a:t>
            </a:r>
            <a:r>
              <a:rPr lang="en-US" sz="2600" dirty="0" smtClean="0"/>
              <a:t> </a:t>
            </a:r>
            <a:r>
              <a:rPr lang="en-US" sz="2600" dirty="0" err="1" smtClean="0"/>
              <a:t>centrum</a:t>
            </a:r>
            <a:r>
              <a:rPr lang="en-US" sz="2600" dirty="0" smtClean="0"/>
              <a:t> a </a:t>
            </a:r>
            <a:r>
              <a:rPr lang="en-US" sz="2600" dirty="0" err="1" smtClean="0"/>
              <a:t>intermodální</a:t>
            </a:r>
            <a:r>
              <a:rPr lang="en-US" sz="2600" dirty="0" smtClean="0"/>
              <a:t> </a:t>
            </a:r>
            <a:r>
              <a:rPr lang="en-US" sz="2600" dirty="0" err="1" smtClean="0"/>
              <a:t>terminál</a:t>
            </a:r>
            <a:r>
              <a:rPr lang="en-US" sz="2600" dirty="0" smtClean="0"/>
              <a:t>. A v</a:t>
            </a:r>
            <a:r>
              <a:rPr lang="cs-CZ" sz="2600" dirty="0" smtClean="0"/>
              <a:t> </a:t>
            </a:r>
            <a:r>
              <a:rPr lang="en-US" sz="2600" dirty="0" err="1" smtClean="0"/>
              <a:t>neposlední</a:t>
            </a:r>
            <a:r>
              <a:rPr lang="en-US" sz="2600" dirty="0" smtClean="0"/>
              <a:t> </a:t>
            </a:r>
            <a:r>
              <a:rPr lang="en-US" sz="2600" dirty="0" err="1" smtClean="0"/>
              <a:t>řadě</a:t>
            </a:r>
            <a:r>
              <a:rPr lang="en-US" sz="2600" dirty="0" smtClean="0"/>
              <a:t>, absolvent je </a:t>
            </a:r>
            <a:r>
              <a:rPr lang="en-US" sz="2600" dirty="0" err="1" smtClean="0"/>
              <a:t>schopen</a:t>
            </a:r>
            <a:r>
              <a:rPr lang="en-US" sz="2600" dirty="0" smtClean="0"/>
              <a:t> </a:t>
            </a:r>
            <a:r>
              <a:rPr lang="en-US" sz="2600" dirty="0" err="1" smtClean="0"/>
              <a:t>vyhodnotit</a:t>
            </a:r>
            <a:r>
              <a:rPr lang="en-US" sz="2600" dirty="0" smtClean="0"/>
              <a:t> </a:t>
            </a:r>
            <a:r>
              <a:rPr lang="en-US" sz="2600" dirty="0" err="1" smtClean="0"/>
              <a:t>kvalitu</a:t>
            </a:r>
            <a:r>
              <a:rPr lang="en-US" sz="2600" dirty="0" smtClean="0"/>
              <a:t> </a:t>
            </a:r>
            <a:r>
              <a:rPr lang="en-US" sz="2600" dirty="0" err="1" smtClean="0"/>
              <a:t>poskytovaných</a:t>
            </a:r>
            <a:r>
              <a:rPr lang="en-US" sz="2600" dirty="0" smtClean="0"/>
              <a:t> </a:t>
            </a:r>
            <a:r>
              <a:rPr lang="en-US" sz="2600" dirty="0" err="1" smtClean="0"/>
              <a:t>služeb</a:t>
            </a:r>
            <a:r>
              <a:rPr lang="en-US" sz="2600" dirty="0" smtClean="0"/>
              <a:t> a </a:t>
            </a:r>
            <a:r>
              <a:rPr lang="en-US" sz="2600" dirty="0" err="1" smtClean="0"/>
              <a:t>efektivitu</a:t>
            </a:r>
            <a:r>
              <a:rPr lang="en-US" sz="2600" dirty="0" smtClean="0"/>
              <a:t> </a:t>
            </a:r>
            <a:r>
              <a:rPr lang="en-US" sz="2600" dirty="0" err="1" smtClean="0"/>
              <a:t>logistických</a:t>
            </a:r>
            <a:r>
              <a:rPr lang="en-US" sz="2600" dirty="0" smtClean="0"/>
              <a:t> </a:t>
            </a:r>
            <a:r>
              <a:rPr lang="en-US" sz="2600" dirty="0" err="1" smtClean="0"/>
              <a:t>služeb</a:t>
            </a:r>
            <a:r>
              <a:rPr lang="en-US" sz="2600" dirty="0" smtClean="0"/>
              <a:t>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395"/>
            <a:ext cx="10515600" cy="1174321"/>
          </a:xfrm>
        </p:spPr>
        <p:txBody>
          <a:bodyPr/>
          <a:lstStyle/>
          <a:p>
            <a:pPr algn="ctr"/>
            <a:r>
              <a:rPr lang="cs-CZ" dirty="0"/>
              <a:t>Základní okruhy studia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7130"/>
            <a:ext cx="10515600" cy="4939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1.	</a:t>
            </a:r>
            <a:r>
              <a:rPr lang="en-US" sz="2400" dirty="0" err="1" smtClean="0"/>
              <a:t>Koncepce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r>
              <a:rPr lang="en-US" sz="2400" dirty="0" smtClean="0"/>
              <a:t>, </a:t>
            </a:r>
            <a:r>
              <a:rPr lang="en-US" sz="2400" dirty="0" err="1" smtClean="0"/>
              <a:t>specifika</a:t>
            </a:r>
            <a:r>
              <a:rPr lang="en-US" sz="2400" dirty="0" smtClean="0"/>
              <a:t>, </a:t>
            </a:r>
            <a:r>
              <a:rPr lang="en-US" sz="2400" dirty="0" err="1" smtClean="0"/>
              <a:t>klasifikace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r>
              <a:rPr lang="en-US" sz="2400" dirty="0" smtClean="0"/>
              <a:t> a </a:t>
            </a:r>
            <a:r>
              <a:rPr lang="en-US" sz="2400" dirty="0" err="1" smtClean="0"/>
              <a:t>logistických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procesů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	</a:t>
            </a:r>
            <a:r>
              <a:rPr lang="en-US" sz="2400" dirty="0" err="1" smtClean="0"/>
              <a:t>Služby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vnitřním</a:t>
            </a:r>
            <a:r>
              <a:rPr lang="en-US" sz="2400" dirty="0" smtClean="0"/>
              <a:t> </a:t>
            </a:r>
            <a:r>
              <a:rPr lang="en-US" sz="2400" dirty="0" err="1" smtClean="0"/>
              <a:t>trhu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	</a:t>
            </a:r>
            <a:r>
              <a:rPr lang="en-US" sz="2400" dirty="0" err="1" smtClean="0"/>
              <a:t>Poštovní</a:t>
            </a:r>
            <a:r>
              <a:rPr lang="en-US" sz="2400" dirty="0" smtClean="0"/>
              <a:t> a </a:t>
            </a:r>
            <a:r>
              <a:rPr lang="en-US" sz="2400" dirty="0" err="1" smtClean="0"/>
              <a:t>telekomunikační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4.	</a:t>
            </a:r>
            <a:r>
              <a:rPr lang="en-US" sz="2400" dirty="0" err="1" smtClean="0"/>
              <a:t>Vzdělávací</a:t>
            </a:r>
            <a:r>
              <a:rPr lang="en-US" sz="2400" dirty="0" smtClean="0"/>
              <a:t>, </a:t>
            </a:r>
            <a:r>
              <a:rPr lang="en-US" sz="2400" dirty="0" err="1" smtClean="0"/>
              <a:t>kulturní</a:t>
            </a:r>
            <a:r>
              <a:rPr lang="cs-CZ" sz="2400" dirty="0" smtClean="0"/>
              <a:t> a</a:t>
            </a:r>
            <a:r>
              <a:rPr lang="en-US" sz="2400" dirty="0" smtClean="0"/>
              <a:t> </a:t>
            </a:r>
            <a:r>
              <a:rPr lang="en-US" sz="2400" dirty="0" err="1" smtClean="0"/>
              <a:t>zdravotní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5.	</a:t>
            </a:r>
            <a:r>
              <a:rPr lang="en-US" sz="2400" dirty="0" err="1" smtClean="0"/>
              <a:t>Logistické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r>
              <a:rPr lang="en-US" sz="2400" dirty="0" smtClean="0"/>
              <a:t> a </a:t>
            </a:r>
            <a:r>
              <a:rPr lang="en-US" sz="2400" dirty="0" err="1" smtClean="0"/>
              <a:t>poskytovatele</a:t>
            </a:r>
            <a:r>
              <a:rPr lang="en-US" sz="2400" dirty="0" smtClean="0"/>
              <a:t> </a:t>
            </a:r>
            <a:r>
              <a:rPr lang="en-US" sz="2400" dirty="0" err="1" smtClean="0"/>
              <a:t>logistických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6.	</a:t>
            </a:r>
            <a:r>
              <a:rPr lang="en-US" sz="2400" dirty="0" err="1" smtClean="0"/>
              <a:t>Dopravní</a:t>
            </a:r>
            <a:r>
              <a:rPr lang="cs-CZ" sz="2400" smtClean="0"/>
              <a:t> a</a:t>
            </a:r>
            <a:r>
              <a:rPr lang="en-US" sz="2400" smtClean="0"/>
              <a:t> </a:t>
            </a:r>
            <a:r>
              <a:rPr lang="en-US" sz="2400" dirty="0" err="1" smtClean="0"/>
              <a:t>zasilatelské</a:t>
            </a:r>
            <a:r>
              <a:rPr lang="en-US" sz="2400" dirty="0" smtClean="0"/>
              <a:t> </a:t>
            </a:r>
            <a:r>
              <a:rPr lang="en-US" sz="2400" dirty="0" err="1" smtClean="0"/>
              <a:t>služb</a:t>
            </a:r>
            <a:r>
              <a:rPr lang="cs-CZ" sz="2400" dirty="0" smtClean="0"/>
              <a:t>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7.	</a:t>
            </a:r>
            <a:r>
              <a:rPr lang="en-US" sz="2400" dirty="0" err="1" smtClean="0"/>
              <a:t>Skladování</a:t>
            </a:r>
            <a:r>
              <a:rPr lang="en-US" sz="2400" dirty="0" smtClean="0"/>
              <a:t> a </a:t>
            </a:r>
            <a:r>
              <a:rPr lang="en-US" sz="2400" dirty="0" err="1" smtClean="0"/>
              <a:t>manipulace</a:t>
            </a:r>
            <a:r>
              <a:rPr lang="en-US" sz="2400" dirty="0" smtClean="0"/>
              <a:t> s</a:t>
            </a:r>
            <a:r>
              <a:rPr lang="cs-CZ" sz="2400" dirty="0" smtClean="0"/>
              <a:t> </a:t>
            </a:r>
            <a:r>
              <a:rPr lang="en-US" sz="2400" dirty="0" err="1" smtClean="0"/>
              <a:t>materiálem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8.	</a:t>
            </a:r>
            <a:r>
              <a:rPr lang="en-US" sz="2400" dirty="0" err="1" smtClean="0"/>
              <a:t>Balení</a:t>
            </a:r>
            <a:r>
              <a:rPr lang="cs-CZ" sz="2400" dirty="0" smtClean="0"/>
              <a:t>, </a:t>
            </a:r>
            <a:r>
              <a:rPr lang="en-US" sz="2400" dirty="0" err="1" smtClean="0"/>
              <a:t>montážní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r>
              <a:rPr lang="en-US" sz="2400" dirty="0" smtClean="0"/>
              <a:t>, </a:t>
            </a:r>
            <a:r>
              <a:rPr lang="en-US" sz="2400" dirty="0" err="1" smtClean="0"/>
              <a:t>kompletace</a:t>
            </a:r>
            <a:r>
              <a:rPr lang="en-US" sz="2400" dirty="0" smtClean="0"/>
              <a:t> a </a:t>
            </a:r>
            <a:r>
              <a:rPr lang="en-US" sz="2400" dirty="0" err="1" smtClean="0"/>
              <a:t>speciální</a:t>
            </a:r>
            <a:r>
              <a:rPr lang="en-US" sz="2400" dirty="0" smtClean="0"/>
              <a:t> </a:t>
            </a:r>
            <a:r>
              <a:rPr lang="en-US" sz="2400" dirty="0" err="1" smtClean="0"/>
              <a:t>logistické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9.	</a:t>
            </a:r>
            <a:r>
              <a:rPr lang="en-US" sz="2400" dirty="0" err="1" smtClean="0"/>
              <a:t>Finanční</a:t>
            </a:r>
            <a:r>
              <a:rPr lang="en-US" sz="2400" dirty="0" smtClean="0"/>
              <a:t> </a:t>
            </a:r>
            <a:r>
              <a:rPr lang="en-US" sz="2400" dirty="0" err="1" smtClean="0"/>
              <a:t>služby</a:t>
            </a:r>
            <a:r>
              <a:rPr lang="en-US" sz="2400" dirty="0" smtClean="0"/>
              <a:t> v</a:t>
            </a:r>
            <a:r>
              <a:rPr lang="cs-CZ" sz="2400" dirty="0" smtClean="0"/>
              <a:t> </a:t>
            </a:r>
            <a:r>
              <a:rPr lang="en-US" sz="2400" dirty="0" err="1" smtClean="0"/>
              <a:t>kontextu</a:t>
            </a:r>
            <a:r>
              <a:rPr lang="en-US" sz="2400" dirty="0" smtClean="0"/>
              <a:t> </a:t>
            </a:r>
            <a:r>
              <a:rPr lang="en-US" sz="2400" dirty="0" err="1" smtClean="0"/>
              <a:t>logistiky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10.	</a:t>
            </a:r>
            <a:r>
              <a:rPr lang="en-US" sz="2400" dirty="0" err="1" smtClean="0"/>
              <a:t>Logistické</a:t>
            </a:r>
            <a:r>
              <a:rPr lang="en-US" sz="2400" dirty="0" smtClean="0"/>
              <a:t> </a:t>
            </a:r>
            <a:r>
              <a:rPr lang="en-US" sz="2400" dirty="0" err="1" smtClean="0"/>
              <a:t>objekty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11.	</a:t>
            </a:r>
            <a:r>
              <a:rPr lang="en-US" sz="2400" dirty="0" err="1" smtClean="0"/>
              <a:t>Kvalita</a:t>
            </a:r>
            <a:r>
              <a:rPr lang="en-US" sz="2400" dirty="0" smtClean="0"/>
              <a:t> </a:t>
            </a:r>
            <a:r>
              <a:rPr lang="en-US" sz="2400" dirty="0" err="1" smtClean="0"/>
              <a:t>poskytovaných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12.	</a:t>
            </a:r>
            <a:r>
              <a:rPr lang="en-US" sz="2400" dirty="0" err="1" smtClean="0"/>
              <a:t>Efektivita</a:t>
            </a:r>
            <a:r>
              <a:rPr lang="en-US" sz="2400" dirty="0" smtClean="0"/>
              <a:t> </a:t>
            </a:r>
            <a:r>
              <a:rPr lang="en-US" sz="2400" dirty="0" err="1" smtClean="0"/>
              <a:t>logistických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endParaRPr lang="en-US" sz="24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379" y="0"/>
            <a:ext cx="10515600" cy="821931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20"/>
            <a:ext cx="10922582" cy="5476126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BLECKER</a:t>
            </a:r>
            <a:r>
              <a:rPr lang="sk-SK" sz="2000" dirty="0" smtClean="0">
                <a:cs typeface="Times New Roman" pitchFamily="18" charset="0"/>
              </a:rPr>
              <a:t>, T., KERSTEN, W., HERSTATT, C. </a:t>
            </a:r>
            <a:r>
              <a:rPr lang="sk-SK" sz="2000" dirty="0" err="1" smtClean="0">
                <a:cs typeface="Times New Roman" pitchFamily="18" charset="0"/>
              </a:rPr>
              <a:t>Key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Factors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for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Successful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Logistics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Services</a:t>
            </a:r>
            <a:r>
              <a:rPr lang="sk-SK" sz="2000" dirty="0" smtClean="0">
                <a:cs typeface="Times New Roman" pitchFamily="18" charset="0"/>
              </a:rPr>
              <a:t>, </a:t>
            </a:r>
            <a:r>
              <a:rPr lang="sk-SK" sz="2000" dirty="0" err="1" smtClean="0">
                <a:cs typeface="Times New Roman" pitchFamily="18" charset="0"/>
              </a:rPr>
              <a:t>Transportation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Concepts</a:t>
            </a:r>
            <a:r>
              <a:rPr lang="sk-SK" sz="2000" dirty="0" smtClean="0">
                <a:cs typeface="Times New Roman" pitchFamily="18" charset="0"/>
              </a:rPr>
              <a:t>, IT and </a:t>
            </a:r>
            <a:r>
              <a:rPr lang="sk-SK" sz="2000" dirty="0" err="1" smtClean="0">
                <a:cs typeface="Times New Roman" pitchFamily="18" charset="0"/>
              </a:rPr>
              <a:t>Management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Tools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Erich</a:t>
            </a:r>
            <a:r>
              <a:rPr lang="sk-SK" sz="2000" dirty="0" smtClean="0">
                <a:cs typeface="Times New Roman" pitchFamily="18" charset="0"/>
              </a:rPr>
              <a:t> Schmidt </a:t>
            </a:r>
            <a:r>
              <a:rPr lang="sk-SK" sz="2000" dirty="0" err="1" smtClean="0">
                <a:cs typeface="Times New Roman" pitchFamily="18" charset="0"/>
              </a:rPr>
              <a:t>Verlag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GmbH</a:t>
            </a:r>
            <a:r>
              <a:rPr lang="sk-SK" sz="2000" dirty="0" smtClean="0">
                <a:cs typeface="Times New Roman" pitchFamily="18" charset="0"/>
              </a:rPr>
              <a:t> &amp; </a:t>
            </a:r>
            <a:r>
              <a:rPr lang="sk-SK" sz="2000" dirty="0" err="1" smtClean="0">
                <a:cs typeface="Times New Roman" pitchFamily="18" charset="0"/>
              </a:rPr>
              <a:t>Co</a:t>
            </a:r>
            <a:r>
              <a:rPr lang="sk-SK" sz="2000" dirty="0" smtClean="0">
                <a:cs typeface="Times New Roman" pitchFamily="18" charset="0"/>
              </a:rPr>
              <a:t> KG, 2007. 308 s. </a:t>
            </a:r>
            <a:r>
              <a:rPr lang="sk-SK" sz="2000" dirty="0" err="1" smtClean="0">
                <a:cs typeface="Times New Roman" pitchFamily="18" charset="0"/>
              </a:rPr>
              <a:t>svazek</a:t>
            </a:r>
            <a:r>
              <a:rPr lang="sk-SK" sz="2000" dirty="0" smtClean="0">
                <a:cs typeface="Times New Roman" pitchFamily="18" charset="0"/>
              </a:rPr>
              <a:t> 5. ISBN </a:t>
            </a:r>
            <a:r>
              <a:rPr lang="sk-SK" sz="2000" dirty="0" smtClean="0">
                <a:cs typeface="Times New Roman" pitchFamily="18" charset="0"/>
              </a:rPr>
              <a:t>978-3-503-10600-4</a:t>
            </a:r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BRABEC, Z. Telekomunikační služby - studijní opora. České vysoké učení technické v Praze. Fakulta elektrotechnická. </a:t>
            </a:r>
            <a:r>
              <a:rPr lang="cs-CZ" sz="2000" dirty="0" smtClean="0"/>
              <a:t>2011</a:t>
            </a:r>
            <a:endParaRPr lang="sk-SK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BUKOVÁ, B.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 </a:t>
            </a:r>
            <a:r>
              <a:rPr lang="cs-CZ" sz="2000" dirty="0" err="1" smtClean="0"/>
              <a:t>Zasielateľstvo</a:t>
            </a:r>
            <a:r>
              <a:rPr lang="cs-CZ" sz="2000" dirty="0" smtClean="0"/>
              <a:t> a logistické činnosti. </a:t>
            </a:r>
            <a:r>
              <a:rPr lang="cs-CZ" sz="2000" dirty="0" err="1" smtClean="0"/>
              <a:t>Iura</a:t>
            </a:r>
            <a:r>
              <a:rPr lang="cs-CZ" sz="2000" dirty="0" smtClean="0"/>
              <a:t> </a:t>
            </a:r>
            <a:r>
              <a:rPr lang="cs-CZ" sz="2000" dirty="0" err="1" smtClean="0"/>
              <a:t>Edition</a:t>
            </a:r>
            <a:r>
              <a:rPr lang="cs-CZ" sz="2000" dirty="0" smtClean="0"/>
              <a:t>, Bratislava, 2008. ISBN 978-80-8078-232-0</a:t>
            </a:r>
            <a:endParaRPr lang="cs-CZ" sz="20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CEMPÍREK, V. Systémy vychystávání. Logistika [online]. 2012, č. 2 [cit. 2012-04-18]. Dostupné z: http://logistika.ihned.</a:t>
            </a:r>
            <a:r>
              <a:rPr lang="cs-CZ" sz="2000" dirty="0" err="1" smtClean="0"/>
              <a:t>cz</a:t>
            </a:r>
            <a:r>
              <a:rPr lang="cs-CZ" sz="2000" dirty="0" smtClean="0"/>
              <a:t>/c1-54790680-</a:t>
            </a:r>
            <a:r>
              <a:rPr lang="cs-CZ" sz="2000" dirty="0" err="1" smtClean="0"/>
              <a:t>systemy</a:t>
            </a:r>
            <a:r>
              <a:rPr lang="cs-CZ" sz="2000" dirty="0" smtClean="0"/>
              <a:t>-</a:t>
            </a:r>
            <a:r>
              <a:rPr lang="cs-CZ" sz="2000" dirty="0" err="1" smtClean="0"/>
              <a:t>vychystavani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CHRISTOPHER, M. Logistics and Supply Chain Management. 4th Edition. : FT Press, 2011. 288 s. Financial Times Series. ISBN 978-0-273-73112-2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DOLEŽELOVÁ, H., HALÁSEK, D. Služby v obecném hospodářském zájmu v EU - Komparace České republiky a Německa. Department </a:t>
            </a:r>
            <a:r>
              <a:rPr lang="cs-CZ" sz="2000" dirty="0" err="1" smtClean="0"/>
              <a:t>of</a:t>
            </a:r>
            <a:r>
              <a:rPr lang="cs-CZ" sz="2000" dirty="0" smtClean="0"/>
              <a:t> Public </a:t>
            </a:r>
            <a:r>
              <a:rPr lang="cs-CZ" sz="2000" dirty="0" err="1" smtClean="0"/>
              <a:t>Economics</a:t>
            </a:r>
            <a:r>
              <a:rPr lang="cs-CZ" sz="2000" dirty="0" smtClean="0"/>
              <a:t> </a:t>
            </a:r>
            <a:r>
              <a:rPr lang="cs-CZ" sz="2000" dirty="0" err="1" smtClean="0"/>
              <a:t>Faculty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Economics</a:t>
            </a:r>
            <a:r>
              <a:rPr lang="cs-CZ" sz="2000" dirty="0" smtClean="0"/>
              <a:t> VSB-</a:t>
            </a:r>
            <a:r>
              <a:rPr lang="cs-CZ" sz="2000" dirty="0" err="1" smtClean="0"/>
              <a:t>Technical</a:t>
            </a:r>
            <a:r>
              <a:rPr lang="cs-CZ" sz="2000" dirty="0" smtClean="0"/>
              <a:t> University Ostrava. 2011. ISBN 978-80-248-2371-3</a:t>
            </a:r>
            <a:endParaRPr lang="sk-SK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GHIANI, G. et al. Introduction to Logistics Systems Management. 2nd. : Wiley, 2013. 478 s. ISBN </a:t>
            </a:r>
            <a:r>
              <a:rPr lang="en-US" sz="2000" dirty="0" smtClean="0">
                <a:cs typeface="Times New Roman" pitchFamily="18" charset="0"/>
              </a:rPr>
              <a:t>978-1-119-94338-9</a:t>
            </a:r>
            <a:endParaRPr lang="sk-SK" sz="2000" dirty="0" smtClean="0">
              <a:cs typeface="Times New Roman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904126"/>
            <a:ext cx="10738503" cy="546781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HALÁSEK, D., LENERT, D. Ekonomika </a:t>
            </a:r>
            <a:r>
              <a:rPr lang="sk-SK" sz="2000" dirty="0" err="1" smtClean="0">
                <a:cs typeface="Times New Roman" pitchFamily="18" charset="0"/>
              </a:rPr>
              <a:t>veřejného</a:t>
            </a:r>
            <a:r>
              <a:rPr lang="sk-SK" sz="2000" dirty="0" smtClean="0">
                <a:cs typeface="Times New Roman" pitchFamily="18" charset="0"/>
              </a:rPr>
              <a:t> sektoru. 1. vyd. Ostrava: Ostrava: VŠB - Technická univerzita Ostrava, 2008. 230 s. ISBN </a:t>
            </a:r>
            <a:r>
              <a:rPr lang="sk-SK" sz="2000" dirty="0" smtClean="0">
                <a:cs typeface="Times New Roman" pitchFamily="18" charset="0"/>
              </a:rPr>
              <a:t>978-80-248-1854-2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LAMBERT</a:t>
            </a:r>
            <a:r>
              <a:rPr lang="en-US" sz="2000" dirty="0" smtClean="0">
                <a:cs typeface="Times New Roman" pitchFamily="18" charset="0"/>
              </a:rPr>
              <a:t>, D</a:t>
            </a:r>
            <a:r>
              <a:rPr lang="cs-CZ" sz="2000" dirty="0" smtClean="0">
                <a:cs typeface="Times New Roman" pitchFamily="18" charset="0"/>
              </a:rPr>
              <a:t>.</a:t>
            </a:r>
            <a:r>
              <a:rPr lang="en-US" sz="2000" dirty="0" smtClean="0">
                <a:cs typeface="Times New Roman" pitchFamily="18" charset="0"/>
              </a:rPr>
              <a:t> M., STOCK</a:t>
            </a:r>
            <a:r>
              <a:rPr lang="cs-CZ" sz="2000" dirty="0" smtClean="0">
                <a:cs typeface="Times New Roman" pitchFamily="18" charset="0"/>
              </a:rPr>
              <a:t>, J. R.,</a:t>
            </a:r>
            <a:r>
              <a:rPr lang="en-US" sz="2000" dirty="0" smtClean="0">
                <a:cs typeface="Times New Roman" pitchFamily="18" charset="0"/>
              </a:rPr>
              <a:t> ELLRAM</a:t>
            </a:r>
            <a:r>
              <a:rPr lang="cs-CZ" sz="2000" dirty="0" smtClean="0">
                <a:cs typeface="Times New Roman" pitchFamily="18" charset="0"/>
              </a:rPr>
              <a:t>, L. M</a:t>
            </a:r>
            <a:r>
              <a:rPr lang="en-US" sz="2000" dirty="0" smtClean="0">
                <a:cs typeface="Times New Roman" pitchFamily="18" charset="0"/>
              </a:rPr>
              <a:t>. Fundamentals of Logistics. International edition </a:t>
            </a:r>
            <a:r>
              <a:rPr lang="en-US" sz="2000" dirty="0" err="1" smtClean="0">
                <a:cs typeface="Times New Roman" pitchFamily="18" charset="0"/>
              </a:rPr>
              <a:t>editi</a:t>
            </a:r>
            <a:r>
              <a:rPr lang="cs-CZ" sz="2000" dirty="0" smtClean="0">
                <a:cs typeface="Times New Roman" pitchFamily="18" charset="0"/>
              </a:rPr>
              <a:t>on</a:t>
            </a:r>
            <a:r>
              <a:rPr lang="en-US" sz="2000" dirty="0" smtClean="0">
                <a:cs typeface="Times New Roman" pitchFamily="18" charset="0"/>
              </a:rPr>
              <a:t>: McGraw-Hill Publishing Co., 1998. 626 s. ISBN 978-0-07-115752-0.</a:t>
            </a:r>
            <a:endParaRPr lang="sk-SK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LAMBERT, D</a:t>
            </a:r>
            <a:r>
              <a:rPr lang="cs-CZ" sz="2000" dirty="0" smtClean="0">
                <a:cs typeface="Times New Roman" pitchFamily="18" charset="0"/>
              </a:rPr>
              <a:t>.</a:t>
            </a:r>
            <a:r>
              <a:rPr lang="en-US" sz="2000" dirty="0" smtClean="0">
                <a:cs typeface="Times New Roman" pitchFamily="18" charset="0"/>
              </a:rPr>
              <a:t> M., STOCK</a:t>
            </a:r>
            <a:r>
              <a:rPr lang="cs-CZ" sz="2000" dirty="0" smtClean="0">
                <a:cs typeface="Times New Roman" pitchFamily="18" charset="0"/>
              </a:rPr>
              <a:t>, J. R.,</a:t>
            </a:r>
            <a:r>
              <a:rPr lang="en-US" sz="2000" dirty="0" smtClean="0">
                <a:cs typeface="Times New Roman" pitchFamily="18" charset="0"/>
              </a:rPr>
              <a:t> ELLRAM</a:t>
            </a:r>
            <a:r>
              <a:rPr lang="cs-CZ" sz="2000" dirty="0" smtClean="0">
                <a:cs typeface="Times New Roman" pitchFamily="18" charset="0"/>
              </a:rPr>
              <a:t>, L. M</a:t>
            </a:r>
            <a:r>
              <a:rPr lang="en-US" sz="2000" dirty="0" smtClean="0">
                <a:cs typeface="Times New Roman" pitchFamily="18" charset="0"/>
              </a:rPr>
              <a:t>. </a:t>
            </a:r>
            <a:r>
              <a:rPr lang="sk-SK" sz="2000" dirty="0" smtClean="0">
                <a:cs typeface="Times New Roman" pitchFamily="18" charset="0"/>
              </a:rPr>
              <a:t>Logistika. In Praxe </a:t>
            </a:r>
            <a:r>
              <a:rPr lang="sk-SK" sz="2000" dirty="0" err="1" smtClean="0">
                <a:cs typeface="Times New Roman" pitchFamily="18" charset="0"/>
              </a:rPr>
              <a:t>manažera</a:t>
            </a:r>
            <a:r>
              <a:rPr lang="sk-SK" sz="2000" dirty="0" smtClean="0">
                <a:cs typeface="Times New Roman" pitchFamily="18" charset="0"/>
              </a:rPr>
              <a:t>. Vyd. 2. Brno: CP </a:t>
            </a:r>
            <a:r>
              <a:rPr lang="sk-SK" sz="2000" dirty="0" err="1" smtClean="0">
                <a:cs typeface="Times New Roman" pitchFamily="18" charset="0"/>
              </a:rPr>
              <a:t>Books</a:t>
            </a:r>
            <a:r>
              <a:rPr lang="sk-SK" sz="2000" dirty="0" smtClean="0">
                <a:cs typeface="Times New Roman" pitchFamily="18" charset="0"/>
              </a:rPr>
              <a:t>, 2005. 589 s. Praxe </a:t>
            </a:r>
            <a:r>
              <a:rPr lang="sk-SK" sz="2000" dirty="0" err="1" smtClean="0">
                <a:cs typeface="Times New Roman" pitchFamily="18" charset="0"/>
              </a:rPr>
              <a:t>manažera</a:t>
            </a:r>
            <a:r>
              <a:rPr lang="sk-SK" sz="2000" dirty="0" smtClean="0">
                <a:cs typeface="Times New Roman" pitchFamily="18" charset="0"/>
              </a:rPr>
              <a:t>. ISBN 80-251-0504-0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LAMBERT, D</a:t>
            </a:r>
            <a:r>
              <a:rPr lang="cs-CZ" sz="2000" dirty="0" smtClean="0">
                <a:cs typeface="Times New Roman" pitchFamily="18" charset="0"/>
              </a:rPr>
              <a:t>.</a:t>
            </a:r>
            <a:r>
              <a:rPr lang="en-US" sz="2000" dirty="0" smtClean="0">
                <a:cs typeface="Times New Roman" pitchFamily="18" charset="0"/>
              </a:rPr>
              <a:t> M.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Supply Chain Management: Processes, Partnerships, Performance. 2nd edition: Supply Chain Management Institute, 2005. 344 s. ISBN 978-0-9759949-1-</a:t>
            </a:r>
            <a:r>
              <a:rPr lang="cs-CZ" sz="2000" dirty="0" smtClean="0">
                <a:cs typeface="Times New Roman" pitchFamily="18" charset="0"/>
              </a:rPr>
              <a:t>7</a:t>
            </a:r>
            <a:endParaRPr lang="cs-CZ" sz="2000" dirty="0" smtClean="0"/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MACUROVÁ, P. Výkonové ukazovatele. Komplexní portál pro integrální logistiku. 2006. Dostupné na: www.</a:t>
            </a:r>
            <a:r>
              <a:rPr lang="cs-CZ" sz="2000" dirty="0" err="1" smtClean="0"/>
              <a:t>ilogistics.cz</a:t>
            </a:r>
            <a:endParaRPr lang="cs-CZ" sz="2000" dirty="0" smtClean="0"/>
          </a:p>
          <a:p>
            <a:pPr algn="just">
              <a:spcBef>
                <a:spcPts val="1200"/>
              </a:spcBef>
              <a:defRPr/>
            </a:pPr>
            <a:r>
              <a:rPr lang="cs-CZ" sz="2000" dirty="0" smtClean="0"/>
              <a:t>OUDOVÁ, A. Logistika – Základy logistiky.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Prostějov: </a:t>
            </a:r>
            <a:r>
              <a:rPr lang="cs-CZ" sz="2000" dirty="0" err="1" smtClean="0"/>
              <a:t>Computer</a:t>
            </a:r>
            <a:r>
              <a:rPr lang="cs-CZ" sz="2000" dirty="0" smtClean="0"/>
              <a:t> media, 2013, 104 s. ISBN 978–80–7402–149–7</a:t>
            </a:r>
          </a:p>
          <a:p>
            <a:r>
              <a:rPr lang="cs-CZ" sz="2000" dirty="0" smtClean="0"/>
              <a:t>PERNICA, P. Logistika (</a:t>
            </a:r>
            <a:r>
              <a:rPr lang="cs-CZ" sz="2000" dirty="0" err="1" smtClean="0"/>
              <a:t>supply</a:t>
            </a:r>
            <a:r>
              <a:rPr lang="cs-CZ" sz="2000" dirty="0" smtClean="0"/>
              <a:t> </a:t>
            </a:r>
            <a:r>
              <a:rPr lang="cs-CZ" sz="2000" dirty="0" err="1" smtClean="0"/>
              <a:t>chain</a:t>
            </a:r>
            <a:r>
              <a:rPr lang="cs-CZ" sz="2000" dirty="0" smtClean="0"/>
              <a:t> management) pro 21. století. 2. díl. Praha: Radix s.r.o., 2005. 536 s. ISBN 80-86031-59-4</a:t>
            </a:r>
          </a:p>
          <a:p>
            <a:pPr algn="just"/>
            <a:r>
              <a:rPr lang="cs-CZ" sz="2000" dirty="0" smtClean="0"/>
              <a:t>PERNICA, P. Logistika - pasivní prvky. Praha: Vysoká škola ekonomická v Praze, 1995. 144 s. ISBN 80-7079-316-3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703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49863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cs-CZ" sz="2000" cap="all" dirty="0" smtClean="0"/>
              <a:t>Pospíšil, R., Hobza, V., </a:t>
            </a:r>
            <a:r>
              <a:rPr lang="cs-CZ" sz="2000" cap="all" dirty="0" err="1" smtClean="0"/>
              <a:t>Puchinger</a:t>
            </a:r>
            <a:r>
              <a:rPr lang="cs-CZ" sz="2000" cap="all" dirty="0" smtClean="0"/>
              <a:t>, Z. </a:t>
            </a:r>
            <a:r>
              <a:rPr lang="cs-CZ" sz="2000" dirty="0" smtClean="0"/>
              <a:t>Finance a bankovnictví.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UNIVERZITA PALACKÉHO V OLOMOUCI - PRÁVNICKÁ FAKULTA. Olomouc. 2006. ISBN 80-244-1297-7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PRICE, P.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M.</a:t>
            </a:r>
            <a:r>
              <a:rPr lang="cs-CZ" sz="2000" dirty="0" smtClean="0">
                <a:cs typeface="Times New Roman" pitchFamily="18" charset="0"/>
              </a:rPr>
              <a:t>, </a:t>
            </a:r>
            <a:r>
              <a:rPr lang="en-US" sz="2000" dirty="0" smtClean="0">
                <a:cs typeface="Times New Roman" pitchFamily="18" charset="0"/>
              </a:rPr>
              <a:t>HARRISON</a:t>
            </a:r>
            <a:r>
              <a:rPr lang="cs-CZ" sz="2000" dirty="0" smtClean="0">
                <a:cs typeface="Times New Roman" pitchFamily="18" charset="0"/>
              </a:rPr>
              <a:t>, </a:t>
            </a:r>
            <a:r>
              <a:rPr lang="en-US" sz="2000" dirty="0" smtClean="0">
                <a:cs typeface="Times New Roman" pitchFamily="18" charset="0"/>
              </a:rPr>
              <a:t>N.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J. Looking at Logistics: A Practical Introduction to Logistics, Customer Service, and Supply Chain Management: Access Education, 2013. 218 s. ISBN 978-1-934231-05-0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cap="all" dirty="0" err="1" smtClean="0">
                <a:cs typeface="Times New Roman" pitchFamily="18" charset="0"/>
              </a:rPr>
              <a:t>Sahay</a:t>
            </a:r>
            <a:r>
              <a:rPr lang="en-US" sz="2000" dirty="0" smtClean="0">
                <a:cs typeface="Times New Roman" pitchFamily="18" charset="0"/>
              </a:rPr>
              <a:t>, B. S., ed. 3PL, 4PL and Reverse Logistics, Part 2. Bradford, GBR: Emerald Group Publishing Ltd, 2006. </a:t>
            </a:r>
            <a:r>
              <a:rPr lang="en-US" sz="2000" dirty="0" err="1" smtClean="0">
                <a:cs typeface="Times New Roman" pitchFamily="18" charset="0"/>
              </a:rPr>
              <a:t>ProQuest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err="1" smtClean="0">
                <a:cs typeface="Times New Roman" pitchFamily="18" charset="0"/>
              </a:rPr>
              <a:t>ebrary</a:t>
            </a:r>
            <a:r>
              <a:rPr lang="en-US" sz="2000" dirty="0" smtClean="0">
                <a:cs typeface="Times New Roman" pitchFamily="18" charset="0"/>
              </a:rPr>
              <a:t>. Web. 25 May 2015</a:t>
            </a:r>
            <a:endParaRPr lang="sk-SK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SOUTHERN, R. N. </a:t>
            </a:r>
            <a:r>
              <a:rPr lang="sk-SK" sz="2000" dirty="0" err="1" smtClean="0">
                <a:cs typeface="Times New Roman" pitchFamily="18" charset="0"/>
              </a:rPr>
              <a:t>Transportation</a:t>
            </a:r>
            <a:r>
              <a:rPr lang="sk-SK" sz="2000" dirty="0" smtClean="0">
                <a:cs typeface="Times New Roman" pitchFamily="18" charset="0"/>
              </a:rPr>
              <a:t> and </a:t>
            </a:r>
            <a:r>
              <a:rPr lang="sk-SK" sz="2000" dirty="0" err="1" smtClean="0">
                <a:cs typeface="Times New Roman" pitchFamily="18" charset="0"/>
              </a:rPr>
              <a:t>Logistics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Basics</a:t>
            </a:r>
            <a:r>
              <a:rPr lang="sk-SK" sz="2000" dirty="0" smtClean="0">
                <a:cs typeface="Times New Roman" pitchFamily="18" charset="0"/>
              </a:rPr>
              <a:t>. ilustrované </a:t>
            </a:r>
            <a:r>
              <a:rPr lang="sk-SK" sz="2000" dirty="0" err="1" smtClean="0">
                <a:cs typeface="Times New Roman" pitchFamily="18" charset="0"/>
              </a:rPr>
              <a:t>vydání</a:t>
            </a:r>
            <a:r>
              <a:rPr lang="sk-SK" sz="2000" dirty="0" smtClean="0">
                <a:cs typeface="Times New Roman" pitchFamily="18" charset="0"/>
              </a:rPr>
              <a:t>. </a:t>
            </a:r>
            <a:r>
              <a:rPr lang="sk-SK" sz="2000" dirty="0" err="1" smtClean="0">
                <a:cs typeface="Times New Roman" pitchFamily="18" charset="0"/>
              </a:rPr>
              <a:t>Northwestern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University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Continental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Traffic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Publishing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Company</a:t>
            </a:r>
            <a:r>
              <a:rPr lang="sk-SK" sz="2000" dirty="0" smtClean="0">
                <a:cs typeface="Times New Roman" pitchFamily="18" charset="0"/>
              </a:rPr>
              <a:t>, 1997. 375 s. A </a:t>
            </a:r>
            <a:r>
              <a:rPr lang="sk-SK" sz="2000" dirty="0" err="1" smtClean="0">
                <a:cs typeface="Times New Roman" pitchFamily="18" charset="0"/>
              </a:rPr>
              <a:t>Handbook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for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Transportation</a:t>
            </a:r>
            <a:r>
              <a:rPr lang="sk-SK" sz="2000" dirty="0" smtClean="0">
                <a:cs typeface="Times New Roman" pitchFamily="18" charset="0"/>
              </a:rPr>
              <a:t> and </a:t>
            </a:r>
            <a:r>
              <a:rPr lang="sk-SK" sz="2000" dirty="0" err="1" smtClean="0">
                <a:cs typeface="Times New Roman" pitchFamily="18" charset="0"/>
              </a:rPr>
              <a:t>Logistics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Professionals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and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Students</a:t>
            </a:r>
            <a:r>
              <a:rPr lang="sk-SK" sz="2000" dirty="0" smtClean="0">
                <a:cs typeface="Times New Roman" pitchFamily="18" charset="0"/>
              </a:rPr>
              <a:t>. ISBN 978-0-9655014-0-8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sz="2000" dirty="0" smtClean="0">
                <a:cs typeface="Times New Roman" pitchFamily="18" charset="0"/>
              </a:rPr>
              <a:t>ŠIROKÝ, J. </a:t>
            </a:r>
            <a:r>
              <a:rPr lang="cs-CZ" sz="2000" dirty="0" err="1" smtClean="0">
                <a:cs typeface="Times New Roman" pitchFamily="18" charset="0"/>
              </a:rPr>
              <a:t>et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cs-CZ" sz="2000" dirty="0" err="1" smtClean="0">
                <a:cs typeface="Times New Roman" pitchFamily="18" charset="0"/>
              </a:rPr>
              <a:t>al</a:t>
            </a:r>
            <a:r>
              <a:rPr lang="en-US" sz="2000" dirty="0" smtClean="0">
                <a:cs typeface="Times New Roman" pitchFamily="18" charset="0"/>
              </a:rPr>
              <a:t>. Transport technology and control. Brno: </a:t>
            </a:r>
            <a:r>
              <a:rPr lang="en-US" sz="2000" dirty="0" err="1" smtClean="0">
                <a:cs typeface="Times New Roman" pitchFamily="18" charset="0"/>
              </a:rPr>
              <a:t>Tribun</a:t>
            </a:r>
            <a:r>
              <a:rPr lang="en-US" sz="2000" dirty="0" smtClean="0">
                <a:cs typeface="Times New Roman" pitchFamily="18" charset="0"/>
              </a:rPr>
              <a:t> EU, 2012. 237 s. ISBN 978-80-263-0268-1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VAŠTÍKOVÁ, M. Marketing </a:t>
            </a:r>
            <a:r>
              <a:rPr lang="sk-SK" sz="2000" dirty="0" err="1" smtClean="0">
                <a:cs typeface="Times New Roman" pitchFamily="18" charset="0"/>
              </a:rPr>
              <a:t>služeb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efektivně</a:t>
            </a:r>
            <a:r>
              <a:rPr lang="sk-SK" sz="2000" dirty="0" smtClean="0">
                <a:cs typeface="Times New Roman" pitchFamily="18" charset="0"/>
              </a:rPr>
              <a:t> a </a:t>
            </a:r>
            <a:r>
              <a:rPr lang="sk-SK" sz="2000" dirty="0" err="1" smtClean="0">
                <a:cs typeface="Times New Roman" pitchFamily="18" charset="0"/>
              </a:rPr>
              <a:t>moderně</a:t>
            </a:r>
            <a:r>
              <a:rPr lang="sk-SK" sz="2000" dirty="0" smtClean="0">
                <a:cs typeface="Times New Roman" pitchFamily="18" charset="0"/>
              </a:rPr>
              <a:t>. Praha: </a:t>
            </a:r>
            <a:r>
              <a:rPr lang="sk-SK" sz="2000" dirty="0" err="1" smtClean="0">
                <a:cs typeface="Times New Roman" pitchFamily="18" charset="0"/>
              </a:rPr>
              <a:t>Grada</a:t>
            </a:r>
            <a:r>
              <a:rPr lang="sk-SK" sz="2000" dirty="0" smtClean="0">
                <a:cs typeface="Times New Roman" pitchFamily="18" charset="0"/>
              </a:rPr>
              <a:t>, 2008. ISBN 978-80-247-2721-9</a:t>
            </a:r>
            <a:endParaRPr lang="cs-CZ" sz="20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VAŠTÍKOVÁ, M. Marketing </a:t>
            </a:r>
            <a:r>
              <a:rPr lang="sk-SK" sz="2000" dirty="0" err="1" smtClean="0">
                <a:cs typeface="Times New Roman" pitchFamily="18" charset="0"/>
              </a:rPr>
              <a:t>služeb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efektivně</a:t>
            </a:r>
            <a:r>
              <a:rPr lang="sk-SK" sz="2000" dirty="0" smtClean="0">
                <a:cs typeface="Times New Roman" pitchFamily="18" charset="0"/>
              </a:rPr>
              <a:t> a </a:t>
            </a:r>
            <a:r>
              <a:rPr lang="sk-SK" sz="2000" dirty="0" err="1" smtClean="0">
                <a:cs typeface="Times New Roman" pitchFamily="18" charset="0"/>
              </a:rPr>
              <a:t>moderně</a:t>
            </a:r>
            <a:r>
              <a:rPr lang="sk-SK" sz="2000" dirty="0" smtClean="0">
                <a:cs typeface="Times New Roman" pitchFamily="18" charset="0"/>
              </a:rPr>
              <a:t>. 2., </a:t>
            </a:r>
            <a:r>
              <a:rPr lang="sk-SK" sz="2000" dirty="0" err="1" smtClean="0">
                <a:cs typeface="Times New Roman" pitchFamily="18" charset="0"/>
              </a:rPr>
              <a:t>aktualiz</a:t>
            </a:r>
            <a:r>
              <a:rPr lang="sk-SK" sz="2000" dirty="0" smtClean="0">
                <a:cs typeface="Times New Roman" pitchFamily="18" charset="0"/>
              </a:rPr>
              <a:t>. a </a:t>
            </a:r>
            <a:r>
              <a:rPr lang="sk-SK" sz="2000" dirty="0" err="1" smtClean="0">
                <a:cs typeface="Times New Roman" pitchFamily="18" charset="0"/>
              </a:rPr>
              <a:t>rozš</a:t>
            </a:r>
            <a:r>
              <a:rPr lang="sk-SK" sz="2000" dirty="0" smtClean="0">
                <a:cs typeface="Times New Roman" pitchFamily="18" charset="0"/>
              </a:rPr>
              <a:t>. vyd. Praha: </a:t>
            </a:r>
            <a:r>
              <a:rPr lang="sk-SK" sz="2000" dirty="0" err="1" smtClean="0">
                <a:cs typeface="Times New Roman" pitchFamily="18" charset="0"/>
              </a:rPr>
              <a:t>Grada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Publishing</a:t>
            </a:r>
            <a:r>
              <a:rPr lang="sk-SK" sz="2000" dirty="0" smtClean="0">
                <a:cs typeface="Times New Roman" pitchFamily="18" charset="0"/>
              </a:rPr>
              <a:t>, a.s., 2014. 268 s. ISBN 978-80-247-5037-8</a:t>
            </a:r>
            <a:endParaRPr lang="cs-CZ" sz="20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703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Průběh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a </a:t>
            </a:r>
            <a:r>
              <a:rPr lang="en-US" dirty="0" err="1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555"/>
            <a:ext cx="10515600" cy="46924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600" u="sng" dirty="0" err="1"/>
              <a:t>Organizační</a:t>
            </a:r>
            <a:r>
              <a:rPr lang="en-US" sz="2600" u="sng" dirty="0"/>
              <a:t> </a:t>
            </a:r>
            <a:r>
              <a:rPr lang="en-US" sz="2600" u="sng" dirty="0" err="1"/>
              <a:t>formy</a:t>
            </a:r>
            <a:r>
              <a:rPr lang="en-US" sz="2600" u="sng" dirty="0"/>
              <a:t> </a:t>
            </a:r>
            <a:r>
              <a:rPr lang="en-US" sz="2600" u="sng" dirty="0" err="1"/>
              <a:t>výuky</a:t>
            </a:r>
            <a:r>
              <a:rPr lang="en-US" sz="2600" u="sng" dirty="0"/>
              <a:t>:</a:t>
            </a:r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přednáška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 smtClean="0"/>
              <a:t>seminář</a:t>
            </a:r>
            <a:endParaRPr lang="cs-CZ" sz="2600" dirty="0" smtClean="0"/>
          </a:p>
          <a:p>
            <a:pPr marL="0" indent="0" algn="just">
              <a:buNone/>
            </a:pPr>
            <a:r>
              <a:rPr lang="en-US" sz="2000" dirty="0" smtClean="0"/>
              <a:t>• </a:t>
            </a:r>
            <a:r>
              <a:rPr lang="cs-CZ" sz="2000" dirty="0" smtClean="0"/>
              <a:t>	</a:t>
            </a:r>
            <a:r>
              <a:rPr lang="cs-CZ" sz="2600" dirty="0" smtClean="0"/>
              <a:t>tutoriál 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 smtClean="0"/>
              <a:t>konzultace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u="sng" dirty="0" err="1" smtClean="0"/>
              <a:t>Komplexní</a:t>
            </a:r>
            <a:r>
              <a:rPr lang="en-US" sz="2600" u="sng" dirty="0" smtClean="0"/>
              <a:t> </a:t>
            </a:r>
            <a:r>
              <a:rPr lang="en-US" sz="2600" u="sng" dirty="0" err="1"/>
              <a:t>výukové</a:t>
            </a:r>
            <a:r>
              <a:rPr lang="en-US" sz="2600" u="sng" dirty="0"/>
              <a:t> </a:t>
            </a:r>
            <a:r>
              <a:rPr lang="en-US" sz="2600" u="sng" dirty="0" err="1"/>
              <a:t>metody</a:t>
            </a:r>
            <a:r>
              <a:rPr lang="en-US" sz="2600" u="sng" dirty="0"/>
              <a:t>:</a:t>
            </a:r>
          </a:p>
          <a:p>
            <a:pPr marL="0" indent="0" algn="just">
              <a:buNone/>
            </a:pPr>
            <a:r>
              <a:rPr lang="en-US" sz="2600" dirty="0" smtClean="0"/>
              <a:t>•	</a:t>
            </a:r>
            <a:r>
              <a:rPr lang="en-US" sz="2600" dirty="0" err="1" smtClean="0"/>
              <a:t>frontální</a:t>
            </a:r>
            <a:r>
              <a:rPr lang="en-US" sz="2600" dirty="0" smtClean="0"/>
              <a:t> </a:t>
            </a:r>
            <a:r>
              <a:rPr lang="en-US" sz="2600" dirty="0" err="1" smtClean="0"/>
              <a:t>výuka</a:t>
            </a: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•	</a:t>
            </a:r>
            <a:r>
              <a:rPr lang="en-US" sz="2600" dirty="0" err="1" smtClean="0"/>
              <a:t>skupinová</a:t>
            </a:r>
            <a:r>
              <a:rPr lang="en-US" sz="2600" dirty="0" smtClean="0"/>
              <a:t> </a:t>
            </a:r>
            <a:r>
              <a:rPr lang="en-US" sz="2600" dirty="0" err="1" smtClean="0"/>
              <a:t>výuka</a:t>
            </a:r>
            <a:r>
              <a:rPr lang="en-US" sz="2600" dirty="0" smtClean="0"/>
              <a:t> - </a:t>
            </a:r>
            <a:r>
              <a:rPr lang="en-US" sz="2600" dirty="0" err="1" smtClean="0"/>
              <a:t>kooperace</a:t>
            </a: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•	brainstorming</a:t>
            </a:r>
          </a:p>
          <a:p>
            <a:pPr marL="0" indent="0" algn="just">
              <a:buNone/>
            </a:pPr>
            <a:r>
              <a:rPr lang="en-US" sz="2600" dirty="0" smtClean="0"/>
              <a:t>•	</a:t>
            </a:r>
            <a:r>
              <a:rPr lang="en-US" sz="2600" dirty="0" err="1" smtClean="0"/>
              <a:t>kritické</a:t>
            </a:r>
            <a:r>
              <a:rPr lang="en-US" sz="2600" dirty="0" smtClean="0"/>
              <a:t> </a:t>
            </a:r>
            <a:r>
              <a:rPr lang="en-US" sz="2600" dirty="0" err="1" smtClean="0"/>
              <a:t>myšlení</a:t>
            </a: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•	</a:t>
            </a:r>
            <a:r>
              <a:rPr lang="en-US" sz="2600" dirty="0" err="1" smtClean="0"/>
              <a:t>samostatná</a:t>
            </a:r>
            <a:r>
              <a:rPr lang="en-US" sz="2600" dirty="0" smtClean="0"/>
              <a:t> </a:t>
            </a:r>
            <a:r>
              <a:rPr lang="en-US" sz="2600" dirty="0" err="1" smtClean="0"/>
              <a:t>práce</a:t>
            </a:r>
            <a:r>
              <a:rPr lang="en-US" sz="2600" dirty="0" smtClean="0"/>
              <a:t> – </a:t>
            </a:r>
            <a:r>
              <a:rPr lang="en-US" sz="2600" dirty="0" err="1" smtClean="0"/>
              <a:t>individuální</a:t>
            </a:r>
            <a:r>
              <a:rPr lang="en-US" sz="2600" dirty="0" smtClean="0"/>
              <a:t> </a:t>
            </a:r>
            <a:r>
              <a:rPr lang="en-US" sz="2600" dirty="0" err="1" smtClean="0"/>
              <a:t>nebo</a:t>
            </a:r>
            <a:r>
              <a:rPr lang="en-US" sz="2600" dirty="0" smtClean="0"/>
              <a:t> </a:t>
            </a:r>
            <a:r>
              <a:rPr lang="en-US" sz="2600" dirty="0" err="1" smtClean="0"/>
              <a:t>individualizovaná</a:t>
            </a:r>
            <a:r>
              <a:rPr lang="en-US" sz="2600" dirty="0" smtClean="0"/>
              <a:t> </a:t>
            </a:r>
            <a:r>
              <a:rPr lang="en-US" sz="2600" dirty="0" err="1" smtClean="0"/>
              <a:t>činnost</a:t>
            </a: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•	e-learning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9230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1490" y="1268435"/>
            <a:ext cx="10515600" cy="49290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1. </a:t>
            </a:r>
            <a:r>
              <a:rPr lang="en-US" sz="2200" dirty="0" err="1"/>
              <a:t>vydání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smtClean="0"/>
              <a:t>©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2017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Vydala</a:t>
            </a:r>
            <a:r>
              <a:rPr lang="en-US" sz="2200" dirty="0"/>
              <a:t>: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</a:t>
            </a:r>
            <a:r>
              <a:rPr lang="en-US" sz="2200" dirty="0" err="1"/>
              <a:t>Okružní</a:t>
            </a:r>
            <a:r>
              <a:rPr lang="en-US" sz="2200" dirty="0"/>
              <a:t> 10, 370 01 </a:t>
            </a:r>
            <a:r>
              <a:rPr lang="en-US" sz="2200" dirty="0" err="1"/>
              <a:t>České</a:t>
            </a:r>
            <a:r>
              <a:rPr lang="en-US" sz="2200" dirty="0"/>
              <a:t> </a:t>
            </a:r>
            <a:r>
              <a:rPr lang="en-US" sz="2200" dirty="0" err="1"/>
              <a:t>Budějovice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/>
              <a:t>obsahovou</a:t>
            </a:r>
            <a:r>
              <a:rPr lang="en-US" sz="2200" dirty="0"/>
              <a:t> a </a:t>
            </a:r>
            <a:r>
              <a:rPr lang="en-US" sz="2200" dirty="0" err="1"/>
              <a:t>jazykovou</a:t>
            </a:r>
            <a:r>
              <a:rPr lang="en-US" sz="2200" dirty="0"/>
              <a:t> </a:t>
            </a:r>
            <a:r>
              <a:rPr lang="en-US" sz="2200" dirty="0" err="1"/>
              <a:t>správnost</a:t>
            </a:r>
            <a:r>
              <a:rPr lang="en-US" sz="2200" dirty="0"/>
              <a:t> </a:t>
            </a:r>
            <a:r>
              <a:rPr lang="en-US" sz="2200" dirty="0" err="1"/>
              <a:t>odpovídá</a:t>
            </a:r>
            <a:r>
              <a:rPr lang="en-US" sz="2200" dirty="0"/>
              <a:t> </a:t>
            </a:r>
            <a:r>
              <a:rPr lang="en-US" sz="2200" dirty="0" err="1"/>
              <a:t>autor</a:t>
            </a: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8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249</Words>
  <Application>Microsoft Office PowerPoint</Application>
  <PresentationFormat>Vlastní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Logistika služeb Ing. Ondrej Stopka, PhD.</vt:lpstr>
      <vt:lpstr>Průvodce studiem předmětu</vt:lpstr>
      <vt:lpstr>Základní okruhy studia </vt:lpstr>
      <vt:lpstr>Literatura</vt:lpstr>
      <vt:lpstr>Literatura</vt:lpstr>
      <vt:lpstr>Literatura</vt:lpstr>
      <vt:lpstr>Průběh studia a komunikace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56</cp:revision>
  <dcterms:created xsi:type="dcterms:W3CDTF">2017-05-10T10:51:34Z</dcterms:created>
  <dcterms:modified xsi:type="dcterms:W3CDTF">2017-07-26T09:28:53Z</dcterms:modified>
</cp:coreProperties>
</file>