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18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08117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9. </a:t>
            </a:r>
            <a:r>
              <a:rPr lang="en-US" b="1" dirty="0" err="1" smtClean="0"/>
              <a:t>Finanční</a:t>
            </a:r>
            <a:r>
              <a:rPr lang="en-US" b="1" dirty="0" smtClean="0"/>
              <a:t> </a:t>
            </a:r>
            <a:r>
              <a:rPr lang="en-US" b="1" dirty="0" err="1" smtClean="0"/>
              <a:t>služby</a:t>
            </a:r>
            <a:r>
              <a:rPr lang="en-US" b="1" dirty="0" smtClean="0"/>
              <a:t> v </a:t>
            </a:r>
            <a:r>
              <a:rPr lang="en-US" b="1" dirty="0" err="1" smtClean="0"/>
              <a:t>kontextu</a:t>
            </a:r>
            <a:r>
              <a:rPr lang="en-US" b="1" dirty="0" smtClean="0"/>
              <a:t> </a:t>
            </a:r>
            <a:r>
              <a:rPr lang="en-US" b="1" dirty="0" err="1" smtClean="0"/>
              <a:t>logistiky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54804"/>
            <a:ext cx="10515600" cy="56221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smtClean="0"/>
              <a:t>Finanční služby v kontextu logistiky</a:t>
            </a:r>
          </a:p>
          <a:p>
            <a:pPr algn="just">
              <a:spcBef>
                <a:spcPts val="0"/>
              </a:spcBef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b="1" dirty="0" smtClean="0"/>
              <a:t>	Finanční služby</a:t>
            </a:r>
            <a:r>
              <a:rPr lang="cs-CZ" dirty="0" smtClean="0"/>
              <a:t> (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,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,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) jsou jedním z odvětví sektoru služeb. Zahrnují veškeré služby z oblasti </a:t>
            </a:r>
            <a:r>
              <a:rPr lang="cs-CZ" b="1" dirty="0" smtClean="0"/>
              <a:t>finančního průmyslu</a:t>
            </a:r>
            <a:r>
              <a:rPr lang="cs-CZ" dirty="0" smtClean="0"/>
              <a:t>, které zajišťují finanční instituce a jiné subjekty. Jejich hlavním, resp. vedlejším předmětem činnosti je </a:t>
            </a:r>
            <a:r>
              <a:rPr lang="cs-CZ" b="1" dirty="0" smtClean="0"/>
              <a:t>hospodaření s finančními prostředky</a:t>
            </a:r>
            <a:r>
              <a:rPr lang="cs-CZ" dirty="0" smtClean="0"/>
              <a:t>. </a:t>
            </a:r>
          </a:p>
          <a:p>
            <a:pPr algn="just"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i="1" dirty="0" smtClean="0"/>
              <a:t>	Finanční služby</a:t>
            </a:r>
            <a:r>
              <a:rPr lang="cs-CZ" dirty="0" smtClean="0"/>
              <a:t> </a:t>
            </a:r>
            <a:r>
              <a:rPr lang="cs-CZ" i="1" dirty="0" smtClean="0"/>
              <a:t>poskytovatelů logistických služeb</a:t>
            </a:r>
            <a:r>
              <a:rPr lang="cs-CZ" dirty="0" smtClean="0"/>
              <a:t> zahrnuji zejména:</a:t>
            </a:r>
          </a:p>
          <a:p>
            <a:pPr lvl="1" algn="just"/>
            <a:r>
              <a:rPr lang="cs-CZ" sz="2800" dirty="0" smtClean="0"/>
              <a:t>bankovnictví,</a:t>
            </a:r>
          </a:p>
          <a:p>
            <a:pPr lvl="1" algn="just"/>
            <a:r>
              <a:rPr lang="cs-CZ" sz="2800" dirty="0" smtClean="0"/>
              <a:t>pojišťovnictví,</a:t>
            </a:r>
          </a:p>
          <a:p>
            <a:pPr lvl="1" algn="just"/>
            <a:r>
              <a:rPr lang="cs-CZ" sz="2800" dirty="0" err="1" smtClean="0"/>
              <a:t>zajišťovnictví</a:t>
            </a:r>
            <a:r>
              <a:rPr lang="cs-CZ" sz="2800" dirty="0" smtClean="0"/>
              <a:t>,</a:t>
            </a:r>
          </a:p>
          <a:p>
            <a:pPr lvl="1" algn="just"/>
            <a:r>
              <a:rPr lang="cs-CZ" sz="2800" dirty="0" smtClean="0"/>
              <a:t>leasing a další.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83579"/>
            <a:ext cx="10738503" cy="52933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Bankovní služby: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 algn="just"/>
            <a:r>
              <a:rPr lang="cs-CZ" sz="2800" dirty="0" smtClean="0"/>
              <a:t>Úschova finančních prostředků a cenných předmětů</a:t>
            </a:r>
          </a:p>
          <a:p>
            <a:pPr lvl="1" algn="just"/>
            <a:r>
              <a:rPr lang="cs-CZ" sz="2800" dirty="0" smtClean="0"/>
              <a:t>Zajištění (zprostředkování) bezhotovostního platebního styku</a:t>
            </a:r>
          </a:p>
          <a:p>
            <a:pPr lvl="1" algn="just"/>
            <a:r>
              <a:rPr lang="cs-CZ" sz="2800" dirty="0" smtClean="0"/>
              <a:t>Poskytování půjček (úvěrů)</a:t>
            </a:r>
          </a:p>
          <a:p>
            <a:pPr lvl="1" algn="just"/>
            <a:r>
              <a:rPr lang="cs-CZ" sz="2800" dirty="0" smtClean="0"/>
              <a:t>Směnárenské služby</a:t>
            </a:r>
          </a:p>
          <a:p>
            <a:pPr lvl="1" algn="just"/>
            <a:r>
              <a:rPr lang="cs-CZ" sz="2800" dirty="0" smtClean="0"/>
              <a:t>Poradenské a zprostředkovatelské finanční služby</a:t>
            </a:r>
          </a:p>
          <a:p>
            <a:pPr lvl="1" algn="just"/>
            <a:r>
              <a:rPr lang="cs-CZ" sz="2800" dirty="0" smtClean="0"/>
              <a:t>Zpracování a zúčtování transakcí platebních a debetních karet 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Pojišťovací služby v kontextu logistiky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b="1" dirty="0" smtClean="0"/>
              <a:t>	Pojišťovací činností </a:t>
            </a:r>
            <a:r>
              <a:rPr lang="cs-CZ" dirty="0" smtClean="0"/>
              <a:t>se rozumí </a:t>
            </a:r>
            <a:r>
              <a:rPr lang="cs-CZ" b="1" dirty="0" smtClean="0"/>
              <a:t>přebírání pojistných rizik</a:t>
            </a:r>
            <a:r>
              <a:rPr lang="cs-CZ" dirty="0" smtClean="0"/>
              <a:t> na základě uzavřených </a:t>
            </a:r>
            <a:r>
              <a:rPr lang="cs-CZ" b="1" dirty="0" smtClean="0"/>
              <a:t>pojistných smluv</a:t>
            </a:r>
            <a:r>
              <a:rPr lang="cs-CZ" dirty="0" smtClean="0"/>
              <a:t> a plnění z nich, ale i </a:t>
            </a:r>
            <a:r>
              <a:rPr lang="cs-CZ" b="1" dirty="0" smtClean="0"/>
              <a:t>správa pojištění a likvidace pojistných událostí.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75353"/>
            <a:ext cx="10738503" cy="5498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Všeobecná odpovědnost dopravce:</a:t>
            </a:r>
          </a:p>
          <a:p>
            <a:pPr>
              <a:spcBef>
                <a:spcPts val="0"/>
              </a:spcBef>
              <a:buNone/>
            </a:pPr>
            <a:endParaRPr lang="cs-CZ" sz="2000" b="1" i="1" dirty="0" smtClean="0"/>
          </a:p>
          <a:p>
            <a:pPr algn="just">
              <a:buNone/>
            </a:pPr>
            <a:r>
              <a:rPr lang="cs-CZ" dirty="0" smtClean="0"/>
              <a:t>	Ať se již jedná o přepravu železniční, silniční, leteckou nebo námořní (popřípadě vnitrozemskou vodní), je dopravce (zasílatel) zpravidla </a:t>
            </a:r>
            <a:r>
              <a:rPr lang="cs-CZ" b="1" dirty="0" smtClean="0"/>
              <a:t>odpovědný za ztrátu, poškození či pozdní doručení zásilky, k nimž dojde od okamžiku převzetí až do okamžiku vydání zásilky</a:t>
            </a:r>
            <a:r>
              <a:rPr lang="cs-CZ" dirty="0" smtClean="0"/>
              <a:t>.</a:t>
            </a:r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339047"/>
            <a:ext cx="10738503" cy="58379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i="1" dirty="0" smtClean="0"/>
              <a:t>Omezení odpovědnosti dopravce/zasílatele: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 algn="just"/>
            <a:r>
              <a:rPr lang="cs-CZ" sz="2800" dirty="0" smtClean="0"/>
              <a:t>podle </a:t>
            </a:r>
            <a:r>
              <a:rPr lang="cs-CZ" sz="2800" b="1" dirty="0" smtClean="0"/>
              <a:t>CMR - 8,33 SDR</a:t>
            </a:r>
            <a:r>
              <a:rPr lang="cs-CZ" sz="2800" dirty="0" smtClean="0"/>
              <a:t> (</a:t>
            </a:r>
            <a:r>
              <a:rPr lang="cs-CZ" sz="2800" dirty="0" err="1" smtClean="0"/>
              <a:t>Special</a:t>
            </a:r>
            <a:r>
              <a:rPr lang="cs-CZ" sz="2800" dirty="0" smtClean="0"/>
              <a:t> </a:t>
            </a:r>
            <a:r>
              <a:rPr lang="cs-CZ" sz="2800" dirty="0" err="1" smtClean="0"/>
              <a:t>Drawing</a:t>
            </a:r>
            <a:r>
              <a:rPr lang="cs-CZ" sz="2800" dirty="0" smtClean="0"/>
              <a:t> </a:t>
            </a:r>
            <a:r>
              <a:rPr lang="cs-CZ" sz="2800" dirty="0" err="1" smtClean="0"/>
              <a:t>Rights</a:t>
            </a:r>
            <a:r>
              <a:rPr lang="cs-CZ" sz="2800" dirty="0" smtClean="0"/>
              <a:t>) za 1 kg brutto hmotnosti ztracené nebo poškozené zásilky na úrovni </a:t>
            </a:r>
            <a:r>
              <a:rPr lang="cs-CZ" sz="2800" b="1" dirty="0" smtClean="0"/>
              <a:t>silničního dopravce</a:t>
            </a:r>
            <a:r>
              <a:rPr lang="cs-CZ" sz="2800" dirty="0" smtClean="0"/>
              <a:t>,</a:t>
            </a:r>
          </a:p>
          <a:p>
            <a:pPr lvl="1" algn="just"/>
            <a:r>
              <a:rPr lang="cs-CZ" sz="2800" dirty="0" smtClean="0"/>
              <a:t>podle </a:t>
            </a:r>
            <a:r>
              <a:rPr lang="cs-CZ" sz="2800" b="1" dirty="0" err="1" smtClean="0"/>
              <a:t>Haagsko</a:t>
            </a:r>
            <a:r>
              <a:rPr lang="cs-CZ" sz="2800" b="1" dirty="0" smtClean="0"/>
              <a:t>-</a:t>
            </a:r>
            <a:r>
              <a:rPr lang="cs-CZ" sz="2800" b="1" dirty="0" err="1" smtClean="0"/>
              <a:t>visbyjských</a:t>
            </a:r>
            <a:r>
              <a:rPr lang="cs-CZ" sz="2800" b="1" dirty="0" smtClean="0"/>
              <a:t> pravidel - 2 SDR za </a:t>
            </a:r>
            <a:r>
              <a:rPr lang="cs-CZ" sz="2800" dirty="0" smtClean="0"/>
              <a:t>1 kg brutto hmotnosti ztracené nebo poškozené zásilky </a:t>
            </a:r>
            <a:r>
              <a:rPr lang="cs-CZ" sz="2800" b="1" dirty="0" smtClean="0"/>
              <a:t>nebo 666,67 SDR</a:t>
            </a:r>
            <a:r>
              <a:rPr lang="cs-CZ" sz="2800" dirty="0" smtClean="0"/>
              <a:t> za kus/jednotku na úrovni </a:t>
            </a:r>
            <a:r>
              <a:rPr lang="cs-CZ" sz="2800" b="1" dirty="0" smtClean="0"/>
              <a:t>námořního dopravce</a:t>
            </a:r>
            <a:r>
              <a:rPr lang="cs-CZ" sz="2800" dirty="0" smtClean="0"/>
              <a:t>.</a:t>
            </a:r>
          </a:p>
          <a:p>
            <a:pPr lvl="1" algn="just"/>
            <a:r>
              <a:rPr lang="cs-CZ" sz="2800" dirty="0" smtClean="0"/>
              <a:t>podle </a:t>
            </a:r>
            <a:r>
              <a:rPr lang="cs-CZ" sz="2800" b="1" dirty="0" smtClean="0"/>
              <a:t>Montrealských protokolů</a:t>
            </a:r>
            <a:r>
              <a:rPr lang="cs-CZ" sz="2800" dirty="0" smtClean="0"/>
              <a:t> - </a:t>
            </a:r>
            <a:r>
              <a:rPr lang="cs-CZ" sz="2800" b="1" dirty="0" smtClean="0"/>
              <a:t>19 SDR (XDR) </a:t>
            </a:r>
            <a:r>
              <a:rPr lang="cs-CZ" sz="2800" dirty="0" smtClean="0"/>
              <a:t>za 1 kg brutto hmotnosti ztracené nebo poškozené zásilky na úrovni </a:t>
            </a:r>
            <a:r>
              <a:rPr lang="cs-CZ" sz="2800" b="1" dirty="0" smtClean="0"/>
              <a:t>leteckého dopravce,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podle </a:t>
            </a:r>
            <a:r>
              <a:rPr lang="cs-CZ" sz="2800" b="1" dirty="0" smtClean="0"/>
              <a:t>Úmluvy o mezinárodní  železniční přepravě (COTIF)</a:t>
            </a:r>
            <a:r>
              <a:rPr lang="cs-CZ" sz="2800" dirty="0" smtClean="0"/>
              <a:t> - </a:t>
            </a:r>
            <a:r>
              <a:rPr lang="cs-CZ" sz="2800" b="1" dirty="0" smtClean="0"/>
              <a:t>17 SDR (XDR) </a:t>
            </a:r>
            <a:r>
              <a:rPr lang="cs-CZ" sz="2800" dirty="0" smtClean="0"/>
              <a:t>za 1 kg brutto hmotnosti ztracené nebo poškozené zásilky na úrovni </a:t>
            </a:r>
            <a:r>
              <a:rPr lang="cs-CZ" sz="2800" b="1" dirty="0" smtClean="0"/>
              <a:t>železničního dopravce.</a:t>
            </a:r>
            <a:endParaRPr lang="cs-CZ" sz="2800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49</Words>
  <Application>Microsoft Office PowerPoint</Application>
  <PresentationFormat>Vlastní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Logistika služeb: 9. Finanční služby v kontextu logistiky</vt:lpstr>
      <vt:lpstr>Snímek 2</vt:lpstr>
      <vt:lpstr>Snímek 3</vt:lpstr>
      <vt:lpstr>Snímek 4</vt:lpstr>
      <vt:lpstr>Snímek 5</vt:lpstr>
      <vt:lpstr>Snímek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74</cp:revision>
  <dcterms:created xsi:type="dcterms:W3CDTF">2017-05-10T10:51:34Z</dcterms:created>
  <dcterms:modified xsi:type="dcterms:W3CDTF">2017-07-26T12:37:55Z</dcterms:modified>
</cp:coreProperties>
</file>