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4" r:id="rId6"/>
    <p:sldId id="296" r:id="rId7"/>
    <p:sldId id="297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48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447164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Logistika služeb</a:t>
            </a:r>
            <a:r>
              <a:rPr lang="cs-CZ" sz="3600" dirty="0" smtClean="0"/>
              <a:t>:</a:t>
            </a:r>
            <a:r>
              <a:rPr lang="cs-CZ" smtClean="0"/>
              <a:t/>
            </a:r>
            <a:br>
              <a:rPr lang="cs-CZ" smtClean="0"/>
            </a:br>
            <a:r>
              <a:rPr lang="cs-CZ" b="1" smtClean="0"/>
              <a:t>8. </a:t>
            </a:r>
            <a:r>
              <a:rPr lang="en-US" b="1" dirty="0" err="1" smtClean="0"/>
              <a:t>Balení</a:t>
            </a:r>
            <a:r>
              <a:rPr lang="en-US" b="1" dirty="0" smtClean="0"/>
              <a:t>, </a:t>
            </a:r>
            <a:r>
              <a:rPr lang="en-US" b="1" dirty="0" err="1" smtClean="0"/>
              <a:t>montážní</a:t>
            </a:r>
            <a:r>
              <a:rPr lang="en-US" b="1" dirty="0" smtClean="0"/>
              <a:t> </a:t>
            </a:r>
            <a:r>
              <a:rPr lang="en-US" b="1" dirty="0" err="1" smtClean="0"/>
              <a:t>služby</a:t>
            </a:r>
            <a:r>
              <a:rPr lang="en-US" b="1" dirty="0" smtClean="0"/>
              <a:t>, </a:t>
            </a:r>
            <a:r>
              <a:rPr lang="en-US" b="1" dirty="0" err="1" smtClean="0"/>
              <a:t>kompletace</a:t>
            </a:r>
            <a:r>
              <a:rPr lang="en-US" b="1" dirty="0" smtClean="0"/>
              <a:t> a </a:t>
            </a:r>
            <a:r>
              <a:rPr lang="en-US" b="1" dirty="0" err="1" smtClean="0"/>
              <a:t>speciální</a:t>
            </a:r>
            <a:r>
              <a:rPr lang="en-US" b="1" dirty="0" smtClean="0"/>
              <a:t> </a:t>
            </a:r>
            <a:r>
              <a:rPr lang="en-US" b="1" dirty="0" err="1" smtClean="0"/>
              <a:t>logistické</a:t>
            </a:r>
            <a:r>
              <a:rPr lang="en-US" b="1" dirty="0" smtClean="0"/>
              <a:t> </a:t>
            </a:r>
            <a:r>
              <a:rPr lang="en-US" b="1" dirty="0" err="1" smtClean="0"/>
              <a:t>služby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29466"/>
            <a:ext cx="10515600" cy="54474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b="1" dirty="0" smtClean="0"/>
              <a:t>Balení a obaly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algn="just"/>
            <a:r>
              <a:rPr lang="cs-CZ" b="1" dirty="0" smtClean="0"/>
              <a:t>Balení </a:t>
            </a:r>
            <a:r>
              <a:rPr lang="cs-CZ" dirty="0" smtClean="0"/>
              <a:t>můžeme charakterizovat jako:</a:t>
            </a:r>
            <a:r>
              <a:rPr lang="cs-CZ" b="1" dirty="0" smtClean="0"/>
              <a:t> </a:t>
            </a:r>
            <a:r>
              <a:rPr lang="cs-CZ" dirty="0" smtClean="0"/>
              <a:t>funkční spojení výrobku s obalem.</a:t>
            </a:r>
          </a:p>
          <a:p>
            <a:pPr algn="just"/>
            <a:r>
              <a:rPr lang="cs-CZ" b="1" dirty="0" smtClean="0"/>
              <a:t>Obal </a:t>
            </a:r>
            <a:r>
              <a:rPr lang="cs-CZ" dirty="0" smtClean="0"/>
              <a:t>je prostředek nebo soubor prostředků chránící materiál před znehodnocením nebo ztrátou během manipulace, přepravy, skladování a přímém prodeji. (Nakládání s obaly v ČR přímo řeší </a:t>
            </a:r>
            <a:r>
              <a:rPr lang="cs-CZ" b="1" dirty="0" smtClean="0"/>
              <a:t>zákon č. 477/2001 Sb., o obalech</a:t>
            </a:r>
            <a:r>
              <a:rPr lang="cs-CZ" dirty="0" smtClean="0"/>
              <a:t>, ve znění pozdějších předpisů).</a:t>
            </a:r>
          </a:p>
          <a:p>
            <a:pPr algn="just">
              <a:buNone/>
            </a:pPr>
            <a:r>
              <a:rPr lang="cs-CZ" dirty="0" smtClean="0"/>
              <a:t>	Podle toho, ve které fázi logistického řetězce se obal používá rozlišujeme obaly:</a:t>
            </a:r>
          </a:p>
          <a:p>
            <a:pPr lvl="1"/>
            <a:r>
              <a:rPr lang="cs-CZ" sz="2800" dirty="0" smtClean="0"/>
              <a:t>spotřebitelské,</a:t>
            </a:r>
          </a:p>
          <a:p>
            <a:pPr lvl="1"/>
            <a:r>
              <a:rPr lang="cs-CZ" sz="2800" dirty="0" smtClean="0"/>
              <a:t>distribuční,</a:t>
            </a:r>
          </a:p>
          <a:p>
            <a:pPr lvl="1"/>
            <a:r>
              <a:rPr lang="cs-CZ" sz="2800" dirty="0" smtClean="0"/>
              <a:t>přepravní.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67821"/>
            <a:ext cx="10738503" cy="5509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Funkce obalu:</a:t>
            </a:r>
          </a:p>
          <a:p>
            <a:pPr>
              <a:spcBef>
                <a:spcPts val="0"/>
              </a:spcBef>
              <a:buNone/>
            </a:pPr>
            <a:endParaRPr lang="cs-CZ" sz="3200" dirty="0" smtClean="0"/>
          </a:p>
          <a:p>
            <a:pPr algn="just">
              <a:buNone/>
            </a:pPr>
            <a:r>
              <a:rPr lang="cs-CZ" sz="3200" dirty="0" smtClean="0"/>
              <a:t>	</a:t>
            </a:r>
            <a:r>
              <a:rPr lang="cs-CZ" b="1" dirty="0" smtClean="0"/>
              <a:t>A. Primární </a:t>
            </a:r>
            <a:r>
              <a:rPr lang="cs-CZ" dirty="0" smtClean="0"/>
              <a:t>funkce obalu (ochranná, skladovací, manipulační a přepravní, informační, ekologická),</a:t>
            </a:r>
          </a:p>
          <a:p>
            <a:pPr algn="just">
              <a:spcBef>
                <a:spcPts val="0"/>
              </a:spcBef>
              <a:buNone/>
            </a:pPr>
            <a:endParaRPr lang="cs-CZ" sz="2200" dirty="0" smtClean="0"/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b="1" dirty="0" smtClean="0"/>
              <a:t>B. Sekundární </a:t>
            </a:r>
            <a:r>
              <a:rPr lang="cs-CZ" dirty="0" smtClean="0"/>
              <a:t>funkce obalu (obchodní, reklamní, užitná, záruční),</a:t>
            </a:r>
          </a:p>
          <a:p>
            <a:pPr algn="just"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3200" dirty="0" smtClean="0"/>
              <a:t>	</a:t>
            </a:r>
            <a:r>
              <a:rPr lang="cs-CZ" b="1" dirty="0" smtClean="0"/>
              <a:t>C. Terciární </a:t>
            </a:r>
            <a:r>
              <a:rPr lang="cs-CZ" dirty="0" smtClean="0"/>
              <a:t>funkce obalu (přídavná - např. </a:t>
            </a:r>
            <a:r>
              <a:rPr lang="cs-CZ" b="1" dirty="0" smtClean="0"/>
              <a:t>recyklační</a:t>
            </a:r>
            <a:r>
              <a:rPr lang="cs-CZ" dirty="0" smtClean="0"/>
              <a:t> funkce obalů a jejich opětovné použití).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67819"/>
            <a:ext cx="10738503" cy="55091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Druhy obalů:</a:t>
            </a:r>
            <a:endParaRPr lang="cs-CZ" sz="3200" dirty="0" smtClean="0"/>
          </a:p>
          <a:p>
            <a:pPr>
              <a:spcBef>
                <a:spcPts val="0"/>
              </a:spcBef>
              <a:buNone/>
            </a:pPr>
            <a:endParaRPr lang="cs-CZ" sz="2000" u="sng" dirty="0" smtClean="0"/>
          </a:p>
          <a:p>
            <a:pPr lvl="1" algn="just">
              <a:buNone/>
            </a:pPr>
            <a:r>
              <a:rPr lang="cs-CZ" sz="2800" dirty="0" smtClean="0"/>
              <a:t>	A. podle </a:t>
            </a:r>
            <a:r>
              <a:rPr lang="cs-CZ" sz="2800" b="1" dirty="0" smtClean="0"/>
              <a:t>použití</a:t>
            </a:r>
            <a:r>
              <a:rPr lang="cs-CZ" sz="2800" dirty="0" smtClean="0"/>
              <a:t> (</a:t>
            </a:r>
            <a:r>
              <a:rPr lang="cs-CZ" sz="2800" i="1" dirty="0" smtClean="0"/>
              <a:t>1. jednorázové, 2. vratné),</a:t>
            </a:r>
            <a:endParaRPr lang="cs-CZ" sz="2800" dirty="0" smtClean="0"/>
          </a:p>
          <a:p>
            <a:pPr lvl="1" algn="just">
              <a:buNone/>
            </a:pPr>
            <a:r>
              <a:rPr lang="cs-CZ" sz="2800" dirty="0" smtClean="0"/>
              <a:t>	B. podle </a:t>
            </a:r>
            <a:r>
              <a:rPr lang="cs-CZ" sz="2800" b="1" dirty="0" smtClean="0"/>
              <a:t>složení</a:t>
            </a:r>
            <a:r>
              <a:rPr lang="cs-CZ" sz="2800" dirty="0" smtClean="0"/>
              <a:t> (množství) (</a:t>
            </a:r>
            <a:r>
              <a:rPr lang="cs-CZ" sz="2800" i="1" dirty="0" smtClean="0"/>
              <a:t>1. jednoduché, 2. složené, 3. násobné),</a:t>
            </a:r>
            <a:endParaRPr lang="cs-CZ" sz="2800" dirty="0" smtClean="0"/>
          </a:p>
          <a:p>
            <a:pPr lvl="1" algn="just">
              <a:buNone/>
            </a:pPr>
            <a:r>
              <a:rPr lang="cs-CZ" sz="2800" dirty="0" smtClean="0"/>
              <a:t>	C. podle </a:t>
            </a:r>
            <a:r>
              <a:rPr lang="cs-CZ" sz="2800" b="1" dirty="0" smtClean="0"/>
              <a:t>určení</a:t>
            </a:r>
            <a:r>
              <a:rPr lang="cs-CZ" sz="2800" dirty="0" smtClean="0"/>
              <a:t> (</a:t>
            </a:r>
            <a:r>
              <a:rPr lang="cs-CZ" sz="2800" i="1" dirty="0" smtClean="0"/>
              <a:t>1. Spotřebitelský obal</a:t>
            </a:r>
            <a:r>
              <a:rPr lang="cs-CZ" sz="2800" dirty="0" smtClean="0"/>
              <a:t>,</a:t>
            </a:r>
            <a:r>
              <a:rPr lang="cs-CZ" sz="2800" i="1" dirty="0" smtClean="0"/>
              <a:t> 2. Distribuční obal</a:t>
            </a:r>
            <a:r>
              <a:rPr lang="cs-CZ" sz="2800" dirty="0" smtClean="0"/>
              <a:t>,</a:t>
            </a:r>
            <a:r>
              <a:rPr lang="cs-CZ" sz="2800" i="1" dirty="0" smtClean="0"/>
              <a:t> 3. Přepravní obal)</a:t>
            </a:r>
            <a:endParaRPr lang="cs-CZ" sz="2800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95901"/>
            <a:ext cx="10738503" cy="547832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3200" b="1" dirty="0" smtClean="0"/>
              <a:t>Montážní služby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buNone/>
            </a:pPr>
            <a:r>
              <a:rPr lang="cs-CZ" b="1" dirty="0" smtClean="0"/>
              <a:t>	Montáž</a:t>
            </a:r>
            <a:r>
              <a:rPr lang="cs-CZ" dirty="0" smtClean="0"/>
              <a:t> (odvozeno z termínu pro </a:t>
            </a:r>
            <a:r>
              <a:rPr lang="cs-CZ" i="1" dirty="0" smtClean="0"/>
              <a:t>spojování dohromady</a:t>
            </a:r>
            <a:r>
              <a:rPr lang="cs-CZ" dirty="0" smtClean="0"/>
              <a:t>, též </a:t>
            </a:r>
            <a:r>
              <a:rPr lang="cs-CZ" b="1" dirty="0" smtClean="0"/>
              <a:t>montování</a:t>
            </a:r>
            <a:r>
              <a:rPr lang="cs-CZ" dirty="0" smtClean="0"/>
              <a:t>) je lidská činnost, kterou lze obecně popsat jako sestavování dílčích částí v jeden jediný výsledný celek.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buNone/>
            </a:pPr>
            <a:r>
              <a:rPr lang="cs-CZ" b="1" i="1" dirty="0" smtClean="0"/>
              <a:t>	Základní způsoby montáže v průmyslu: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1">
              <a:buNone/>
            </a:pPr>
            <a:r>
              <a:rPr lang="cs-CZ" sz="2800" dirty="0" smtClean="0"/>
              <a:t>A. Montáž v kusové výrobě,</a:t>
            </a:r>
          </a:p>
          <a:p>
            <a:pPr lvl="1">
              <a:buNone/>
            </a:pPr>
            <a:r>
              <a:rPr lang="cs-CZ" sz="2800" dirty="0" smtClean="0"/>
              <a:t>B. Montáž v sériové výrobě,</a:t>
            </a:r>
          </a:p>
          <a:p>
            <a:pPr lvl="1">
              <a:buNone/>
            </a:pPr>
            <a:r>
              <a:rPr lang="cs-CZ" sz="2800" dirty="0" smtClean="0"/>
              <a:t>C. Automatizovaná montáž.</a:t>
            </a:r>
          </a:p>
          <a:p>
            <a:pPr lvl="1"/>
            <a:endParaRPr lang="cs-CZ" sz="2800" dirty="0" smtClean="0"/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47272"/>
            <a:ext cx="10738503" cy="55296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Postup montáže: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1"/>
            <a:r>
              <a:rPr lang="cs-CZ" sz="2800" dirty="0" smtClean="0"/>
              <a:t>  Díl,</a:t>
            </a:r>
          </a:p>
          <a:p>
            <a:pPr lvl="1"/>
            <a:r>
              <a:rPr lang="cs-CZ" sz="2800" dirty="0" smtClean="0"/>
              <a:t>  Podsestava,</a:t>
            </a:r>
          </a:p>
          <a:p>
            <a:pPr lvl="1"/>
            <a:r>
              <a:rPr lang="cs-CZ" sz="2800" dirty="0" smtClean="0"/>
              <a:t>  Sestava,</a:t>
            </a:r>
          </a:p>
          <a:p>
            <a:pPr lvl="1"/>
            <a:r>
              <a:rPr lang="cs-CZ" sz="2800" dirty="0" smtClean="0"/>
              <a:t>  Výrobek.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Speciální logistické služby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000" b="1" dirty="0" smtClean="0"/>
          </a:p>
          <a:p>
            <a:pPr lvl="1" algn="just"/>
            <a:r>
              <a:rPr lang="cs-CZ" sz="2800" dirty="0" smtClean="0"/>
              <a:t>Distribuce a skladování nebezpečných látek,</a:t>
            </a:r>
          </a:p>
          <a:p>
            <a:pPr lvl="1" algn="just"/>
            <a:r>
              <a:rPr lang="cs-CZ" sz="2800" dirty="0" smtClean="0"/>
              <a:t>Distribuce a skladování rychle-zkazitelných potravin,</a:t>
            </a:r>
          </a:p>
          <a:p>
            <a:pPr lvl="1" algn="just"/>
            <a:r>
              <a:rPr lang="cs-CZ" sz="2800" dirty="0" smtClean="0"/>
              <a:t>Železniční přeprava ucelených vlaků kombinované dopravy,</a:t>
            </a:r>
          </a:p>
          <a:p>
            <a:pPr lvl="1" algn="just"/>
            <a:r>
              <a:rPr lang="cs-CZ" sz="2800" dirty="0" smtClean="0"/>
              <a:t>Pronájem speciálních železničních vagonů, kontejnerů a manipulační techniky,</a:t>
            </a:r>
          </a:p>
          <a:p>
            <a:pPr lvl="1" algn="just"/>
            <a:r>
              <a:rPr lang="cs-CZ" sz="2800" dirty="0" smtClean="0"/>
              <a:t>Oprava a údržba dopravních a manipulačních zařízení.</a:t>
            </a:r>
          </a:p>
          <a:p>
            <a:pPr lvl="1" algn="just"/>
            <a:r>
              <a:rPr lang="cs-CZ" sz="2800" dirty="0" smtClean="0"/>
              <a:t>Celní odbavení a pojištění zásilek.</a:t>
            </a:r>
            <a:endParaRPr lang="cs-CZ" sz="2800" b="1" dirty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62</Words>
  <Application>Microsoft Office PowerPoint</Application>
  <PresentationFormat>Vlastní</PresentationFormat>
  <Paragraphs>53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Logistika služeb: 8. Balení, montážní služby, kompletace a speciální logistické služby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Tata</cp:lastModifiedBy>
  <cp:revision>78</cp:revision>
  <dcterms:created xsi:type="dcterms:W3CDTF">2017-05-10T10:51:34Z</dcterms:created>
  <dcterms:modified xsi:type="dcterms:W3CDTF">2017-07-26T12:37:47Z</dcterms:modified>
</cp:coreProperties>
</file>