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ms-powerpoint.presentation.macroEnabled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93" r:id="rId5"/>
    <p:sldId id="294" r:id="rId6"/>
    <p:sldId id="296" r:id="rId7"/>
    <p:sldId id="298" r:id="rId8"/>
    <p:sldId id="299" r:id="rId9"/>
    <p:sldId id="297" r:id="rId10"/>
    <p:sldId id="300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660"/>
  </p:normalViewPr>
  <p:slideViewPr>
    <p:cSldViewPr snapToGrid="0">
      <p:cViewPr>
        <p:scale>
          <a:sx n="93" d="100"/>
          <a:sy n="93" d="100"/>
        </p:scale>
        <p:origin x="-72" y="6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7939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2687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806891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33043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5678689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251075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198126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790549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979975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42551562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735658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606F1-70A8-4ADC-9334-297B429272E0}" type="datetimeFigureOut">
              <a:rPr lang="cs-CZ" smtClean="0"/>
              <a:pPr/>
              <a:t>26.7.2017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083E7-225E-4952-A601-200EBC7DB725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2045565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5464" y="573438"/>
            <a:ext cx="11400915" cy="2046472"/>
          </a:xfrm>
        </p:spPr>
        <p:txBody>
          <a:bodyPr>
            <a:normAutofit fontScale="90000"/>
          </a:bodyPr>
          <a:lstStyle/>
          <a:p>
            <a:r>
              <a:rPr lang="cs-CZ" sz="3200" b="1" dirty="0" smtClean="0"/>
              <a:t>Logistika služeb</a:t>
            </a:r>
            <a:r>
              <a:rPr lang="cs-CZ" sz="3600" dirty="0" smtClean="0"/>
              <a:t>:</a:t>
            </a:r>
            <a:r>
              <a:rPr lang="cs-CZ" smtClean="0"/>
              <a:t/>
            </a:r>
            <a:br>
              <a:rPr lang="cs-CZ" smtClean="0"/>
            </a:br>
            <a:r>
              <a:rPr lang="cs-CZ" b="1" smtClean="0"/>
              <a:t>7. </a:t>
            </a:r>
            <a:r>
              <a:rPr lang="pt-BR" b="1" dirty="0" smtClean="0"/>
              <a:t>Skladování a manipulace s materiálem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b="1" dirty="0" smtClean="0"/>
              <a:t>Metodický koncept k efektivní podpoře klíčových odborných kompetencí s využitím cizího jazyka ATCZ62 - CLIL jako výuková strategie na vysoké škole</a:t>
            </a:r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5127124"/>
            <a:ext cx="3907579" cy="173087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07580" y="5377112"/>
            <a:ext cx="3380210" cy="1361574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53148" y="5465511"/>
            <a:ext cx="1284605" cy="1273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972384" y="5426074"/>
            <a:ext cx="2753995" cy="7454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425967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Paletizace 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2000" dirty="0" smtClean="0"/>
              <a:t>	</a:t>
            </a:r>
            <a:r>
              <a:rPr lang="cs-CZ" dirty="0" smtClean="0"/>
              <a:t>Je manipulační metoda, při níž materiál stále spočívá na paletě (podložce), s níž se zároveň přepravuje. </a:t>
            </a:r>
          </a:p>
          <a:p>
            <a:pPr algn="just">
              <a:buNone/>
            </a:pPr>
            <a:endParaRPr lang="cs-CZ" sz="1000" dirty="0" smtClean="0"/>
          </a:p>
          <a:p>
            <a:pPr algn="just">
              <a:buNone/>
            </a:pPr>
            <a:r>
              <a:rPr lang="cs-CZ" dirty="0" smtClean="0"/>
              <a:t>	</a:t>
            </a:r>
            <a:r>
              <a:rPr lang="cs-CZ" dirty="0" err="1" smtClean="0"/>
              <a:t>Paletované</a:t>
            </a:r>
            <a:r>
              <a:rPr lang="cs-CZ" dirty="0" smtClean="0"/>
              <a:t> náklady je možno ukládat do několika vrstev nad sebou, tj. stohovat. Používá se mezinárodně dohodnutých rozměrů, především </a:t>
            </a:r>
            <a:r>
              <a:rPr lang="cs-CZ" b="1" dirty="0" smtClean="0"/>
              <a:t>800 x 1 200 mm (euro paleta) </a:t>
            </a:r>
            <a:r>
              <a:rPr lang="cs-CZ" dirty="0" smtClean="0"/>
              <a:t>a 1 000 x 1 200 mm (industriální paleta).</a:t>
            </a:r>
          </a:p>
          <a:p>
            <a:pPr algn="just">
              <a:buNone/>
            </a:pPr>
            <a:endParaRPr lang="cs-CZ" dirty="0" smtClean="0"/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80836"/>
            <a:ext cx="10515600" cy="539612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Skladování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3200" dirty="0" smtClean="0"/>
              <a:t>	Můžeme definovat jako tu část podnikového logistického systému, která zabezpečuje uskladnění produktů v místech jejich vzniku a mezi místem vzniku a místem jejich spotřeby.</a:t>
            </a: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9754886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85627"/>
            <a:ext cx="10738503" cy="5591337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Hlavní využití skladů v oblasti zásobování a v oblasti distribuce zboží: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1"/>
            <a:r>
              <a:rPr lang="cs-CZ" sz="2800" dirty="0" smtClean="0"/>
              <a:t>Podpora výroby.</a:t>
            </a:r>
          </a:p>
          <a:p>
            <a:pPr lvl="1"/>
            <a:r>
              <a:rPr lang="cs-CZ" sz="2800" dirty="0" smtClean="0"/>
              <a:t>Kombinování (směšování) výrobků.</a:t>
            </a:r>
          </a:p>
          <a:p>
            <a:pPr lvl="1"/>
            <a:r>
              <a:rPr lang="cs-CZ" sz="2800" dirty="0" smtClean="0"/>
              <a:t>Konsolidace.</a:t>
            </a:r>
          </a:p>
          <a:p>
            <a:pPr lvl="1"/>
            <a:r>
              <a:rPr lang="cs-CZ" sz="2800" dirty="0" smtClean="0"/>
              <a:t>Rozdělování zboží do menších zásilek.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220554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493161"/>
            <a:ext cx="10738503" cy="56838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i="1" dirty="0" smtClean="0"/>
              <a:t>Základní funkce skladování:</a:t>
            </a:r>
          </a:p>
          <a:p>
            <a:pPr marL="0" indent="0" algn="just">
              <a:spcBef>
                <a:spcPts val="0"/>
              </a:spcBef>
              <a:buNone/>
            </a:pPr>
            <a:endParaRPr lang="cs-CZ" sz="2000" b="1" dirty="0" smtClean="0"/>
          </a:p>
          <a:p>
            <a:pPr lvl="1"/>
            <a:r>
              <a:rPr lang="cs-CZ" sz="2800" dirty="0" smtClean="0"/>
              <a:t>Přesun produktů,</a:t>
            </a:r>
          </a:p>
          <a:p>
            <a:pPr lvl="1"/>
            <a:r>
              <a:rPr lang="cs-CZ" sz="2800" dirty="0" smtClean="0"/>
              <a:t>Uskladnění produktů,</a:t>
            </a:r>
          </a:p>
          <a:p>
            <a:pPr lvl="1"/>
            <a:r>
              <a:rPr lang="cs-CZ" sz="2800" dirty="0" smtClean="0"/>
              <a:t>Přenos informací.</a:t>
            </a:r>
          </a:p>
          <a:p>
            <a:pPr marL="0" indent="0"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241105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74201" y="554804"/>
            <a:ext cx="10738503" cy="551942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cs-CZ" sz="3200" b="1" dirty="0" smtClean="0"/>
              <a:t>Sklady</a:t>
            </a:r>
            <a:endParaRPr lang="cs-CZ" sz="3200" b="1" dirty="0"/>
          </a:p>
          <a:p>
            <a:pPr lvl="1"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	</a:t>
            </a:r>
            <a:r>
              <a:rPr lang="cs-CZ" u="sng" dirty="0" smtClean="0"/>
              <a:t>Funkce skladů: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lvl="2"/>
            <a:r>
              <a:rPr lang="cs-CZ" sz="2800" dirty="0" smtClean="0"/>
              <a:t>Vyrovnávací funkce,</a:t>
            </a:r>
          </a:p>
          <a:p>
            <a:pPr lvl="2"/>
            <a:r>
              <a:rPr lang="cs-CZ" sz="2800" dirty="0" smtClean="0"/>
              <a:t>Zabezpečovací funkce,</a:t>
            </a:r>
          </a:p>
          <a:p>
            <a:pPr lvl="2"/>
            <a:r>
              <a:rPr lang="cs-CZ" sz="2800" dirty="0" smtClean="0"/>
              <a:t>Kompletační funkce,</a:t>
            </a:r>
          </a:p>
          <a:p>
            <a:pPr lvl="2"/>
            <a:r>
              <a:rPr lang="cs-CZ" sz="2800" dirty="0" smtClean="0"/>
              <a:t>Spekulační funkce.</a:t>
            </a:r>
          </a:p>
          <a:p>
            <a:pPr lvl="2"/>
            <a:r>
              <a:rPr lang="cs-CZ" sz="2800" dirty="0" smtClean="0"/>
              <a:t>Zušlechťovací funkce.</a:t>
            </a:r>
          </a:p>
          <a:p>
            <a:pPr lvl="1">
              <a:buNone/>
            </a:pPr>
            <a:endParaRPr lang="cs-CZ" sz="2800" dirty="0" smtClean="0"/>
          </a:p>
          <a:p>
            <a:pPr lvl="1"/>
            <a:endParaRPr lang="cs-CZ" sz="2800" dirty="0" smtClean="0"/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741813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606175"/>
            <a:ext cx="10738503" cy="557079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u="sng" dirty="0" smtClean="0"/>
              <a:t>Druhy skladů: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>
              <a:buNone/>
            </a:pPr>
            <a:r>
              <a:rPr lang="cs-CZ" sz="3200" dirty="0" smtClean="0"/>
              <a:t>	</a:t>
            </a:r>
            <a:r>
              <a:rPr lang="cs-CZ" dirty="0" smtClean="0"/>
              <a:t>1. Podle </a:t>
            </a:r>
            <a:r>
              <a:rPr lang="cs-CZ" b="1" dirty="0" smtClean="0"/>
              <a:t>postavení v hodnototvorném procesu</a:t>
            </a:r>
            <a:endParaRPr lang="cs-CZ" dirty="0" smtClean="0"/>
          </a:p>
          <a:p>
            <a:pPr lvl="1"/>
            <a:r>
              <a:rPr lang="cs-CZ" sz="2800" dirty="0" smtClean="0"/>
              <a:t>Vstupní sklady,</a:t>
            </a:r>
          </a:p>
          <a:p>
            <a:pPr lvl="1"/>
            <a:r>
              <a:rPr lang="cs-CZ" sz="2800" dirty="0" smtClean="0"/>
              <a:t>Mezilehlé sklady,</a:t>
            </a:r>
          </a:p>
          <a:p>
            <a:pPr lvl="1"/>
            <a:r>
              <a:rPr lang="cs-CZ" sz="2800" dirty="0" smtClean="0"/>
              <a:t>Odbytové sklady.</a:t>
            </a:r>
          </a:p>
          <a:p>
            <a:pPr algn="just"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	2. Podle stupně </a:t>
            </a:r>
            <a:r>
              <a:rPr lang="cs-CZ" b="1" dirty="0" smtClean="0"/>
              <a:t>centralizace</a:t>
            </a:r>
            <a:endParaRPr lang="cs-CZ" dirty="0" smtClean="0"/>
          </a:p>
          <a:p>
            <a:pPr lvl="1"/>
            <a:r>
              <a:rPr lang="cs-CZ" sz="2800" dirty="0" smtClean="0"/>
              <a:t>Centralizované sklady,</a:t>
            </a:r>
          </a:p>
          <a:p>
            <a:pPr lvl="1"/>
            <a:r>
              <a:rPr lang="cs-CZ" sz="2800" dirty="0" smtClean="0"/>
              <a:t>Decentralizované sklady.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3. Podle možných </a:t>
            </a:r>
            <a:r>
              <a:rPr lang="cs-CZ" b="1" dirty="0" smtClean="0"/>
              <a:t>nositelů potřeb</a:t>
            </a:r>
            <a:endParaRPr lang="cs-CZ" dirty="0" smtClean="0"/>
          </a:p>
          <a:p>
            <a:pPr lvl="1"/>
            <a:r>
              <a:rPr lang="cs-CZ" sz="2800" dirty="0" smtClean="0"/>
              <a:t>Všeobecné sklady,</a:t>
            </a:r>
          </a:p>
          <a:p>
            <a:pPr lvl="1"/>
            <a:r>
              <a:rPr lang="cs-CZ" sz="2800" dirty="0" smtClean="0"/>
              <a:t>Pohotovostní sklady,</a:t>
            </a:r>
          </a:p>
          <a:p>
            <a:pPr lvl="1"/>
            <a:r>
              <a:rPr lang="cs-CZ" sz="2800" dirty="0" smtClean="0"/>
              <a:t>Příruční sklady.</a:t>
            </a:r>
          </a:p>
          <a:p>
            <a:pPr lvl="1"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	4. Podle </a:t>
            </a:r>
            <a:r>
              <a:rPr lang="cs-CZ" b="1" dirty="0" smtClean="0"/>
              <a:t>stanoviště</a:t>
            </a:r>
            <a:endParaRPr lang="cs-CZ" dirty="0" smtClean="0"/>
          </a:p>
          <a:p>
            <a:pPr lvl="1"/>
            <a:r>
              <a:rPr lang="cs-CZ" sz="2800" dirty="0" smtClean="0"/>
              <a:t>Interní sklad,</a:t>
            </a:r>
          </a:p>
          <a:p>
            <a:pPr lvl="1"/>
            <a:r>
              <a:rPr lang="cs-CZ" sz="2800" dirty="0" smtClean="0"/>
              <a:t>Externí sklad.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801385"/>
            <a:ext cx="10738503" cy="537558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 smtClean="0"/>
              <a:t>	5. Podle </a:t>
            </a:r>
            <a:r>
              <a:rPr lang="cs-CZ" b="1" dirty="0" smtClean="0"/>
              <a:t>správy </a:t>
            </a:r>
            <a:r>
              <a:rPr lang="cs-CZ" dirty="0" smtClean="0"/>
              <a:t>skladu</a:t>
            </a:r>
          </a:p>
          <a:p>
            <a:pPr lvl="1"/>
            <a:r>
              <a:rPr lang="cs-CZ" sz="2800" dirty="0" smtClean="0"/>
              <a:t>Vlastní sklad,</a:t>
            </a:r>
          </a:p>
          <a:p>
            <a:pPr lvl="1"/>
            <a:r>
              <a:rPr lang="cs-CZ" sz="2800" dirty="0" smtClean="0"/>
              <a:t>Cizí sklad.</a:t>
            </a:r>
          </a:p>
          <a:p>
            <a:pPr lvl="1">
              <a:buNone/>
            </a:pPr>
            <a:endParaRPr lang="cs-CZ" sz="2000" dirty="0" smtClean="0"/>
          </a:p>
          <a:p>
            <a:pPr>
              <a:buNone/>
            </a:pPr>
            <a:r>
              <a:rPr lang="cs-CZ" dirty="0" smtClean="0"/>
              <a:t>	6. Podle </a:t>
            </a:r>
            <a:r>
              <a:rPr lang="cs-CZ" b="1" dirty="0" smtClean="0"/>
              <a:t>konstrukce</a:t>
            </a:r>
            <a:endParaRPr lang="cs-CZ" dirty="0" smtClean="0"/>
          </a:p>
          <a:p>
            <a:pPr lvl="1"/>
            <a:r>
              <a:rPr lang="cs-CZ" sz="2800" dirty="0" smtClean="0"/>
              <a:t>Krytý sklad,</a:t>
            </a:r>
          </a:p>
          <a:p>
            <a:pPr lvl="1"/>
            <a:r>
              <a:rPr lang="cs-CZ" sz="2800" dirty="0" smtClean="0"/>
              <a:t>Otevřený sklad,</a:t>
            </a:r>
          </a:p>
          <a:p>
            <a:pPr lvl="1"/>
            <a:r>
              <a:rPr lang="cs-CZ" sz="2800" dirty="0" smtClean="0"/>
              <a:t>Sklad pevné konstrukce,</a:t>
            </a:r>
          </a:p>
          <a:p>
            <a:pPr lvl="1"/>
            <a:r>
              <a:rPr lang="cs-CZ" sz="2800" dirty="0" smtClean="0"/>
              <a:t>Přenosný sklad.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  <a:p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3353320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15297" y="595901"/>
            <a:ext cx="10738503" cy="55810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3200" b="1" dirty="0" smtClean="0"/>
              <a:t>Manipulace s materiálem (zbožím)</a:t>
            </a:r>
          </a:p>
          <a:p>
            <a:pPr>
              <a:spcBef>
                <a:spcPts val="0"/>
              </a:spcBef>
              <a:buNone/>
            </a:pPr>
            <a:endParaRPr lang="cs-CZ" sz="2000" dirty="0" smtClean="0"/>
          </a:p>
          <a:p>
            <a:pPr algn="just">
              <a:buNone/>
            </a:pPr>
            <a:r>
              <a:rPr lang="cs-CZ" sz="3200" dirty="0" smtClean="0"/>
              <a:t>	</a:t>
            </a:r>
            <a:r>
              <a:rPr lang="cs-CZ" dirty="0" smtClean="0"/>
              <a:t>Pod pojmem </a:t>
            </a:r>
            <a:r>
              <a:rPr lang="cs-CZ" b="1" dirty="0" smtClean="0"/>
              <a:t>manipulace </a:t>
            </a:r>
            <a:r>
              <a:rPr lang="cs-CZ" dirty="0" smtClean="0"/>
              <a:t>se skrývá </a:t>
            </a:r>
            <a:r>
              <a:rPr lang="cs-CZ" b="1" dirty="0" smtClean="0"/>
              <a:t>odborné přemisťování, ložení a usměrňování materiálu ve výrobě a v oběhu včetně skladů</a:t>
            </a:r>
            <a:r>
              <a:rPr lang="cs-CZ" dirty="0" smtClean="0"/>
              <a:t>. Je to tedy souhrn operací skládajících se z nakládky, přepravy, vykládky a překládky polotovarů a výrobků, skladování, balení, třídění a manipulace s odpadem.</a:t>
            </a:r>
          </a:p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endParaRPr lang="cs-CZ" dirty="0"/>
          </a:p>
          <a:p>
            <a:endParaRPr lang="cs-CZ" dirty="0"/>
          </a:p>
        </p:txBody>
      </p:sp>
      <p:pic>
        <p:nvPicPr>
          <p:cNvPr id="4" name="Obrázek 3" descr="C:\Users\21536\AppData\Local\Temp\7zOCBEF4013\interreg_Rakousko_Ceska_Republika_RGB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81828" y="6060287"/>
            <a:ext cx="2272744" cy="845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Obrázek 4">
            <a:extLst>
              <a:ext uri="{FF2B5EF4-FFF2-40B4-BE49-F238E27FC236}">
                <a16:creationId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="" xmlns:xdr="http://schemas.openxmlformats.org/drawingml/2006/spreadsheetDrawing" xmlns:a16="http://schemas.microsoft.com/office/drawing/2014/main" xmlns:lc="http://schemas.openxmlformats.org/drawingml/2006/lockedCanvas" id="{00000000-0008-0000-0000-00000600000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90062" y="6002103"/>
            <a:ext cx="1883620" cy="739668"/>
          </a:xfrm>
          <a:prstGeom prst="rect">
            <a:avLst/>
          </a:prstGeom>
        </p:spPr>
      </p:pic>
      <p:pic>
        <p:nvPicPr>
          <p:cNvPr id="6" name="Obrázek 5" descr="https://www.email.cz/download/k/vPwBms0jPnQoTvgo0jFvvGwDhdh9Jlfl9rKdiuyzDRyHOOMId1HvJLvOPRBH2skc4uZVKBw/image001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421227" y="5973627"/>
            <a:ext cx="793174" cy="79662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Obrázek 6" descr="Fachhochschulen Oberösterreich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27903" y="6176963"/>
            <a:ext cx="2208234" cy="54661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338471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78</Words>
  <Application>Microsoft Office PowerPoint</Application>
  <PresentationFormat>Vlastní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Motiv Office</vt:lpstr>
      <vt:lpstr>Logistika služeb: 7. Skladování a manipulace s materiálem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předmětu dle IS</dc:title>
  <dc:creator>Kratka</dc:creator>
  <cp:lastModifiedBy>Tata</cp:lastModifiedBy>
  <cp:revision>76</cp:revision>
  <dcterms:created xsi:type="dcterms:W3CDTF">2017-05-10T10:51:34Z</dcterms:created>
  <dcterms:modified xsi:type="dcterms:W3CDTF">2017-07-26T12:37:39Z</dcterms:modified>
</cp:coreProperties>
</file>