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6" r:id="rId7"/>
    <p:sldId id="298" r:id="rId8"/>
    <p:sldId id="299" r:id="rId9"/>
    <p:sldId id="297" r:id="rId10"/>
    <p:sldId id="300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2" y="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04647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7. </a:t>
            </a:r>
            <a:r>
              <a:rPr lang="pt-BR" b="1" dirty="0" smtClean="0"/>
              <a:t>Skladování a manipulace s materiálem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Paletizace 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	</a:t>
            </a:r>
            <a:r>
              <a:rPr lang="cs-CZ" dirty="0" smtClean="0"/>
              <a:t>Je manipulační metoda, při níž materiál stále spočívá na paletě (podložce), s níž se zároveň přepravuje. </a:t>
            </a:r>
          </a:p>
          <a:p>
            <a:pPr algn="just">
              <a:buNone/>
            </a:pPr>
            <a:endParaRPr lang="cs-CZ" sz="1000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dirty="0" err="1" smtClean="0"/>
              <a:t>Paletované</a:t>
            </a:r>
            <a:r>
              <a:rPr lang="cs-CZ" dirty="0" smtClean="0"/>
              <a:t> náklady je možno ukládat do několika vrstev nad sebou, tj. stohovat. Používá se mezinárodně dohodnutých rozměrů, především </a:t>
            </a:r>
            <a:r>
              <a:rPr lang="cs-CZ" b="1" dirty="0" smtClean="0"/>
              <a:t>800 x 1 200 mm (euro paleta) </a:t>
            </a:r>
            <a:r>
              <a:rPr lang="cs-CZ" dirty="0" smtClean="0"/>
              <a:t>a 1 000 x 1 200 mm (industriální paleta).</a:t>
            </a:r>
          </a:p>
          <a:p>
            <a:pPr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80836"/>
            <a:ext cx="10515600" cy="53961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Skladování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3200" dirty="0" smtClean="0"/>
              <a:t>	Můžeme definovat jako tu část podnikového logistického systému, která zabezpečuje uskladnění produktů v místech jejich vzniku a mezi místem vzniku a místem jejich spotřeby.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85627"/>
            <a:ext cx="10738503" cy="55913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Hlavní využití skladů v oblasti zásobování a v oblasti distribuce zboží: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/>
            <a:r>
              <a:rPr lang="cs-CZ" sz="2800" dirty="0" smtClean="0"/>
              <a:t>Podpora výroby.</a:t>
            </a:r>
          </a:p>
          <a:p>
            <a:pPr lvl="1"/>
            <a:r>
              <a:rPr lang="cs-CZ" sz="2800" dirty="0" smtClean="0"/>
              <a:t>Kombinování (směšování) výrobků.</a:t>
            </a:r>
          </a:p>
          <a:p>
            <a:pPr lvl="1"/>
            <a:r>
              <a:rPr lang="cs-CZ" sz="2800" dirty="0" smtClean="0"/>
              <a:t>Konsolidace.</a:t>
            </a:r>
          </a:p>
          <a:p>
            <a:pPr lvl="1"/>
            <a:r>
              <a:rPr lang="cs-CZ" sz="2800" dirty="0" smtClean="0"/>
              <a:t>Rozdělování zboží do menších zásilek.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i="1" dirty="0" smtClean="0"/>
              <a:t>Základní funkce skladování: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000" b="1" dirty="0" smtClean="0"/>
          </a:p>
          <a:p>
            <a:pPr lvl="1"/>
            <a:r>
              <a:rPr lang="cs-CZ" sz="2800" dirty="0" smtClean="0"/>
              <a:t>Přesun produktů,</a:t>
            </a:r>
          </a:p>
          <a:p>
            <a:pPr lvl="1"/>
            <a:r>
              <a:rPr lang="cs-CZ" sz="2800" dirty="0" smtClean="0"/>
              <a:t>Uskladnění produktů,</a:t>
            </a:r>
          </a:p>
          <a:p>
            <a:pPr lvl="1"/>
            <a:r>
              <a:rPr lang="cs-CZ" sz="2800" dirty="0" smtClean="0"/>
              <a:t>Přenos informací.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54804"/>
            <a:ext cx="10738503" cy="55194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Sklady</a:t>
            </a:r>
            <a:endParaRPr lang="cs-CZ" sz="3200" b="1" dirty="0"/>
          </a:p>
          <a:p>
            <a:pPr lvl="1"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u="sng" dirty="0" smtClean="0"/>
              <a:t>Funkce skladů: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2"/>
            <a:r>
              <a:rPr lang="cs-CZ" sz="2800" dirty="0" smtClean="0"/>
              <a:t>Vyrovnávací funkce,</a:t>
            </a:r>
          </a:p>
          <a:p>
            <a:pPr lvl="2"/>
            <a:r>
              <a:rPr lang="cs-CZ" sz="2800" dirty="0" smtClean="0"/>
              <a:t>Zabezpečovací funkce,</a:t>
            </a:r>
          </a:p>
          <a:p>
            <a:pPr lvl="2"/>
            <a:r>
              <a:rPr lang="cs-CZ" sz="2800" dirty="0" smtClean="0"/>
              <a:t>Kompletační funkce,</a:t>
            </a:r>
          </a:p>
          <a:p>
            <a:pPr lvl="2"/>
            <a:r>
              <a:rPr lang="cs-CZ" sz="2800" dirty="0" smtClean="0"/>
              <a:t>Spekulační funkce.</a:t>
            </a:r>
          </a:p>
          <a:p>
            <a:pPr lvl="2"/>
            <a:r>
              <a:rPr lang="cs-CZ" sz="2800" dirty="0" smtClean="0"/>
              <a:t>Zušlechťovací funkce.</a:t>
            </a:r>
          </a:p>
          <a:p>
            <a:pPr lvl="1">
              <a:buNone/>
            </a:pPr>
            <a:endParaRPr lang="cs-CZ" sz="2800" dirty="0" smtClean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06175"/>
            <a:ext cx="10738503" cy="55707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u="sng" dirty="0" smtClean="0"/>
              <a:t>Druhy skladů: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buNone/>
            </a:pPr>
            <a:r>
              <a:rPr lang="cs-CZ" sz="3200" dirty="0" smtClean="0"/>
              <a:t>	</a:t>
            </a:r>
            <a:r>
              <a:rPr lang="cs-CZ" dirty="0" smtClean="0"/>
              <a:t>1. Podle </a:t>
            </a:r>
            <a:r>
              <a:rPr lang="cs-CZ" b="1" dirty="0" smtClean="0"/>
              <a:t>postavení v hodnototvorném procesu</a:t>
            </a:r>
            <a:endParaRPr lang="cs-CZ" dirty="0" smtClean="0"/>
          </a:p>
          <a:p>
            <a:pPr lvl="1"/>
            <a:r>
              <a:rPr lang="cs-CZ" sz="2800" dirty="0" smtClean="0"/>
              <a:t>Vstupní sklady,</a:t>
            </a:r>
          </a:p>
          <a:p>
            <a:pPr lvl="1"/>
            <a:r>
              <a:rPr lang="cs-CZ" sz="2800" dirty="0" smtClean="0"/>
              <a:t>Mezilehlé sklady,</a:t>
            </a:r>
          </a:p>
          <a:p>
            <a:pPr lvl="1"/>
            <a:r>
              <a:rPr lang="cs-CZ" sz="2800" dirty="0" smtClean="0"/>
              <a:t>Odbytové sklady.</a:t>
            </a:r>
          </a:p>
          <a:p>
            <a:pPr algn="just">
              <a:buNone/>
            </a:pPr>
            <a:endParaRPr lang="cs-CZ" sz="2000" dirty="0" smtClean="0"/>
          </a:p>
          <a:p>
            <a:pPr>
              <a:buNone/>
            </a:pPr>
            <a:r>
              <a:rPr lang="cs-CZ" dirty="0" smtClean="0"/>
              <a:t>	2. Podle stupně </a:t>
            </a:r>
            <a:r>
              <a:rPr lang="cs-CZ" b="1" dirty="0" smtClean="0"/>
              <a:t>centralizace</a:t>
            </a:r>
            <a:endParaRPr lang="cs-CZ" dirty="0" smtClean="0"/>
          </a:p>
          <a:p>
            <a:pPr lvl="1"/>
            <a:r>
              <a:rPr lang="cs-CZ" sz="2800" dirty="0" smtClean="0"/>
              <a:t>Centralizované sklady,</a:t>
            </a:r>
          </a:p>
          <a:p>
            <a:pPr lvl="1"/>
            <a:r>
              <a:rPr lang="cs-CZ" sz="2800" dirty="0" smtClean="0"/>
              <a:t>Decentralizované sklady.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3. Podle možných </a:t>
            </a:r>
            <a:r>
              <a:rPr lang="cs-CZ" b="1" dirty="0" smtClean="0"/>
              <a:t>nositelů potřeb</a:t>
            </a:r>
            <a:endParaRPr lang="cs-CZ" dirty="0" smtClean="0"/>
          </a:p>
          <a:p>
            <a:pPr lvl="1"/>
            <a:r>
              <a:rPr lang="cs-CZ" sz="2800" dirty="0" smtClean="0"/>
              <a:t>Všeobecné sklady,</a:t>
            </a:r>
          </a:p>
          <a:p>
            <a:pPr lvl="1"/>
            <a:r>
              <a:rPr lang="cs-CZ" sz="2800" dirty="0" smtClean="0"/>
              <a:t>Pohotovostní sklady,</a:t>
            </a:r>
          </a:p>
          <a:p>
            <a:pPr lvl="1"/>
            <a:r>
              <a:rPr lang="cs-CZ" sz="2800" dirty="0" smtClean="0"/>
              <a:t>Příruční sklady.</a:t>
            </a:r>
          </a:p>
          <a:p>
            <a:pPr lvl="1">
              <a:buNone/>
            </a:pPr>
            <a:endParaRPr lang="cs-CZ" sz="2000" dirty="0" smtClean="0"/>
          </a:p>
          <a:p>
            <a:pPr>
              <a:buNone/>
            </a:pPr>
            <a:r>
              <a:rPr lang="cs-CZ" dirty="0" smtClean="0"/>
              <a:t>	4. Podle </a:t>
            </a:r>
            <a:r>
              <a:rPr lang="cs-CZ" b="1" dirty="0" smtClean="0"/>
              <a:t>stanoviště</a:t>
            </a:r>
            <a:endParaRPr lang="cs-CZ" dirty="0" smtClean="0"/>
          </a:p>
          <a:p>
            <a:pPr lvl="1"/>
            <a:r>
              <a:rPr lang="cs-CZ" sz="2800" dirty="0" smtClean="0"/>
              <a:t>Interní sklad,</a:t>
            </a:r>
          </a:p>
          <a:p>
            <a:pPr lvl="1"/>
            <a:r>
              <a:rPr lang="cs-CZ" sz="2800" dirty="0" smtClean="0"/>
              <a:t>Externí sklad.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5. Podle </a:t>
            </a:r>
            <a:r>
              <a:rPr lang="cs-CZ" b="1" dirty="0" smtClean="0"/>
              <a:t>správy </a:t>
            </a:r>
            <a:r>
              <a:rPr lang="cs-CZ" dirty="0" smtClean="0"/>
              <a:t>skladu</a:t>
            </a:r>
          </a:p>
          <a:p>
            <a:pPr lvl="1"/>
            <a:r>
              <a:rPr lang="cs-CZ" sz="2800" dirty="0" smtClean="0"/>
              <a:t>Vlastní sklad,</a:t>
            </a:r>
          </a:p>
          <a:p>
            <a:pPr lvl="1"/>
            <a:r>
              <a:rPr lang="cs-CZ" sz="2800" dirty="0" smtClean="0"/>
              <a:t>Cizí sklad.</a:t>
            </a:r>
          </a:p>
          <a:p>
            <a:pPr lvl="1">
              <a:buNone/>
            </a:pPr>
            <a:endParaRPr lang="cs-CZ" sz="2000" dirty="0" smtClean="0"/>
          </a:p>
          <a:p>
            <a:pPr>
              <a:buNone/>
            </a:pPr>
            <a:r>
              <a:rPr lang="cs-CZ" dirty="0" smtClean="0"/>
              <a:t>	6. Podle </a:t>
            </a:r>
            <a:r>
              <a:rPr lang="cs-CZ" b="1" dirty="0" smtClean="0"/>
              <a:t>konstrukce</a:t>
            </a:r>
            <a:endParaRPr lang="cs-CZ" dirty="0" smtClean="0"/>
          </a:p>
          <a:p>
            <a:pPr lvl="1"/>
            <a:r>
              <a:rPr lang="cs-CZ" sz="2800" dirty="0" smtClean="0"/>
              <a:t>Krytý sklad,</a:t>
            </a:r>
          </a:p>
          <a:p>
            <a:pPr lvl="1"/>
            <a:r>
              <a:rPr lang="cs-CZ" sz="2800" dirty="0" smtClean="0"/>
              <a:t>Otevřený sklad,</a:t>
            </a:r>
          </a:p>
          <a:p>
            <a:pPr lvl="1"/>
            <a:r>
              <a:rPr lang="cs-CZ" sz="2800" dirty="0" smtClean="0"/>
              <a:t>Sklad pevné konstrukce,</a:t>
            </a:r>
          </a:p>
          <a:p>
            <a:pPr lvl="1"/>
            <a:r>
              <a:rPr lang="cs-CZ" sz="2800" dirty="0" smtClean="0"/>
              <a:t>Přenosný sklad.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Manipulace s materiálem (zbožím)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cs-CZ" dirty="0" smtClean="0"/>
              <a:t>Pod pojmem </a:t>
            </a:r>
            <a:r>
              <a:rPr lang="cs-CZ" b="1" dirty="0" smtClean="0"/>
              <a:t>manipulace </a:t>
            </a:r>
            <a:r>
              <a:rPr lang="cs-CZ" dirty="0" smtClean="0"/>
              <a:t>se skrývá </a:t>
            </a:r>
            <a:r>
              <a:rPr lang="cs-CZ" b="1" dirty="0" smtClean="0"/>
              <a:t>odborné přemisťování, ložení a usměrňování materiálu ve výrobě a v oběhu včetně skladů</a:t>
            </a:r>
            <a:r>
              <a:rPr lang="cs-CZ" dirty="0" smtClean="0"/>
              <a:t>. Je to tedy souhrn operací skládajících se z nakládky, přepravy, vykládky a překládky polotovarů a výrobků, skladování, balení, třídění a manipulace s odpadem.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78</Words>
  <Application>Microsoft Office PowerPoint</Application>
  <PresentationFormat>Vlastní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Logistika služeb: 7. Skladování a manipulace s materiálem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76</cp:revision>
  <dcterms:created xsi:type="dcterms:W3CDTF">2017-05-10T10:51:34Z</dcterms:created>
  <dcterms:modified xsi:type="dcterms:W3CDTF">2017-07-26T12:37:39Z</dcterms:modified>
</cp:coreProperties>
</file>