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9" r:id="rId4"/>
    <p:sldId id="259" r:id="rId5"/>
    <p:sldId id="293" r:id="rId6"/>
    <p:sldId id="294" r:id="rId7"/>
    <p:sldId id="296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72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200584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Logistika služeb</a:t>
            </a:r>
            <a:r>
              <a:rPr lang="cs-CZ" sz="3600" dirty="0" smtClean="0"/>
              <a:t>:</a:t>
            </a:r>
            <a:r>
              <a:rPr lang="cs-CZ" smtClean="0"/>
              <a:t/>
            </a:r>
            <a:br>
              <a:rPr lang="cs-CZ" smtClean="0"/>
            </a:br>
            <a:r>
              <a:rPr lang="cs-CZ" b="1" smtClean="0"/>
              <a:t>6. </a:t>
            </a:r>
            <a:r>
              <a:rPr lang="en-US" b="1" dirty="0" err="1" smtClean="0"/>
              <a:t>Dopravní</a:t>
            </a:r>
            <a:r>
              <a:rPr lang="en-US" b="1" dirty="0" smtClean="0"/>
              <a:t> a </a:t>
            </a:r>
            <a:r>
              <a:rPr lang="en-US" b="1" dirty="0" err="1" smtClean="0"/>
              <a:t>zasilatelské</a:t>
            </a:r>
            <a:r>
              <a:rPr lang="en-US" b="1" dirty="0" smtClean="0"/>
              <a:t> </a:t>
            </a:r>
            <a:r>
              <a:rPr lang="en-US" b="1" dirty="0" err="1" smtClean="0"/>
              <a:t>služby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44530"/>
            <a:ext cx="10515600" cy="5632433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</a:pPr>
            <a:r>
              <a:rPr lang="cs-CZ" b="1" dirty="0" smtClean="0"/>
              <a:t>Doprava</a:t>
            </a:r>
            <a:r>
              <a:rPr lang="cs-CZ" dirty="0" smtClean="0"/>
              <a:t> </a:t>
            </a:r>
            <a:r>
              <a:rPr lang="cs-CZ" b="1" dirty="0" smtClean="0"/>
              <a:t>- </a:t>
            </a:r>
            <a:r>
              <a:rPr lang="cs-CZ" dirty="0" smtClean="0"/>
              <a:t>účelný a zamýšlený pohyb dopravních prostředků po dopravních cestách. Vlastní přemísťovací činnost v prostoru a čase - zboží či cestujících.</a:t>
            </a:r>
          </a:p>
          <a:p>
            <a:pPr algn="just">
              <a:spcAft>
                <a:spcPts val="1200"/>
              </a:spcAft>
            </a:pPr>
            <a:r>
              <a:rPr lang="cs-CZ" b="1" dirty="0" smtClean="0"/>
              <a:t>Dopravními službami </a:t>
            </a:r>
            <a:r>
              <a:rPr lang="cs-CZ" dirty="0" smtClean="0"/>
              <a:t>- rozumíme služby bezprostředně spojené s vlastním procesem přemísťování zboží (cestujících) v prostoru a čase.</a:t>
            </a:r>
          </a:p>
          <a:p>
            <a:pPr algn="just">
              <a:spcAft>
                <a:spcPts val="1200"/>
              </a:spcAft>
            </a:pPr>
            <a:r>
              <a:rPr lang="cs-CZ" b="1" dirty="0" smtClean="0"/>
              <a:t>Dopravce</a:t>
            </a:r>
            <a:r>
              <a:rPr lang="cs-CZ" dirty="0" smtClean="0"/>
              <a:t> - definujeme ho jako je fyzickou nebo právnickou osobu provozující dopravu pro cizí nebo vlastní potřebu. Dopravce uzavírá s přepravcem přepravní smlouvu, v níž se zavazuje zajistit přepravu v dohodnuté lhůtě a ceně na dohodnuté místo, pod svým jménem na svůj účet.  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44530"/>
            <a:ext cx="10515600" cy="5632433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</a:pPr>
            <a:r>
              <a:rPr lang="cs-CZ" b="1" dirty="0" smtClean="0"/>
              <a:t>Přeprava </a:t>
            </a:r>
            <a:r>
              <a:rPr lang="cs-CZ" dirty="0" smtClean="0"/>
              <a:t>- výsledný efekt dopravního procesu (přemísťovacího procesu). </a:t>
            </a:r>
          </a:p>
          <a:p>
            <a:pPr algn="just">
              <a:spcAft>
                <a:spcPts val="1200"/>
              </a:spcAft>
            </a:pPr>
            <a:r>
              <a:rPr lang="cs-CZ" b="1" dirty="0" smtClean="0"/>
              <a:t>Přepravní služby</a:t>
            </a:r>
            <a:r>
              <a:rPr lang="cs-CZ" dirty="0" smtClean="0"/>
              <a:t> - zahrnují celý komplex činností souvisejících s vlastním přemístěním a to včetně vlastního přemístění. </a:t>
            </a:r>
          </a:p>
          <a:p>
            <a:pPr algn="just">
              <a:spcAft>
                <a:spcPts val="1200"/>
              </a:spcAft>
            </a:pPr>
            <a:r>
              <a:rPr lang="cs-CZ" b="1" dirty="0" smtClean="0"/>
              <a:t>Přepravce</a:t>
            </a:r>
            <a:r>
              <a:rPr lang="cs-CZ" dirty="0" smtClean="0"/>
              <a:t> - slouží pro označení zákazníka dopravce, někdy i zasílatele. Jedná se o souhrnný název pro odesílatele (vývozce) a příjemce (dovozce).</a:t>
            </a:r>
            <a:endParaRPr lang="cs-CZ" dirty="0"/>
          </a:p>
          <a:p>
            <a:pPr algn="just"/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54805"/>
            <a:ext cx="10738503" cy="5622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/>
              <a:t>Specifika dopravních služeb:</a:t>
            </a:r>
          </a:p>
          <a:p>
            <a:pPr lvl="1" algn="just">
              <a:buNone/>
            </a:pPr>
            <a:endParaRPr lang="cs-CZ" sz="2000" dirty="0" smtClean="0"/>
          </a:p>
          <a:p>
            <a:pPr lvl="1" algn="just">
              <a:buNone/>
            </a:pPr>
            <a:r>
              <a:rPr lang="cs-CZ" sz="2800" dirty="0" smtClean="0"/>
              <a:t>Podle charakteru dopravní cesty a dopravních prostředků, které se po ní pohybují, se dělí doprava na jednotlivé dopravní obory:</a:t>
            </a:r>
          </a:p>
          <a:p>
            <a:pPr lvl="1" algn="just">
              <a:spcBef>
                <a:spcPts val="0"/>
              </a:spcBef>
              <a:buNone/>
            </a:pPr>
            <a:endParaRPr lang="cs-CZ" sz="2000" dirty="0" smtClean="0"/>
          </a:p>
          <a:p>
            <a:pPr lvl="1" algn="just"/>
            <a:r>
              <a:rPr lang="cs-CZ" sz="2800" dirty="0" smtClean="0"/>
              <a:t> železniční,</a:t>
            </a:r>
          </a:p>
          <a:p>
            <a:pPr lvl="1" algn="just"/>
            <a:r>
              <a:rPr lang="cs-CZ" sz="2800" dirty="0" smtClean="0"/>
              <a:t> silniční,</a:t>
            </a:r>
          </a:p>
          <a:p>
            <a:pPr lvl="1" algn="just"/>
            <a:r>
              <a:rPr lang="cs-CZ" sz="2800" dirty="0" smtClean="0"/>
              <a:t> vnitrozemskou vodní,</a:t>
            </a:r>
          </a:p>
          <a:p>
            <a:pPr lvl="1" algn="just"/>
            <a:r>
              <a:rPr lang="cs-CZ" sz="2800" dirty="0" smtClean="0"/>
              <a:t> námořní,</a:t>
            </a:r>
          </a:p>
          <a:p>
            <a:pPr lvl="1" algn="just"/>
            <a:r>
              <a:rPr lang="cs-CZ" sz="2800" dirty="0" smtClean="0"/>
              <a:t> leteckou,</a:t>
            </a:r>
          </a:p>
          <a:p>
            <a:pPr lvl="1" algn="just"/>
            <a:r>
              <a:rPr lang="cs-CZ" sz="2800" dirty="0" smtClean="0"/>
              <a:t> (</a:t>
            </a:r>
            <a:r>
              <a:rPr lang="cs-CZ" sz="2800" dirty="0" err="1" smtClean="0"/>
              <a:t>multimodální</a:t>
            </a:r>
            <a:r>
              <a:rPr lang="cs-CZ" sz="2800" dirty="0" smtClean="0"/>
              <a:t>) kombinovanou,</a:t>
            </a:r>
          </a:p>
          <a:p>
            <a:pPr lvl="1" algn="just"/>
            <a:r>
              <a:rPr lang="cs-CZ" sz="2800" dirty="0" smtClean="0"/>
              <a:t> nekonvenční (ropovody, plynovody, visuté dráhy apod.).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/>
              <a:t>Struktura procesu dopravních služeb</a:t>
            </a:r>
            <a:endParaRPr lang="cs-CZ" sz="3200" b="1" i="1" dirty="0" smtClean="0"/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3200" dirty="0" smtClean="0"/>
              <a:t>	Dopravní proces (proces poskytování </a:t>
            </a:r>
            <a:r>
              <a:rPr lang="cs-CZ" sz="3200" dirty="0" err="1" smtClean="0"/>
              <a:t>dopr</a:t>
            </a:r>
            <a:r>
              <a:rPr lang="cs-CZ" sz="3200" dirty="0" smtClean="0"/>
              <a:t>. služeb) obsahuje několik na sebe navazujících činností od </a:t>
            </a:r>
            <a:r>
              <a:rPr lang="cs-CZ" sz="3200" b="1" dirty="0" smtClean="0"/>
              <a:t>smluvního zajištění</a:t>
            </a:r>
            <a:r>
              <a:rPr lang="cs-CZ" sz="3200" dirty="0" smtClean="0"/>
              <a:t> přepravy až po </a:t>
            </a:r>
            <a:r>
              <a:rPr lang="cs-CZ" sz="3200" b="1" dirty="0" smtClean="0"/>
              <a:t>vyúčtování přepravného.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698644"/>
            <a:ext cx="10738503" cy="537558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3200" b="1" dirty="0" smtClean="0"/>
              <a:t>Zasílatelské služby:</a:t>
            </a:r>
            <a:endParaRPr lang="cs-CZ" sz="3200" b="1" dirty="0"/>
          </a:p>
          <a:p>
            <a:pPr lvl="1">
              <a:spcBef>
                <a:spcPts val="0"/>
              </a:spcBef>
              <a:buNone/>
            </a:pPr>
            <a:endParaRPr lang="cs-CZ" sz="2000" dirty="0"/>
          </a:p>
          <a:p>
            <a:pPr algn="just">
              <a:buNone/>
            </a:pPr>
            <a:r>
              <a:rPr lang="cs-CZ" dirty="0" smtClean="0"/>
              <a:t>	Se rozumějí služby všeho druhu, které se vztahují na obstarání přepravy, které nabízí zasílatel příkazci jako svému zákazníkovi.</a:t>
            </a:r>
          </a:p>
          <a:p>
            <a:pPr algn="just">
              <a:spcBef>
                <a:spcPts val="0"/>
              </a:spcBef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dirty="0" smtClean="0"/>
              <a:t>	</a:t>
            </a:r>
            <a:r>
              <a:rPr lang="cs-CZ" u="sng" dirty="0" smtClean="0"/>
              <a:t>Zasílatel</a:t>
            </a:r>
            <a:r>
              <a:rPr lang="cs-CZ" dirty="0" smtClean="0"/>
              <a:t> - Je osoba (právnická nebo fyzická), která se zavazuje, že vlastním jménem a na účet svého příkazce (odesílatel nebo příjemce) obstará přepravu zboží.</a:t>
            </a:r>
          </a:p>
          <a:p>
            <a:pPr algn="just">
              <a:spcBef>
                <a:spcPts val="0"/>
              </a:spcBef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dirty="0" smtClean="0"/>
              <a:t>	</a:t>
            </a:r>
            <a:r>
              <a:rPr lang="cs-CZ" u="sng" dirty="0" smtClean="0"/>
              <a:t>Zasílatelství</a:t>
            </a:r>
            <a:r>
              <a:rPr lang="cs-CZ" dirty="0" smtClean="0"/>
              <a:t> je pokládáno za </a:t>
            </a:r>
            <a:r>
              <a:rPr lang="cs-CZ" b="1" dirty="0" smtClean="0"/>
              <a:t>volnou živnost</a:t>
            </a:r>
            <a:r>
              <a:rPr lang="cs-CZ" dirty="0" smtClean="0"/>
              <a:t> (zákon č. 286/1995 Sb. - Zákon, kterým se mění a doplňuje zákon č. </a:t>
            </a:r>
            <a:r>
              <a:rPr lang="cs-CZ" b="1" dirty="0" smtClean="0"/>
              <a:t>455/1991 Sb., o živnostenském podnikání</a:t>
            </a:r>
            <a:r>
              <a:rPr lang="cs-CZ" dirty="0" smtClean="0"/>
              <a:t> (živnostenský zákon). Pro zasílatelskou smlouvu platí ustanovení </a:t>
            </a:r>
            <a:r>
              <a:rPr lang="cs-CZ" b="1" dirty="0" smtClean="0"/>
              <a:t>Obchodního zákoníku (zákon č. 513/1991 Sb</a:t>
            </a:r>
            <a:r>
              <a:rPr lang="cs-CZ" dirty="0" smtClean="0"/>
              <a:t>.).</a:t>
            </a:r>
          </a:p>
          <a:p>
            <a:pPr lvl="1">
              <a:buNone/>
            </a:pPr>
            <a:endParaRPr lang="cs-CZ" sz="2800" dirty="0" smtClean="0"/>
          </a:p>
          <a:p>
            <a:pPr lvl="1"/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647272"/>
            <a:ext cx="10738503" cy="552969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3200" b="1" dirty="0" smtClean="0"/>
              <a:t>	Základní poslání zasílatele podle FIATA (Mezinárodní federace zasílatelských svazů):</a:t>
            </a:r>
          </a:p>
          <a:p>
            <a:pPr>
              <a:buNone/>
            </a:pPr>
            <a:endParaRPr lang="cs-CZ" sz="2000" dirty="0" smtClean="0"/>
          </a:p>
          <a:p>
            <a:pPr lvl="1" algn="just"/>
            <a:r>
              <a:rPr lang="cs-CZ" sz="2800" dirty="0" smtClean="0"/>
              <a:t>obstarat, organizovat a optimalizovat přepravu zboží,</a:t>
            </a:r>
          </a:p>
          <a:p>
            <a:pPr lvl="1" algn="just"/>
            <a:r>
              <a:rPr lang="cs-CZ" sz="2800" dirty="0" smtClean="0"/>
              <a:t>napomáhat příkazci v řešení všech přepravních otázek,</a:t>
            </a:r>
          </a:p>
          <a:p>
            <a:pPr lvl="1" algn="just"/>
            <a:r>
              <a:rPr lang="cs-CZ" sz="2800" dirty="0" smtClean="0"/>
              <a:t>zajišťovat volbu optimální dopravní trasy a nejvhodnějších dopravních a přepravních prostředků,</a:t>
            </a:r>
          </a:p>
          <a:p>
            <a:pPr lvl="1" algn="just"/>
            <a:r>
              <a:rPr lang="cs-CZ" sz="2800" dirty="0" smtClean="0"/>
              <a:t>pomáhat příkazci při platebním řízení,</a:t>
            </a:r>
          </a:p>
          <a:p>
            <a:pPr lvl="1" algn="just"/>
            <a:r>
              <a:rPr lang="cs-CZ" sz="2800" dirty="0" smtClean="0"/>
              <a:t>starat se o veškeré přepravní náležitosti a formality, spojené s přepravními službami a jejich realizací.</a:t>
            </a:r>
          </a:p>
          <a:p>
            <a:pPr algn="just">
              <a:buNone/>
            </a:pPr>
            <a:endParaRPr lang="cs-CZ" sz="3200" dirty="0" smtClean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59</Words>
  <Application>Microsoft Office PowerPoint</Application>
  <PresentationFormat>Vlastní</PresentationFormat>
  <Paragraphs>45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Logistika služeb: 6. Dopravní a zasilatelské služby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Tata</cp:lastModifiedBy>
  <cp:revision>79</cp:revision>
  <dcterms:created xsi:type="dcterms:W3CDTF">2017-05-10T10:51:34Z</dcterms:created>
  <dcterms:modified xsi:type="dcterms:W3CDTF">2017-07-26T12:37:23Z</dcterms:modified>
</cp:coreProperties>
</file>