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378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26.7.2017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Logistika služeb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5. </a:t>
            </a:r>
            <a:r>
              <a:rPr lang="en-US" b="1" dirty="0" err="1" smtClean="0"/>
              <a:t>Logistické</a:t>
            </a:r>
            <a:r>
              <a:rPr lang="en-US" b="1" dirty="0" smtClean="0"/>
              <a:t> </a:t>
            </a:r>
            <a:r>
              <a:rPr lang="en-US" b="1" dirty="0" err="1" smtClean="0"/>
              <a:t>služby</a:t>
            </a:r>
            <a:r>
              <a:rPr lang="en-US" b="1" dirty="0" smtClean="0"/>
              <a:t> a </a:t>
            </a:r>
            <a:r>
              <a:rPr lang="en-US" b="1" dirty="0" err="1" smtClean="0"/>
              <a:t>poskytovatel</a:t>
            </a:r>
            <a:r>
              <a:rPr lang="cs-CZ" b="1" dirty="0" smtClean="0"/>
              <a:t>é</a:t>
            </a:r>
            <a:r>
              <a:rPr lang="en-US" b="1" dirty="0" smtClean="0"/>
              <a:t> </a:t>
            </a:r>
            <a:r>
              <a:rPr lang="en-US" b="1" dirty="0" err="1" smtClean="0"/>
              <a:t>logistických</a:t>
            </a:r>
            <a:r>
              <a:rPr lang="en-US" b="1" dirty="0" smtClean="0"/>
              <a:t> </a:t>
            </a:r>
            <a:r>
              <a:rPr lang="en-US" b="1" dirty="0" err="1" smtClean="0"/>
              <a:t>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19192"/>
            <a:ext cx="10515600" cy="5457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Logistické služby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 smtClean="0"/>
              <a:t>Vymezujeme jako individualizované služby poskytovatelů, určené klientským firmám (zákazníkům), v souvislosti s outsourcingem v logistice.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328773"/>
            <a:ext cx="10738503" cy="58481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800" b="1" dirty="0" smtClean="0"/>
              <a:t>Hlavní činnosti</a:t>
            </a:r>
            <a:r>
              <a:rPr lang="cs-CZ" sz="3800" dirty="0" smtClean="0"/>
              <a:t>, které jsou nezbytné pro realizaci hladkého toku produktů z místa vzniku do místa jejich spotřeby</a:t>
            </a:r>
            <a:r>
              <a:rPr lang="cs-CZ" sz="3800" b="1" dirty="0" smtClean="0"/>
              <a:t>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3000" dirty="0" smtClean="0"/>
              <a:t>Zákaznický servis (</a:t>
            </a:r>
            <a:r>
              <a:rPr lang="cs-CZ" sz="3000" dirty="0" err="1" smtClean="0"/>
              <a:t>Customer</a:t>
            </a:r>
            <a:r>
              <a:rPr lang="cs-CZ" sz="3000" dirty="0" smtClean="0"/>
              <a:t> </a:t>
            </a:r>
            <a:r>
              <a:rPr lang="cs-CZ" sz="3000" dirty="0" err="1" smtClean="0"/>
              <a:t>service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Prognózování/plánování poptávky (</a:t>
            </a:r>
            <a:r>
              <a:rPr lang="cs-CZ" sz="3000" dirty="0" err="1" smtClean="0"/>
              <a:t>Demand</a:t>
            </a:r>
            <a:r>
              <a:rPr lang="cs-CZ" sz="3000" dirty="0" smtClean="0"/>
              <a:t> </a:t>
            </a:r>
            <a:r>
              <a:rPr lang="cs-CZ" sz="3000" dirty="0" err="1" smtClean="0"/>
              <a:t>forecasting</a:t>
            </a:r>
            <a:r>
              <a:rPr lang="cs-CZ" sz="3000" dirty="0" smtClean="0"/>
              <a:t>/</a:t>
            </a:r>
            <a:r>
              <a:rPr lang="cs-CZ" sz="3000" dirty="0" err="1" smtClean="0"/>
              <a:t>planning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Řízení stavu zásob (</a:t>
            </a:r>
            <a:r>
              <a:rPr lang="cs-CZ" sz="3000" dirty="0" err="1" smtClean="0"/>
              <a:t>Inventory</a:t>
            </a:r>
            <a:r>
              <a:rPr lang="cs-CZ" sz="3000" dirty="0" smtClean="0"/>
              <a:t> management)</a:t>
            </a:r>
          </a:p>
          <a:p>
            <a:pPr lvl="1"/>
            <a:r>
              <a:rPr lang="cs-CZ" sz="3000" dirty="0" smtClean="0"/>
              <a:t>Logistická komunikace (</a:t>
            </a:r>
            <a:r>
              <a:rPr lang="cs-CZ" sz="3000" dirty="0" err="1" smtClean="0"/>
              <a:t>Logistics</a:t>
            </a:r>
            <a:r>
              <a:rPr lang="cs-CZ" sz="3000" dirty="0" smtClean="0"/>
              <a:t> </a:t>
            </a:r>
            <a:r>
              <a:rPr lang="cs-CZ" sz="3000" dirty="0" err="1" smtClean="0"/>
              <a:t>communications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Manipulace s materiálem (</a:t>
            </a:r>
            <a:r>
              <a:rPr lang="cs-CZ" sz="3000" dirty="0" err="1" smtClean="0"/>
              <a:t>Material</a:t>
            </a:r>
            <a:r>
              <a:rPr lang="cs-CZ" sz="3000" dirty="0" smtClean="0"/>
              <a:t> </a:t>
            </a:r>
            <a:r>
              <a:rPr lang="cs-CZ" sz="3000" dirty="0" err="1" smtClean="0"/>
              <a:t>handling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Vyřizování objednávek (</a:t>
            </a:r>
            <a:r>
              <a:rPr lang="cs-CZ" sz="3000" dirty="0" err="1" smtClean="0"/>
              <a:t>Order</a:t>
            </a:r>
            <a:r>
              <a:rPr lang="cs-CZ" sz="3000" dirty="0" smtClean="0"/>
              <a:t> </a:t>
            </a:r>
            <a:r>
              <a:rPr lang="cs-CZ" sz="3000" dirty="0" err="1" smtClean="0"/>
              <a:t>Processing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Balení (</a:t>
            </a:r>
            <a:r>
              <a:rPr lang="cs-CZ" sz="3000" dirty="0" err="1" smtClean="0"/>
              <a:t>Packaging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Podpora servisu a náhradní díly (</a:t>
            </a:r>
            <a:r>
              <a:rPr lang="cs-CZ" sz="3000" dirty="0" err="1" smtClean="0"/>
              <a:t>Parts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service</a:t>
            </a:r>
            <a:r>
              <a:rPr lang="cs-CZ" sz="3000" dirty="0" smtClean="0"/>
              <a:t> support)</a:t>
            </a:r>
          </a:p>
          <a:p>
            <a:pPr lvl="1"/>
            <a:r>
              <a:rPr lang="cs-CZ" sz="3000" dirty="0" smtClean="0"/>
              <a:t>Stanovení místa výroby a skladování (</a:t>
            </a:r>
            <a:r>
              <a:rPr lang="cs-CZ" sz="3000" dirty="0" err="1" smtClean="0"/>
              <a:t>Plant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warehouse</a:t>
            </a:r>
            <a:r>
              <a:rPr lang="cs-CZ" sz="3000" dirty="0" smtClean="0"/>
              <a:t> </a:t>
            </a:r>
            <a:r>
              <a:rPr lang="cs-CZ" sz="3000" dirty="0" err="1" smtClean="0"/>
              <a:t>site</a:t>
            </a:r>
            <a:r>
              <a:rPr lang="cs-CZ" sz="3000" dirty="0" smtClean="0"/>
              <a:t> </a:t>
            </a:r>
            <a:r>
              <a:rPr lang="cs-CZ" sz="3000" dirty="0" err="1" smtClean="0"/>
              <a:t>selection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Pořizování/nákup (</a:t>
            </a:r>
            <a:r>
              <a:rPr lang="cs-CZ" sz="3000" dirty="0" err="1" smtClean="0"/>
              <a:t>Procurement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Manipulace s vráceným zbožím (</a:t>
            </a:r>
            <a:r>
              <a:rPr lang="cs-CZ" sz="3000" dirty="0" err="1" smtClean="0"/>
              <a:t>Return</a:t>
            </a:r>
            <a:r>
              <a:rPr lang="cs-CZ" sz="3000" dirty="0" smtClean="0"/>
              <a:t> </a:t>
            </a:r>
            <a:r>
              <a:rPr lang="cs-CZ" sz="3000" dirty="0" err="1" smtClean="0"/>
              <a:t>goods</a:t>
            </a:r>
            <a:r>
              <a:rPr lang="cs-CZ" sz="3000" dirty="0" smtClean="0"/>
              <a:t> </a:t>
            </a:r>
            <a:r>
              <a:rPr lang="cs-CZ" sz="3000" dirty="0" err="1" smtClean="0"/>
              <a:t>handling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Zpětná logistika (Reverse </a:t>
            </a:r>
            <a:r>
              <a:rPr lang="cs-CZ" sz="3000" dirty="0" err="1" smtClean="0"/>
              <a:t>logistics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Doprava a přeprava (</a:t>
            </a:r>
            <a:r>
              <a:rPr lang="cs-CZ" sz="3000" dirty="0" err="1" smtClean="0"/>
              <a:t>Traffic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transportation</a:t>
            </a:r>
            <a:r>
              <a:rPr lang="cs-CZ" sz="3000" dirty="0" smtClean="0"/>
              <a:t>)</a:t>
            </a:r>
          </a:p>
          <a:p>
            <a:pPr lvl="1"/>
            <a:r>
              <a:rPr lang="cs-CZ" sz="3000" dirty="0" smtClean="0"/>
              <a:t>Skladování (</a:t>
            </a:r>
            <a:r>
              <a:rPr lang="cs-CZ" sz="3000" dirty="0" err="1" smtClean="0"/>
              <a:t>Warehousing</a:t>
            </a:r>
            <a:r>
              <a:rPr lang="cs-CZ" sz="3000" dirty="0" smtClean="0"/>
              <a:t> </a:t>
            </a:r>
            <a:r>
              <a:rPr lang="cs-CZ" sz="3000" dirty="0" err="1" smtClean="0"/>
              <a:t>and</a:t>
            </a:r>
            <a:r>
              <a:rPr lang="cs-CZ" sz="3000" dirty="0" smtClean="0"/>
              <a:t> </a:t>
            </a:r>
            <a:r>
              <a:rPr lang="cs-CZ" sz="3000" dirty="0" err="1" smtClean="0"/>
              <a:t>storage</a:t>
            </a:r>
            <a:r>
              <a:rPr lang="cs-CZ" sz="3000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b="1" i="1" dirty="0" smtClean="0"/>
              <a:t>Hlavní služby logistických poskytovatelů: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/>
            <a:r>
              <a:rPr lang="cs-CZ" sz="2800" dirty="0" smtClean="0"/>
              <a:t>přeprava,</a:t>
            </a:r>
          </a:p>
          <a:p>
            <a:pPr lvl="1"/>
            <a:r>
              <a:rPr lang="cs-CZ" sz="2800" dirty="0" smtClean="0"/>
              <a:t>skladování,</a:t>
            </a:r>
          </a:p>
          <a:p>
            <a:pPr lvl="1"/>
            <a:r>
              <a:rPr lang="cs-CZ" sz="2800" dirty="0" smtClean="0"/>
              <a:t>celní služby,</a:t>
            </a:r>
          </a:p>
          <a:p>
            <a:pPr lvl="1"/>
            <a:r>
              <a:rPr lang="cs-CZ" sz="2800" dirty="0" smtClean="0"/>
              <a:t>finanční služby spojené s nákladem,</a:t>
            </a:r>
          </a:p>
          <a:p>
            <a:pPr lvl="1"/>
            <a:r>
              <a:rPr lang="cs-CZ" sz="2800" dirty="0" smtClean="0"/>
              <a:t>IT služby,</a:t>
            </a:r>
          </a:p>
          <a:p>
            <a:pPr lvl="1"/>
            <a:r>
              <a:rPr lang="cs-CZ" sz="2800" dirty="0" smtClean="0"/>
              <a:t>podpůrné služby jako zpětná logistika apod.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698644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 smtClean="0"/>
              <a:t>Outsourcing</a:t>
            </a:r>
            <a:endParaRPr lang="cs-CZ" sz="3200" b="1" dirty="0"/>
          </a:p>
          <a:p>
            <a:pPr lvl="1">
              <a:buNone/>
            </a:pPr>
            <a:endParaRPr lang="cs-CZ" sz="2000" dirty="0"/>
          </a:p>
          <a:p>
            <a:pPr lvl="1" algn="just">
              <a:buNone/>
            </a:pPr>
            <a:r>
              <a:rPr lang="cs-CZ" sz="2800" dirty="0" smtClean="0"/>
              <a:t>	Outsourcing doslova znamená „braní zdrojů odjinud“, ale jde o </a:t>
            </a:r>
            <a:r>
              <a:rPr lang="cs-CZ" sz="2800" b="1" dirty="0" smtClean="0"/>
              <a:t>využívání externích subjektů k realizaci interních procesů </a:t>
            </a:r>
            <a:r>
              <a:rPr lang="cs-CZ" sz="2800" dirty="0" smtClean="0"/>
              <a:t>v podniku (najímání externích firem na činnosti využívané běžně interně).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b="1" dirty="0" smtClean="0"/>
              <a:t>Poskytovatelé logistických služeb: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logističtí poskytovatelé druhých stran (</a:t>
            </a:r>
            <a:r>
              <a:rPr lang="cs-CZ" sz="2800" dirty="0" err="1" smtClean="0"/>
              <a:t>Second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</a:t>
            </a:r>
            <a:r>
              <a:rPr lang="cs-CZ" sz="2800" dirty="0" err="1" smtClean="0"/>
              <a:t>providers</a:t>
            </a:r>
            <a:r>
              <a:rPr lang="cs-CZ" sz="2800" dirty="0" smtClean="0"/>
              <a:t> - 2 PL),</a:t>
            </a:r>
          </a:p>
          <a:p>
            <a:pPr lvl="1" algn="just"/>
            <a:r>
              <a:rPr lang="cs-CZ" sz="2800" dirty="0" smtClean="0"/>
              <a:t>logističtí poskytovatelé třetích stran (</a:t>
            </a:r>
            <a:r>
              <a:rPr lang="cs-CZ" sz="2800" dirty="0" err="1" smtClean="0"/>
              <a:t>Third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</a:t>
            </a:r>
            <a:r>
              <a:rPr lang="cs-CZ" sz="2800" dirty="0" err="1" smtClean="0"/>
              <a:t>providers</a:t>
            </a:r>
            <a:r>
              <a:rPr lang="cs-CZ" sz="2800" dirty="0" smtClean="0"/>
              <a:t> - 3 PL),</a:t>
            </a:r>
          </a:p>
          <a:p>
            <a:pPr lvl="1" algn="just"/>
            <a:r>
              <a:rPr lang="cs-CZ" sz="2800" dirty="0" smtClean="0"/>
              <a:t>logističtí poskytovatelé čtvrtých stran (</a:t>
            </a:r>
            <a:r>
              <a:rPr lang="cs-CZ" sz="2800" dirty="0" err="1" smtClean="0"/>
              <a:t>Fourth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</a:t>
            </a:r>
            <a:r>
              <a:rPr lang="cs-CZ" sz="2800" dirty="0" err="1" smtClean="0"/>
              <a:t>providers</a:t>
            </a:r>
            <a:r>
              <a:rPr lang="cs-CZ" sz="2800" dirty="0" smtClean="0"/>
              <a:t> - 4 PL),</a:t>
            </a:r>
          </a:p>
          <a:p>
            <a:pPr lvl="1" algn="just"/>
            <a:r>
              <a:rPr lang="cs-CZ" sz="2800" dirty="0" smtClean="0"/>
              <a:t>logistické poskytovatelé pátých stran (</a:t>
            </a:r>
            <a:r>
              <a:rPr lang="cs-CZ" sz="2800" dirty="0" err="1" smtClean="0"/>
              <a:t>Fifth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</a:t>
            </a:r>
            <a:r>
              <a:rPr lang="cs-CZ" sz="2800" dirty="0" err="1" smtClean="0"/>
              <a:t>providers</a:t>
            </a:r>
            <a:r>
              <a:rPr lang="cs-CZ" sz="2800" dirty="0" smtClean="0"/>
              <a:t> - 5 PL),</a:t>
            </a:r>
          </a:p>
          <a:p>
            <a:pPr lvl="1" algn="just"/>
            <a:r>
              <a:rPr lang="cs-CZ" sz="2800" dirty="0" smtClean="0"/>
              <a:t>vedoucí poskytovatelé logistických služeb (</a:t>
            </a:r>
            <a:r>
              <a:rPr lang="cs-CZ" sz="2800" dirty="0" err="1" smtClean="0"/>
              <a:t>Lead</a:t>
            </a:r>
            <a:r>
              <a:rPr lang="cs-CZ" sz="2800" dirty="0" smtClean="0"/>
              <a:t>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partner - LLP),</a:t>
            </a:r>
          </a:p>
          <a:p>
            <a:pPr lvl="1" algn="just"/>
            <a:r>
              <a:rPr lang="cs-CZ" sz="2800" dirty="0" smtClean="0"/>
              <a:t>poskytovatelé kurýrních, expresních a balíkových služeb (KEB).</a:t>
            </a:r>
          </a:p>
          <a:p>
            <a:pPr algn="just">
              <a:buNone/>
            </a:pPr>
            <a:endParaRPr lang="cs-CZ" sz="3200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52063"/>
            <a:ext cx="10738503" cy="572490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V současné době mají hlavní význam zejména tyto kategorie poskytovatelů logistických služeb:</a:t>
            </a:r>
            <a:endParaRPr lang="cs-CZ" sz="2000" dirty="0" smtClean="0"/>
          </a:p>
          <a:p>
            <a:pPr algn="just">
              <a:spcBef>
                <a:spcPts val="0"/>
              </a:spcBef>
              <a:buNone/>
            </a:pPr>
            <a:endParaRPr lang="cs-CZ" sz="2000" dirty="0" smtClean="0"/>
          </a:p>
          <a:p>
            <a:pPr lvl="1" algn="just"/>
            <a:r>
              <a:rPr lang="cs-CZ" sz="2800" dirty="0" smtClean="0"/>
              <a:t>Operátoři dopravy;</a:t>
            </a:r>
          </a:p>
          <a:p>
            <a:pPr lvl="1" algn="just"/>
            <a:r>
              <a:rPr lang="cs-CZ" sz="2800" dirty="0" smtClean="0"/>
              <a:t>Dopravci;</a:t>
            </a:r>
          </a:p>
          <a:p>
            <a:pPr lvl="1" algn="just"/>
            <a:r>
              <a:rPr lang="cs-CZ" sz="2800" dirty="0" smtClean="0"/>
              <a:t>Zasílatelé;</a:t>
            </a:r>
          </a:p>
          <a:p>
            <a:pPr lvl="1" algn="just"/>
            <a:r>
              <a:rPr lang="cs-CZ" sz="2800" dirty="0" smtClean="0"/>
              <a:t>Poskytovatelé kurýrních, expresních a balíkových služeb;</a:t>
            </a:r>
          </a:p>
          <a:p>
            <a:pPr lvl="1" algn="just"/>
            <a:r>
              <a:rPr lang="cs-CZ" sz="2800" dirty="0" smtClean="0"/>
              <a:t>Poskytovatelé logistických služeb na úrovni </a:t>
            </a:r>
            <a:r>
              <a:rPr lang="cs-CZ" sz="2800" dirty="0" err="1" smtClean="0"/>
              <a:t>Third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– 3PL;</a:t>
            </a:r>
          </a:p>
          <a:p>
            <a:pPr lvl="1" algn="just"/>
            <a:r>
              <a:rPr lang="cs-CZ" sz="2800" dirty="0" smtClean="0"/>
              <a:t>Poskytovatelé logistických služeb na úrovni </a:t>
            </a:r>
            <a:r>
              <a:rPr lang="cs-CZ" sz="2800" dirty="0" err="1" smtClean="0"/>
              <a:t>Fourth</a:t>
            </a:r>
            <a:r>
              <a:rPr lang="cs-CZ" sz="2800" dirty="0" smtClean="0"/>
              <a:t> Party </a:t>
            </a:r>
            <a:r>
              <a:rPr lang="cs-CZ" sz="2800" dirty="0" err="1" smtClean="0"/>
              <a:t>Logistics</a:t>
            </a:r>
            <a:r>
              <a:rPr lang="cs-CZ" sz="2800" dirty="0" smtClean="0"/>
              <a:t> – 4PL.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3384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234</Words>
  <Application>Microsoft Office PowerPoint</Application>
  <PresentationFormat>Vlastní</PresentationFormat>
  <Paragraphs>57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Logistika služeb: 5. Logistické služby a poskytovatelé logistických služeb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Tata</cp:lastModifiedBy>
  <cp:revision>81</cp:revision>
  <dcterms:created xsi:type="dcterms:W3CDTF">2017-05-10T10:51:34Z</dcterms:created>
  <dcterms:modified xsi:type="dcterms:W3CDTF">2017-07-26T12:37:10Z</dcterms:modified>
</cp:coreProperties>
</file>