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93" r:id="rId5"/>
    <p:sldId id="294" r:id="rId6"/>
    <p:sldId id="298" r:id="rId7"/>
    <p:sldId id="296" r:id="rId8"/>
    <p:sldId id="297" r:id="rId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4" autoAdjust="0"/>
    <p:restoredTop sz="94660"/>
  </p:normalViewPr>
  <p:slideViewPr>
    <p:cSldViewPr snapToGrid="0">
      <p:cViewPr>
        <p:scale>
          <a:sx n="93" d="100"/>
          <a:sy n="93" d="100"/>
        </p:scale>
        <p:origin x="-78" y="7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26.7.2017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87939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26.7.2017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212687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26.7.2017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806891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26.7.2017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433043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26.7.2017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567868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26.7.2017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251075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26.7.2017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519812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26.7.2017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579054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26.7.2017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979975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26.7.2017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4255156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26.7.2017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735658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606F1-70A8-4ADC-9334-297B429272E0}" type="datetimeFigureOut">
              <a:rPr lang="cs-CZ" smtClean="0"/>
              <a:pPr/>
              <a:t>26.7.2017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204556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25464" y="573438"/>
            <a:ext cx="11400915" cy="2159488"/>
          </a:xfrm>
        </p:spPr>
        <p:txBody>
          <a:bodyPr>
            <a:normAutofit fontScale="90000"/>
          </a:bodyPr>
          <a:lstStyle/>
          <a:p>
            <a:r>
              <a:rPr lang="cs-CZ" sz="3200" b="1" dirty="0" smtClean="0"/>
              <a:t>Logistika služeb</a:t>
            </a:r>
            <a:r>
              <a:rPr lang="cs-CZ" sz="3600" dirty="0" smtClean="0"/>
              <a:t>: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b="1" dirty="0" smtClean="0"/>
              <a:t>2. </a:t>
            </a:r>
            <a:r>
              <a:rPr lang="en-US" b="1" dirty="0" err="1" smtClean="0"/>
              <a:t>Vzdělávací</a:t>
            </a:r>
            <a:r>
              <a:rPr lang="en-US" b="1" dirty="0" smtClean="0"/>
              <a:t>, </a:t>
            </a:r>
            <a:r>
              <a:rPr lang="en-US" b="1" dirty="0" err="1" smtClean="0"/>
              <a:t>kulturní</a:t>
            </a:r>
            <a:r>
              <a:rPr lang="en-US" b="1" dirty="0" smtClean="0"/>
              <a:t> a </a:t>
            </a:r>
            <a:r>
              <a:rPr lang="en-US" b="1" dirty="0" err="1" smtClean="0"/>
              <a:t>zdravotní</a:t>
            </a:r>
            <a:r>
              <a:rPr lang="en-US" b="1" dirty="0" smtClean="0"/>
              <a:t> </a:t>
            </a:r>
            <a:r>
              <a:rPr lang="en-US" b="1" dirty="0" err="1" smtClean="0"/>
              <a:t>služby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smtClean="0"/>
              <a:t>Metodický koncept k efektivní podpoře klíčových odborných kompetencí s využitím cizího jazyka ATCZ62 - CLIL jako výuková strategie na vysoké škole</a:t>
            </a:r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127124"/>
            <a:ext cx="3907579" cy="173087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7580" y="5377112"/>
            <a:ext cx="3380210" cy="1361574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3148" y="5465511"/>
            <a:ext cx="1284605" cy="1273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2384" y="5426074"/>
            <a:ext cx="2753995" cy="74549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="" xmlns:p14="http://schemas.microsoft.com/office/powerpoint/2010/main" val="4259679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698644"/>
            <a:ext cx="10515600" cy="547832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cs-CZ" sz="3200" b="1" dirty="0" smtClean="0"/>
              <a:t>Vzdělávací </a:t>
            </a:r>
            <a:r>
              <a:rPr lang="cs-CZ" sz="3200" b="1" dirty="0" smtClean="0"/>
              <a:t>služby</a:t>
            </a:r>
          </a:p>
          <a:p>
            <a:pPr algn="just">
              <a:spcBef>
                <a:spcPts val="0"/>
              </a:spcBef>
              <a:buNone/>
            </a:pPr>
            <a:endParaRPr lang="cs-CZ" sz="2000" dirty="0" smtClean="0"/>
          </a:p>
          <a:p>
            <a:pPr lvl="1" algn="just"/>
            <a:r>
              <a:rPr lang="cs-CZ" sz="2800" dirty="0" smtClean="0"/>
              <a:t>Každý občan má právo na vzdělání. Školní docházka je povinná po dobu, po kterou to stanoví zákon.</a:t>
            </a:r>
          </a:p>
          <a:p>
            <a:pPr lvl="1" algn="just"/>
            <a:r>
              <a:rPr lang="cs-CZ" sz="2800" dirty="0" smtClean="0"/>
              <a:t>Občané mají právo na bezplatné vzdělání v základních a středních školách, podle schopností občana a možností společnosti též na vysokých školách.</a:t>
            </a:r>
          </a:p>
          <a:p>
            <a:pPr marL="0" indent="0" algn="just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="" xmlns:p14="http://schemas.microsoft.com/office/powerpoint/2010/main" val="3975488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5297" y="565079"/>
            <a:ext cx="10738503" cy="561188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3200" b="1" dirty="0" smtClean="0"/>
              <a:t>Program celoživotního učení 2007 </a:t>
            </a:r>
            <a:r>
              <a:rPr lang="cs-CZ" sz="3200" b="1" dirty="0" smtClean="0"/>
              <a:t>– 2013</a:t>
            </a:r>
          </a:p>
          <a:p>
            <a:pPr>
              <a:spcBef>
                <a:spcPts val="0"/>
              </a:spcBef>
              <a:buNone/>
            </a:pPr>
            <a:endParaRPr lang="cs-CZ" sz="2000" dirty="0" smtClean="0"/>
          </a:p>
          <a:p>
            <a:pPr lvl="1"/>
            <a:r>
              <a:rPr lang="cs-CZ" sz="2800" dirty="0" err="1" smtClean="0"/>
              <a:t>Comenius</a:t>
            </a:r>
            <a:r>
              <a:rPr lang="cs-CZ" sz="2800" dirty="0" smtClean="0"/>
              <a:t>,</a:t>
            </a:r>
          </a:p>
          <a:p>
            <a:pPr lvl="1"/>
            <a:r>
              <a:rPr lang="cs-CZ" sz="2800" dirty="0" err="1" smtClean="0"/>
              <a:t>Erasmus</a:t>
            </a:r>
            <a:r>
              <a:rPr lang="cs-CZ" sz="2800" dirty="0" smtClean="0"/>
              <a:t>,</a:t>
            </a:r>
          </a:p>
          <a:p>
            <a:pPr lvl="1"/>
            <a:r>
              <a:rPr lang="cs-CZ" sz="2800" dirty="0" err="1" smtClean="0"/>
              <a:t>Leonardo</a:t>
            </a:r>
            <a:r>
              <a:rPr lang="cs-CZ" sz="2800" dirty="0" smtClean="0"/>
              <a:t> </a:t>
            </a:r>
            <a:r>
              <a:rPr lang="cs-CZ" sz="2800" dirty="0" err="1" smtClean="0"/>
              <a:t>da</a:t>
            </a:r>
            <a:r>
              <a:rPr lang="cs-CZ" sz="2800" dirty="0" smtClean="0"/>
              <a:t> Vinci,</a:t>
            </a:r>
          </a:p>
          <a:p>
            <a:pPr lvl="1"/>
            <a:r>
              <a:rPr lang="cs-CZ" sz="2800" dirty="0" err="1" smtClean="0"/>
              <a:t>Grundtvig</a:t>
            </a:r>
            <a:r>
              <a:rPr lang="cs-CZ" sz="2800" dirty="0" smtClean="0"/>
              <a:t>.</a:t>
            </a:r>
          </a:p>
          <a:p>
            <a:pPr lvl="1">
              <a:buNone/>
            </a:pPr>
            <a:endParaRPr lang="cs-CZ" sz="2800" dirty="0" smtClean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="" xmlns:p14="http://schemas.microsoft.com/office/powerpoint/2010/main" val="3220554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5297" y="493161"/>
            <a:ext cx="10738503" cy="568380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3200" b="1" i="1" dirty="0" smtClean="0"/>
              <a:t>Legislativa</a:t>
            </a:r>
            <a:r>
              <a:rPr lang="cs-CZ" sz="3200" b="1" i="1" dirty="0" smtClean="0"/>
              <a:t>:</a:t>
            </a:r>
            <a:endParaRPr lang="cs-CZ" sz="3200" b="1" i="1" dirty="0" smtClean="0"/>
          </a:p>
          <a:p>
            <a:pPr>
              <a:spcBef>
                <a:spcPts val="0"/>
              </a:spcBef>
              <a:buNone/>
            </a:pPr>
            <a:endParaRPr lang="cs-CZ" sz="2000" dirty="0" smtClean="0"/>
          </a:p>
          <a:p>
            <a:pPr lvl="1" algn="just"/>
            <a:r>
              <a:rPr lang="cs-CZ" sz="2800" b="1" dirty="0" smtClean="0"/>
              <a:t>A.</a:t>
            </a:r>
            <a:r>
              <a:rPr lang="cs-CZ" sz="2800" dirty="0" smtClean="0"/>
              <a:t> Zákon č. 561/2004 Sb., o předškolním, základním, středním, vyšším odborném a jiném vzdělávání (dále školský zákon).</a:t>
            </a:r>
          </a:p>
          <a:p>
            <a:pPr lvl="1" algn="just"/>
            <a:r>
              <a:rPr lang="cs-CZ" sz="2800" b="1" dirty="0" smtClean="0"/>
              <a:t>B.</a:t>
            </a:r>
            <a:r>
              <a:rPr lang="cs-CZ" sz="2800" dirty="0" smtClean="0"/>
              <a:t> Zákon č. 562/2004 Sb., kterým se mění některé zákony v souvislosti s přijetím školského zákona.</a:t>
            </a:r>
          </a:p>
          <a:p>
            <a:pPr lvl="1" algn="just"/>
            <a:r>
              <a:rPr lang="cs-CZ" sz="2800" b="1" dirty="0" smtClean="0"/>
              <a:t>C.</a:t>
            </a:r>
            <a:r>
              <a:rPr lang="cs-CZ" sz="2800" dirty="0" smtClean="0"/>
              <a:t> Zákon č. 563/2004 Sb., o pedagogických pracovnících.</a:t>
            </a:r>
          </a:p>
          <a:p>
            <a:pPr lvl="1" algn="just"/>
            <a:r>
              <a:rPr lang="cs-CZ" sz="2800" b="1" dirty="0" smtClean="0"/>
              <a:t>D.</a:t>
            </a:r>
            <a:r>
              <a:rPr lang="cs-CZ" sz="2800" dirty="0" smtClean="0"/>
              <a:t> Zákon č. 306/1999 Sb., o poskytování dotací soukromým školám, předškolním a školským zařízením.</a:t>
            </a:r>
          </a:p>
          <a:p>
            <a:pPr lvl="1" algn="just"/>
            <a:r>
              <a:rPr lang="cs-CZ" sz="2800" b="1" dirty="0" smtClean="0"/>
              <a:t>E.</a:t>
            </a:r>
            <a:r>
              <a:rPr lang="cs-CZ" sz="2800" dirty="0" smtClean="0"/>
              <a:t> Zákon č. 109/2002 Sb., o výkonu ústavní výchovy nebo ochranné výchovy ve školských zařízeních a o preventivní výchovné péči.</a:t>
            </a:r>
          </a:p>
          <a:p>
            <a:pPr lvl="1" algn="just"/>
            <a:r>
              <a:rPr lang="cs-CZ" sz="2800" b="1" dirty="0" smtClean="0"/>
              <a:t>F.</a:t>
            </a:r>
            <a:r>
              <a:rPr lang="cs-CZ" sz="2800" dirty="0" smtClean="0"/>
              <a:t> Zákon č. 111/1998 Sb., o vysokých školách.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="" xmlns:p14="http://schemas.microsoft.com/office/powerpoint/2010/main" val="241105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74201" y="534256"/>
            <a:ext cx="10738503" cy="553996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3200" b="1" dirty="0" smtClean="0"/>
              <a:t>Kulturní </a:t>
            </a:r>
            <a:r>
              <a:rPr lang="cs-CZ" sz="3200" b="1" dirty="0" smtClean="0"/>
              <a:t>služby</a:t>
            </a:r>
            <a:endParaRPr lang="cs-CZ" sz="3200" b="1" dirty="0"/>
          </a:p>
          <a:p>
            <a:pPr lvl="1">
              <a:buNone/>
            </a:pPr>
            <a:endParaRPr lang="cs-CZ" sz="2000" dirty="0"/>
          </a:p>
          <a:p>
            <a:pPr lvl="1" algn="just">
              <a:buNone/>
            </a:pPr>
            <a:r>
              <a:rPr lang="cs-CZ" sz="2800" b="1" dirty="0" smtClean="0"/>
              <a:t>	Veřejnými </a:t>
            </a:r>
            <a:r>
              <a:rPr lang="cs-CZ" sz="2800" b="1" dirty="0" smtClean="0"/>
              <a:t>kulturními službami</a:t>
            </a:r>
            <a:r>
              <a:rPr lang="cs-CZ" sz="2800" dirty="0" smtClean="0"/>
              <a:t> jsou služby spočívající ve zpřístupňování umělecké tvorby a kulturního dědictví veřejnosti a v získávání, zpracování, ochraně, uchování a zpřístupňování informací, které slouží k uspokojování kulturních, kulturně výchovných nebo kulturně vzdělávacích potřeb veřejnosti.</a:t>
            </a:r>
            <a:endParaRPr lang="cs-CZ" sz="2800" dirty="0" smtClean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="" xmlns:p14="http://schemas.microsoft.com/office/powerpoint/2010/main" val="1741813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74201" y="585627"/>
            <a:ext cx="10738503" cy="548859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3200" b="1" i="1" dirty="0" smtClean="0"/>
              <a:t>Nástroje</a:t>
            </a:r>
            <a:r>
              <a:rPr lang="cs-CZ" sz="3200" i="1" dirty="0" smtClean="0"/>
              <a:t> kulturní politiky</a:t>
            </a:r>
            <a:r>
              <a:rPr lang="cs-CZ" sz="3200" i="1" dirty="0" smtClean="0"/>
              <a:t>:</a:t>
            </a:r>
          </a:p>
          <a:p>
            <a:pPr>
              <a:spcBef>
                <a:spcPts val="0"/>
              </a:spcBef>
              <a:buNone/>
            </a:pPr>
            <a:endParaRPr lang="cs-CZ" sz="2000" i="1" dirty="0" smtClean="0"/>
          </a:p>
          <a:p>
            <a:pPr lvl="1"/>
            <a:r>
              <a:rPr lang="cs-CZ" sz="2800" dirty="0" smtClean="0"/>
              <a:t>legislativní,</a:t>
            </a:r>
          </a:p>
          <a:p>
            <a:pPr lvl="1"/>
            <a:r>
              <a:rPr lang="cs-CZ" sz="2800" dirty="0" smtClean="0"/>
              <a:t>ekonomické,</a:t>
            </a:r>
          </a:p>
          <a:p>
            <a:pPr lvl="1"/>
            <a:r>
              <a:rPr lang="cs-CZ" sz="2800" dirty="0" smtClean="0"/>
              <a:t>institucionální,</a:t>
            </a:r>
          </a:p>
          <a:p>
            <a:pPr lvl="1"/>
            <a:r>
              <a:rPr lang="cs-CZ" sz="2800" dirty="0" smtClean="0"/>
              <a:t>řídící,</a:t>
            </a:r>
          </a:p>
          <a:p>
            <a:pPr lvl="1"/>
            <a:r>
              <a:rPr lang="cs-CZ" sz="2800" dirty="0" smtClean="0"/>
              <a:t>metodické.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="" xmlns:p14="http://schemas.microsoft.com/office/powerpoint/2010/main" val="1741813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5297" y="626724"/>
            <a:ext cx="10738503" cy="555024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3200" b="1" i="1" dirty="0" smtClean="0"/>
              <a:t>Státní </a:t>
            </a:r>
            <a:r>
              <a:rPr lang="cs-CZ" sz="3200" b="1" i="1" dirty="0" smtClean="0"/>
              <a:t>správa:</a:t>
            </a:r>
            <a:endParaRPr lang="cs-CZ" sz="3200" i="1" dirty="0" smtClean="0"/>
          </a:p>
          <a:p>
            <a:pPr>
              <a:spcBef>
                <a:spcPts val="0"/>
              </a:spcBef>
              <a:buNone/>
            </a:pPr>
            <a:endParaRPr lang="cs-CZ" sz="2000" dirty="0" smtClean="0"/>
          </a:p>
          <a:p>
            <a:pPr algn="just">
              <a:buNone/>
            </a:pPr>
            <a:r>
              <a:rPr lang="cs-CZ" sz="3200" dirty="0" smtClean="0"/>
              <a:t>	</a:t>
            </a:r>
            <a:r>
              <a:rPr lang="cs-CZ" dirty="0" smtClean="0"/>
              <a:t>Státní </a:t>
            </a:r>
            <a:r>
              <a:rPr lang="cs-CZ" dirty="0" smtClean="0"/>
              <a:t>správu na centrální úrovni vykonává </a:t>
            </a:r>
            <a:r>
              <a:rPr lang="cs-CZ" b="1" dirty="0" smtClean="0"/>
              <a:t>Ministerstvo kultury ČR</a:t>
            </a:r>
            <a:r>
              <a:rPr lang="cs-CZ" dirty="0" smtClean="0"/>
              <a:t>, do jehož působnosti patří oblasti:</a:t>
            </a:r>
          </a:p>
          <a:p>
            <a:pPr lvl="1" algn="just"/>
            <a:r>
              <a:rPr lang="cs-CZ" sz="2800" dirty="0" smtClean="0"/>
              <a:t>umění,</a:t>
            </a:r>
          </a:p>
          <a:p>
            <a:pPr lvl="1" algn="just"/>
            <a:r>
              <a:rPr lang="cs-CZ" sz="2800" dirty="0" smtClean="0"/>
              <a:t>kulturně výchovná činnost a památky,</a:t>
            </a:r>
          </a:p>
          <a:p>
            <a:pPr lvl="1" algn="just"/>
            <a:r>
              <a:rPr lang="cs-CZ" sz="2800" dirty="0" smtClean="0"/>
              <a:t>církve a náboženské společnosti,</a:t>
            </a:r>
          </a:p>
          <a:p>
            <a:pPr lvl="1" algn="just"/>
            <a:r>
              <a:rPr lang="cs-CZ" sz="2800" dirty="0" smtClean="0"/>
              <a:t>tisk, </a:t>
            </a:r>
          </a:p>
          <a:p>
            <a:pPr lvl="1" algn="just"/>
            <a:r>
              <a:rPr lang="cs-CZ" sz="2800" dirty="0" smtClean="0"/>
              <a:t>provádění autorského zákona,</a:t>
            </a:r>
          </a:p>
          <a:p>
            <a:pPr lvl="1" algn="just"/>
            <a:r>
              <a:rPr lang="cs-CZ" sz="2800" dirty="0" smtClean="0"/>
              <a:t>a jiné.</a:t>
            </a:r>
          </a:p>
          <a:p>
            <a:pPr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="" xmlns:p14="http://schemas.microsoft.com/office/powerpoint/2010/main" val="3353320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5297" y="472611"/>
            <a:ext cx="10738503" cy="570435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3500" b="1" dirty="0" smtClean="0"/>
              <a:t>Zdravotní </a:t>
            </a:r>
            <a:r>
              <a:rPr lang="cs-CZ" sz="3500" b="1" dirty="0" smtClean="0"/>
              <a:t>služby</a:t>
            </a:r>
          </a:p>
          <a:p>
            <a:pPr>
              <a:spcBef>
                <a:spcPts val="0"/>
              </a:spcBef>
              <a:buNone/>
            </a:pPr>
            <a:endParaRPr lang="cs-CZ" sz="2000" dirty="0" smtClean="0"/>
          </a:p>
          <a:p>
            <a:pPr algn="just">
              <a:buNone/>
            </a:pPr>
            <a:r>
              <a:rPr lang="cs-CZ" dirty="0" smtClean="0"/>
              <a:t>	V </a:t>
            </a:r>
            <a:r>
              <a:rPr lang="cs-CZ" dirty="0" smtClean="0"/>
              <a:t>ČR jsou zdravotní služby upravovány </a:t>
            </a:r>
            <a:r>
              <a:rPr lang="cs-CZ" b="1" dirty="0" smtClean="0"/>
              <a:t>Zákonem č. 372/2011 Sb. o zdravotních službách </a:t>
            </a:r>
            <a:r>
              <a:rPr lang="cs-CZ" dirty="0" smtClean="0"/>
              <a:t>a podmínkách jejich poskytování</a:t>
            </a:r>
            <a:r>
              <a:rPr lang="cs-CZ" dirty="0" smtClean="0"/>
              <a:t>.</a:t>
            </a:r>
          </a:p>
          <a:p>
            <a:pPr algn="just">
              <a:buNone/>
            </a:pPr>
            <a:endParaRPr lang="cs-CZ" sz="1100" dirty="0" smtClean="0"/>
          </a:p>
          <a:p>
            <a:pPr lvl="1" algn="just"/>
            <a:r>
              <a:rPr lang="cs-CZ" sz="2800" i="1" dirty="0" smtClean="0"/>
              <a:t>a</a:t>
            </a:r>
            <a:r>
              <a:rPr lang="cs-CZ" sz="2800" i="1" dirty="0" smtClean="0"/>
              <a:t>)</a:t>
            </a:r>
            <a:r>
              <a:rPr lang="cs-CZ" sz="2800" dirty="0" smtClean="0"/>
              <a:t> poskytování zdravotní péče zdravotnickými pracovníky, </a:t>
            </a:r>
          </a:p>
          <a:p>
            <a:pPr lvl="1" algn="just"/>
            <a:r>
              <a:rPr lang="cs-CZ" sz="2800" i="1" dirty="0" smtClean="0"/>
              <a:t>b)</a:t>
            </a:r>
            <a:r>
              <a:rPr lang="cs-CZ" sz="2800" dirty="0" smtClean="0"/>
              <a:t> konzultační služby, jejichž účelem je posouzení individuálního léčebného postupu, </a:t>
            </a:r>
          </a:p>
          <a:p>
            <a:pPr lvl="1" algn="just"/>
            <a:r>
              <a:rPr lang="cs-CZ" sz="2800" i="1" dirty="0" smtClean="0"/>
              <a:t>c)</a:t>
            </a:r>
            <a:r>
              <a:rPr lang="cs-CZ" sz="2800" dirty="0" smtClean="0"/>
              <a:t> nakládání s tělem zemřelého, včetně převozu těla zemřelého na patologicko-anatomickou pitvu,</a:t>
            </a:r>
          </a:p>
          <a:p>
            <a:pPr lvl="1" algn="just"/>
            <a:r>
              <a:rPr lang="cs-CZ" sz="2800" i="1" dirty="0" smtClean="0"/>
              <a:t>d)</a:t>
            </a:r>
            <a:r>
              <a:rPr lang="cs-CZ" sz="2800" dirty="0" smtClean="0"/>
              <a:t> zdravotnická záchranná služba,</a:t>
            </a:r>
          </a:p>
          <a:p>
            <a:pPr lvl="1" algn="just"/>
            <a:r>
              <a:rPr lang="cs-CZ" sz="2800" i="1" dirty="0" smtClean="0"/>
              <a:t>e)</a:t>
            </a:r>
            <a:r>
              <a:rPr lang="cs-CZ" sz="2800" dirty="0" smtClean="0"/>
              <a:t> zdravotnická dopravní služba,</a:t>
            </a:r>
          </a:p>
          <a:p>
            <a:pPr lvl="1" algn="just"/>
            <a:r>
              <a:rPr lang="cs-CZ" sz="2800" i="1" dirty="0" smtClean="0"/>
              <a:t>f)</a:t>
            </a:r>
            <a:r>
              <a:rPr lang="cs-CZ" sz="2800" dirty="0" smtClean="0"/>
              <a:t> přeprava pacientů neodkladné péče.</a:t>
            </a:r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="" xmlns:p14="http://schemas.microsoft.com/office/powerpoint/2010/main" val="1338471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305</TotalTime>
  <Words>97</Words>
  <Application>Microsoft Office PowerPoint</Application>
  <PresentationFormat>Vlastní</PresentationFormat>
  <Paragraphs>58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Motiv Office</vt:lpstr>
      <vt:lpstr>Logistika služeb: 2. Vzdělávací, kulturní a zdravotní služby</vt:lpstr>
      <vt:lpstr>Snímek 2</vt:lpstr>
      <vt:lpstr>Snímek 3</vt:lpstr>
      <vt:lpstr>Snímek 4</vt:lpstr>
      <vt:lpstr>Snímek 5</vt:lpstr>
      <vt:lpstr>Snímek 6</vt:lpstr>
      <vt:lpstr>Snímek 7</vt:lpstr>
      <vt:lpstr>Snímek 8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předmětu dle IS</dc:title>
  <dc:creator>Kratka</dc:creator>
  <cp:lastModifiedBy>Tata</cp:lastModifiedBy>
  <cp:revision>79</cp:revision>
  <dcterms:created xsi:type="dcterms:W3CDTF">2017-05-10T10:51:34Z</dcterms:created>
  <dcterms:modified xsi:type="dcterms:W3CDTF">2017-07-26T14:26:05Z</dcterms:modified>
</cp:coreProperties>
</file>