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6" r:id="rId7"/>
    <p:sldId id="29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8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262229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3. </a:t>
            </a:r>
            <a:r>
              <a:rPr lang="en-US" b="1" dirty="0" err="1" smtClean="0"/>
              <a:t>Poštovní</a:t>
            </a:r>
            <a:r>
              <a:rPr lang="en-US" b="1" dirty="0" smtClean="0"/>
              <a:t> a </a:t>
            </a:r>
            <a:r>
              <a:rPr lang="en-US" b="1" dirty="0" err="1" smtClean="0"/>
              <a:t>telekomunikační</a:t>
            </a:r>
            <a:r>
              <a:rPr lang="en-US" b="1" dirty="0" smtClean="0"/>
              <a:t> </a:t>
            </a:r>
            <a:r>
              <a:rPr lang="en-US" b="1" dirty="0" err="1" smtClean="0"/>
              <a:t>služby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78094"/>
            <a:ext cx="10515600" cy="54988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Zákon č. 29/2000 Sb., o poštovních </a:t>
            </a:r>
            <a:r>
              <a:rPr lang="cs-CZ" sz="3200" b="1" dirty="0" smtClean="0"/>
              <a:t>službách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dirty="0" smtClean="0"/>
              <a:t>	V </a:t>
            </a:r>
            <a:r>
              <a:rPr lang="cs-CZ" dirty="0" smtClean="0"/>
              <a:t>ČR t</a:t>
            </a:r>
            <a:r>
              <a:rPr lang="cs-CZ" dirty="0" smtClean="0"/>
              <a:t>ento </a:t>
            </a:r>
            <a:r>
              <a:rPr lang="cs-CZ" dirty="0" smtClean="0"/>
              <a:t>zákon v souladu s právem Evropských společenství upravuje podmínky pro poskytování a provozování poštovních služeb, práva a povinnosti, které při poskytování a provozování poštovních služeb vznikají, jakož i zvláštní práva a zvláštní povinnosti těch provozovatelů poštovních služeb, kteří mají povinnost zajišťovat základní služby.</a:t>
            </a:r>
          </a:p>
          <a:p>
            <a:pPr algn="just">
              <a:buNone/>
            </a:pPr>
            <a:r>
              <a:rPr lang="cs-CZ" dirty="0" smtClean="0"/>
              <a:t>	Poštovní </a:t>
            </a:r>
            <a:r>
              <a:rPr lang="cs-CZ" dirty="0" smtClean="0"/>
              <a:t>službou je činnost prováděná na základě poštovní smlouvy a za podmínek stanovených tímto zákonem, jejímž účelem je dodání poštovní zásilky nebo poukázané peněžní částky.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39739"/>
            <a:ext cx="10738503" cy="5437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Základní pojmy</a:t>
            </a:r>
            <a:r>
              <a:rPr lang="cs-CZ" sz="3200" b="1" i="1" dirty="0" smtClean="0"/>
              <a:t>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/>
            <a:r>
              <a:rPr lang="cs-CZ" sz="2800" dirty="0" smtClean="0"/>
              <a:t>poštovní zásilka,</a:t>
            </a:r>
            <a:endParaRPr lang="cs-CZ" sz="2800" dirty="0" smtClean="0"/>
          </a:p>
          <a:p>
            <a:pPr lvl="1"/>
            <a:r>
              <a:rPr lang="cs-CZ" sz="2800" dirty="0" smtClean="0"/>
              <a:t>poštovní poukaz,</a:t>
            </a:r>
            <a:endParaRPr lang="cs-CZ" sz="2800" dirty="0" smtClean="0"/>
          </a:p>
          <a:p>
            <a:pPr lvl="1"/>
            <a:r>
              <a:rPr lang="cs-CZ" sz="2800" dirty="0" smtClean="0"/>
              <a:t>provozovatel,</a:t>
            </a:r>
          </a:p>
          <a:p>
            <a:pPr lvl="1"/>
            <a:r>
              <a:rPr lang="cs-CZ" sz="2800" dirty="0" smtClean="0"/>
              <a:t>odesílatel,</a:t>
            </a:r>
            <a:endParaRPr lang="cs-CZ" sz="2800" dirty="0" smtClean="0"/>
          </a:p>
          <a:p>
            <a:pPr lvl="1"/>
            <a:r>
              <a:rPr lang="cs-CZ" sz="2800" dirty="0" smtClean="0"/>
              <a:t>adresát, </a:t>
            </a:r>
            <a:endParaRPr lang="cs-CZ" sz="2800" dirty="0" smtClean="0"/>
          </a:p>
          <a:p>
            <a:pPr lvl="1"/>
            <a:r>
              <a:rPr lang="cs-CZ" sz="2800" dirty="0" smtClean="0"/>
              <a:t>příjemce.</a:t>
            </a:r>
            <a:endParaRPr lang="cs-CZ" sz="28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Podmínky pro provozování poštovních </a:t>
            </a:r>
            <a:r>
              <a:rPr lang="cs-CZ" sz="3200" b="1" dirty="0" smtClean="0"/>
              <a:t>služeb</a:t>
            </a:r>
            <a:r>
              <a:rPr lang="cs-CZ" sz="3200" b="1" dirty="0" smtClean="0"/>
              <a:t>:</a:t>
            </a:r>
            <a:endParaRPr lang="cs-CZ" sz="32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cs-CZ" sz="2000" b="1" dirty="0" smtClean="0"/>
          </a:p>
          <a:p>
            <a:pPr marL="457200" lvl="1" indent="0" algn="just">
              <a:buNone/>
            </a:pPr>
            <a:r>
              <a:rPr lang="cs-CZ" sz="2800" dirty="0" smtClean="0"/>
              <a:t>(1) Podmínkou </a:t>
            </a:r>
            <a:r>
              <a:rPr lang="cs-CZ" sz="2800" dirty="0" smtClean="0"/>
              <a:t>provozování poštovních služeb je </a:t>
            </a:r>
            <a:r>
              <a:rPr lang="cs-CZ" sz="2800" b="1" dirty="0" smtClean="0"/>
              <a:t>živnostenské oprávnění</a:t>
            </a:r>
            <a:r>
              <a:rPr lang="cs-CZ" sz="2800" dirty="0" smtClean="0"/>
              <a:t> podle Zákona č. 455/1991 Sb., o živnostenském podnikání (živnostenský zákon), ve znění pozdějších předpisů</a:t>
            </a:r>
            <a:r>
              <a:rPr lang="cs-CZ" sz="2800" dirty="0" smtClean="0"/>
              <a:t>.</a:t>
            </a:r>
          </a:p>
          <a:p>
            <a:pPr marL="457200" lvl="1" indent="0" algn="just"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(2) Podmínkou provozování poštovní služby, jejímž účelem je dodání písemnosti, je dále </a:t>
            </a:r>
            <a:r>
              <a:rPr lang="cs-CZ" sz="2800" b="1" dirty="0" smtClean="0"/>
              <a:t>poštovní licence</a:t>
            </a:r>
            <a:r>
              <a:rPr lang="cs-CZ" sz="2800" dirty="0" smtClean="0"/>
              <a:t> nebo zvláštní poštovní licence podle tohoto zákona.</a:t>
            </a:r>
            <a:endParaRPr lang="cs-CZ" sz="28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698644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Státní správa v oblasti poštovních </a:t>
            </a:r>
            <a:r>
              <a:rPr lang="cs-CZ" sz="3200" b="1" dirty="0" smtClean="0"/>
              <a:t>služeb</a:t>
            </a:r>
            <a:endParaRPr lang="cs-CZ" sz="3200" b="1" dirty="0"/>
          </a:p>
          <a:p>
            <a:pPr lvl="1">
              <a:buNone/>
            </a:pPr>
            <a:endParaRPr lang="cs-CZ" sz="2000" dirty="0"/>
          </a:p>
          <a:p>
            <a:pPr lvl="1" algn="just">
              <a:buNone/>
            </a:pPr>
            <a:r>
              <a:rPr lang="cs-CZ" sz="2800" b="1" dirty="0" smtClean="0"/>
              <a:t>	Český </a:t>
            </a:r>
            <a:r>
              <a:rPr lang="cs-CZ" sz="2800" b="1" dirty="0" smtClean="0"/>
              <a:t>telekomunikační úřad </a:t>
            </a:r>
            <a:r>
              <a:rPr lang="cs-CZ" sz="2800" dirty="0" smtClean="0"/>
              <a:t>vykonává státní správu v oblasti elektronických komunikací a poštovních služeb, včetně regulace trhu a stanovování podmínek pro podnikání. Úřad rovněž zajišťuje ochranu některých služeb v oblasti rozhlasového a televizního vysílání a služeb informační společnosti.</a:t>
            </a:r>
            <a:endParaRPr lang="cs-CZ" sz="2800" dirty="0" smtClean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Telekomunikační </a:t>
            </a:r>
            <a:r>
              <a:rPr lang="cs-CZ" sz="3200" b="1" dirty="0" smtClean="0"/>
              <a:t>služby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spcBef>
                <a:spcPts val="0"/>
              </a:spcBef>
              <a:buNone/>
            </a:pPr>
            <a:r>
              <a:rPr lang="cs-CZ" sz="3200" dirty="0" smtClean="0"/>
              <a:t>	</a:t>
            </a:r>
            <a:r>
              <a:rPr lang="cs-CZ" dirty="0" smtClean="0"/>
              <a:t>Telekomunikační </a:t>
            </a:r>
            <a:r>
              <a:rPr lang="cs-CZ" dirty="0" smtClean="0"/>
              <a:t>službu chápeme jako </a:t>
            </a:r>
            <a:r>
              <a:rPr lang="cs-CZ" b="1" dirty="0" smtClean="0"/>
              <a:t>službu přenosu informací telekomunikačními sítěmi za úplatu třetím osobám</a:t>
            </a:r>
            <a:r>
              <a:rPr lang="cs-CZ" dirty="0" smtClean="0"/>
              <a:t>.</a:t>
            </a:r>
          </a:p>
          <a:p>
            <a:pPr algn="just">
              <a:spcBef>
                <a:spcPts val="0"/>
              </a:spcBef>
              <a:buNone/>
            </a:pPr>
            <a:endParaRPr lang="cs-CZ" sz="2000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cs-CZ" sz="2800" dirty="0" smtClean="0"/>
              <a:t>Telefonní služby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cs-CZ" sz="2800" dirty="0" smtClean="0"/>
              <a:t>Širokopásmový </a:t>
            </a:r>
            <a:r>
              <a:rPr lang="cs-CZ" sz="2800" dirty="0" smtClean="0"/>
              <a:t>přístup </a:t>
            </a:r>
            <a:r>
              <a:rPr lang="cs-CZ" sz="2800" smtClean="0"/>
              <a:t>k </a:t>
            </a:r>
            <a:r>
              <a:rPr lang="cs-CZ" sz="2800" smtClean="0"/>
              <a:t>internetu</a:t>
            </a:r>
            <a:endParaRPr lang="cs-CZ" sz="2800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cs-CZ" sz="2800" dirty="0" smtClean="0"/>
              <a:t>Služby </a:t>
            </a:r>
            <a:r>
              <a:rPr lang="cs-CZ" sz="2800" dirty="0" smtClean="0"/>
              <a:t>přenosu dat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Telefonní </a:t>
            </a:r>
            <a:r>
              <a:rPr lang="cs-CZ" sz="3200" b="1" dirty="0" smtClean="0"/>
              <a:t>služby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/>
            <a:r>
              <a:rPr lang="cs-CZ" sz="2800" u="sng" dirty="0" smtClean="0"/>
              <a:t>Rozdělení 1:</a:t>
            </a:r>
            <a:endParaRPr lang="cs-CZ" sz="2800" dirty="0" smtClean="0"/>
          </a:p>
          <a:p>
            <a:pPr>
              <a:buNone/>
            </a:pPr>
            <a:r>
              <a:rPr lang="cs-CZ" b="1" dirty="0" smtClean="0"/>
              <a:t>		A</a:t>
            </a:r>
            <a:r>
              <a:rPr lang="cs-CZ" b="1" dirty="0" smtClean="0"/>
              <a:t>. Standardní telefonní služby (hrazené volajícím)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b="1" dirty="0" smtClean="0"/>
              <a:t>B</a:t>
            </a:r>
            <a:r>
              <a:rPr lang="cs-CZ" b="1" dirty="0" smtClean="0"/>
              <a:t>. Telefonní služby hrazené volaným</a:t>
            </a:r>
            <a:endParaRPr lang="cs-CZ" dirty="0" smtClean="0"/>
          </a:p>
          <a:p>
            <a:pPr lvl="1"/>
            <a:r>
              <a:rPr lang="cs-CZ" sz="2800" u="sng" dirty="0" smtClean="0"/>
              <a:t>Rozdělení 2:</a:t>
            </a:r>
            <a:endParaRPr lang="cs-CZ" sz="2800" dirty="0" smtClean="0"/>
          </a:p>
          <a:p>
            <a:pPr>
              <a:buNone/>
            </a:pPr>
            <a:r>
              <a:rPr lang="cs-CZ" b="1" dirty="0" smtClean="0"/>
              <a:t>		A</a:t>
            </a:r>
            <a:r>
              <a:rPr lang="cs-CZ" b="1" dirty="0" smtClean="0"/>
              <a:t>. Telefonní služby se sdílenými náklady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	Modrá </a:t>
            </a:r>
            <a:r>
              <a:rPr lang="cs-CZ" dirty="0" smtClean="0"/>
              <a:t>linka 844, Bílá linka 840/841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b="1" dirty="0" smtClean="0"/>
              <a:t>	B</a:t>
            </a:r>
            <a:r>
              <a:rPr lang="cs-CZ" b="1" dirty="0" smtClean="0"/>
              <a:t>. Telefonní služby se zvláštním tarifem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	Žlutá </a:t>
            </a:r>
            <a:r>
              <a:rPr lang="cs-CZ" dirty="0" smtClean="0"/>
              <a:t>linka 900, Duhová linka 906, Linka 909.</a:t>
            </a:r>
            <a:endParaRPr lang="cs-CZ" b="1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98</Words>
  <Application>Microsoft Office PowerPoint</Application>
  <PresentationFormat>Vlastní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Logistika služeb: 3. Poštovní a telekomunikační služby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77</cp:revision>
  <dcterms:created xsi:type="dcterms:W3CDTF">2017-05-10T10:51:34Z</dcterms:created>
  <dcterms:modified xsi:type="dcterms:W3CDTF">2017-07-26T09:45:22Z</dcterms:modified>
</cp:coreProperties>
</file>