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93" r:id="rId5"/>
    <p:sldId id="294" r:id="rId6"/>
    <p:sldId id="298" r:id="rId7"/>
    <p:sldId id="296" r:id="rId8"/>
    <p:sldId id="29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9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15948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Logistika služeb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2. </a:t>
            </a:r>
            <a:r>
              <a:rPr lang="en-US" b="1" dirty="0" err="1" smtClean="0"/>
              <a:t>Služby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vnitřním</a:t>
            </a:r>
            <a:r>
              <a:rPr lang="en-US" b="1" dirty="0" smtClean="0"/>
              <a:t> </a:t>
            </a:r>
            <a:r>
              <a:rPr lang="en-US" b="1" dirty="0" err="1" smtClean="0"/>
              <a:t>trhu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7416"/>
            <a:ext cx="10515600" cy="51495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/>
              <a:t>Služby na vnitřním trhu</a:t>
            </a:r>
          </a:p>
          <a:p>
            <a:pPr>
              <a:spcBef>
                <a:spcPts val="0"/>
              </a:spcBef>
              <a:buNone/>
            </a:pPr>
            <a:endParaRPr lang="cs-CZ" sz="2000" b="1" dirty="0" smtClean="0"/>
          </a:p>
          <a:p>
            <a:pPr algn="just">
              <a:buNone/>
            </a:pPr>
            <a:r>
              <a:rPr lang="cs-CZ" dirty="0" smtClean="0"/>
              <a:t>  	Budování vnitřního trhu Evropské unie je dlouholetý proces, který započal v roce 1951 podepsáním </a:t>
            </a:r>
            <a:r>
              <a:rPr lang="cs-CZ" b="1" dirty="0" smtClean="0"/>
              <a:t>Římských smluv </a:t>
            </a:r>
            <a:r>
              <a:rPr lang="cs-CZ" dirty="0" smtClean="0"/>
              <a:t>a dále je zachycen v dokumentech, jedná se zejména o </a:t>
            </a:r>
            <a:r>
              <a:rPr lang="cs-CZ" b="1" dirty="0" smtClean="0"/>
              <a:t>Bílou knihu </a:t>
            </a:r>
            <a:r>
              <a:rPr lang="cs-CZ" dirty="0" smtClean="0"/>
              <a:t>o dokončení vnitřního trhu (KOM, 1985), </a:t>
            </a:r>
            <a:r>
              <a:rPr lang="cs-CZ" dirty="0" err="1" smtClean="0"/>
              <a:t>Cecchinovu</a:t>
            </a:r>
            <a:r>
              <a:rPr lang="cs-CZ" dirty="0" smtClean="0"/>
              <a:t> zprávu (</a:t>
            </a:r>
            <a:r>
              <a:rPr lang="cs-CZ" dirty="0" err="1" smtClean="0"/>
              <a:t>Cecchini</a:t>
            </a:r>
            <a:r>
              <a:rPr lang="cs-CZ" dirty="0" smtClean="0"/>
              <a:t>, 1988), </a:t>
            </a:r>
            <a:r>
              <a:rPr lang="cs-CZ" b="1" dirty="0" smtClean="0"/>
              <a:t>Jednotný evropský akt</a:t>
            </a:r>
            <a:r>
              <a:rPr lang="cs-CZ" dirty="0" smtClean="0"/>
              <a:t> (1986), a jiné.</a:t>
            </a:r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32207"/>
            <a:ext cx="10738503" cy="534475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/>
              <a:t>Směrnice o službách na vnitřním trhu (2006/123/CE)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dirty="0" smtClean="0"/>
              <a:t>   Směrnice si klade za </a:t>
            </a:r>
            <a:r>
              <a:rPr lang="cs-CZ" b="1" dirty="0" smtClean="0"/>
              <a:t>cíl dosažení snadného poskytování služeb mezi členskými státy stanovením obecného právního rámce předmětných služeb, přičemž způsob dosažení ponechává na každém členském státě</a:t>
            </a:r>
            <a:r>
              <a:rPr lang="cs-CZ" dirty="0" smtClean="0"/>
              <a:t>. Předpokladem úspěšné liberalizace služeb v prostoru EU spatřuje ve </a:t>
            </a:r>
            <a:r>
              <a:rPr lang="cs-CZ" b="1" dirty="0" smtClean="0"/>
              <a:t>svobodě usazování a volného pohybu služeb</a:t>
            </a:r>
            <a:r>
              <a:rPr lang="cs-CZ" dirty="0" smtClean="0"/>
              <a:t>, která se týká činností otevřených volné hospodářské soutěži.</a:t>
            </a:r>
          </a:p>
          <a:p>
            <a:pPr lvl="1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i="1" dirty="0" smtClean="0"/>
              <a:t>Základní pojmy dle Směrnice: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lvl="1">
              <a:spcAft>
                <a:spcPts val="1200"/>
              </a:spcAft>
            </a:pPr>
            <a:r>
              <a:rPr lang="cs-CZ" sz="2800" dirty="0" smtClean="0"/>
              <a:t>Služba,</a:t>
            </a:r>
          </a:p>
          <a:p>
            <a:pPr lvl="1">
              <a:spcAft>
                <a:spcPts val="1200"/>
              </a:spcAft>
            </a:pPr>
            <a:r>
              <a:rPr lang="cs-CZ" sz="2800" dirty="0" smtClean="0"/>
              <a:t>Služby v obecném zájmu,</a:t>
            </a:r>
          </a:p>
          <a:p>
            <a:pPr lvl="1">
              <a:spcAft>
                <a:spcPts val="1200"/>
              </a:spcAft>
            </a:pPr>
            <a:r>
              <a:rPr lang="cs-CZ" sz="2800" dirty="0" smtClean="0"/>
              <a:t>Služby v obecném hospodářském zájmu,</a:t>
            </a:r>
          </a:p>
          <a:p>
            <a:pPr lvl="1">
              <a:spcAft>
                <a:spcPts val="1200"/>
              </a:spcAft>
            </a:pPr>
            <a:r>
              <a:rPr lang="cs-CZ" sz="2800" dirty="0" smtClean="0"/>
              <a:t>Služby v obecném zájmu </a:t>
            </a:r>
            <a:r>
              <a:rPr lang="cs-CZ" sz="2800" dirty="0" err="1" smtClean="0"/>
              <a:t>nehospodářské</a:t>
            </a:r>
            <a:r>
              <a:rPr lang="cs-CZ" sz="2800" dirty="0" smtClean="0"/>
              <a:t> povahy.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34256"/>
            <a:ext cx="10738503" cy="55399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 smtClean="0"/>
              <a:t>Služby podléhající směrnici:</a:t>
            </a:r>
            <a:endParaRPr lang="cs-CZ" sz="32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000" dirty="0"/>
          </a:p>
          <a:p>
            <a:pPr lvl="1"/>
            <a:r>
              <a:rPr lang="cs-CZ" sz="2800" dirty="0" smtClean="0"/>
              <a:t>manažerské a poradenské,</a:t>
            </a:r>
          </a:p>
          <a:p>
            <a:pPr lvl="1"/>
            <a:r>
              <a:rPr lang="cs-CZ" sz="2800" dirty="0" smtClean="0"/>
              <a:t>certifikace a testovaní,</a:t>
            </a:r>
          </a:p>
          <a:p>
            <a:pPr lvl="1"/>
            <a:r>
              <a:rPr lang="cs-CZ" sz="2800" dirty="0" smtClean="0"/>
              <a:t>v oblasti reklamy,</a:t>
            </a:r>
          </a:p>
          <a:p>
            <a:pPr lvl="1"/>
            <a:r>
              <a:rPr lang="cs-CZ" sz="2800" dirty="0" smtClean="0"/>
              <a:t>právního a daňového poradenství,</a:t>
            </a:r>
          </a:p>
          <a:p>
            <a:pPr lvl="1"/>
            <a:r>
              <a:rPr lang="cs-CZ" sz="2800" dirty="0" smtClean="0"/>
              <a:t>v oblastí nemovitostí, např. realitní kanceláře a stavebnictví,</a:t>
            </a:r>
          </a:p>
          <a:p>
            <a:pPr lvl="1"/>
            <a:r>
              <a:rPr lang="cs-CZ" sz="2800" dirty="0" smtClean="0"/>
              <a:t>architektů,</a:t>
            </a:r>
          </a:p>
          <a:p>
            <a:pPr lvl="1"/>
            <a:r>
              <a:rPr lang="cs-CZ" sz="2800" dirty="0" smtClean="0"/>
              <a:t>organizace veletrhů,</a:t>
            </a:r>
          </a:p>
          <a:p>
            <a:pPr lvl="1"/>
            <a:r>
              <a:rPr lang="cs-CZ" sz="2800" dirty="0" smtClean="0"/>
              <a:t>pronájmu vozidel,</a:t>
            </a:r>
          </a:p>
          <a:p>
            <a:pPr lvl="1"/>
            <a:r>
              <a:rPr lang="cs-CZ" sz="2800" dirty="0" smtClean="0"/>
              <a:t>cestovních kanceláří,</a:t>
            </a:r>
          </a:p>
          <a:p>
            <a:pPr lvl="1"/>
            <a:r>
              <a:rPr lang="cs-CZ" sz="2800" dirty="0" smtClean="0"/>
              <a:t>a jiné.</a:t>
            </a:r>
          </a:p>
          <a:p>
            <a:pPr lvl="1"/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85627"/>
            <a:ext cx="10738503" cy="548859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3500" b="1" dirty="0" smtClean="0"/>
              <a:t>Služby nepodléhající směrnici:</a:t>
            </a:r>
            <a:endParaRPr lang="cs-CZ" sz="3500" b="1" dirty="0"/>
          </a:p>
          <a:p>
            <a:pPr marL="0" indent="0" algn="just">
              <a:buNone/>
            </a:pPr>
            <a:endParaRPr lang="cs-CZ" sz="2200" dirty="0"/>
          </a:p>
          <a:p>
            <a:pPr lvl="1"/>
            <a:r>
              <a:rPr lang="cs-CZ" sz="3000" dirty="0" smtClean="0"/>
              <a:t>služby obecného zájmu </a:t>
            </a:r>
            <a:r>
              <a:rPr lang="cs-CZ" sz="3000" dirty="0" err="1" smtClean="0"/>
              <a:t>nehospodářské</a:t>
            </a:r>
            <a:r>
              <a:rPr lang="cs-CZ" sz="3000" dirty="0" smtClean="0"/>
              <a:t> povahy,</a:t>
            </a:r>
          </a:p>
          <a:p>
            <a:pPr lvl="1"/>
            <a:r>
              <a:rPr lang="cs-CZ" sz="3000" dirty="0" smtClean="0"/>
              <a:t>finanční služby,</a:t>
            </a:r>
          </a:p>
          <a:p>
            <a:pPr lvl="1"/>
            <a:r>
              <a:rPr lang="cs-CZ" sz="3000" dirty="0" smtClean="0"/>
              <a:t>služby v oblasti dopravy, </a:t>
            </a:r>
          </a:p>
          <a:p>
            <a:pPr lvl="1"/>
            <a:r>
              <a:rPr lang="cs-CZ" sz="3000" dirty="0" smtClean="0"/>
              <a:t>zdravotní služby,</a:t>
            </a:r>
          </a:p>
          <a:p>
            <a:pPr lvl="1"/>
            <a:r>
              <a:rPr lang="cs-CZ" sz="3000" dirty="0" smtClean="0"/>
              <a:t>audiovizuální služby, </a:t>
            </a:r>
          </a:p>
          <a:p>
            <a:pPr lvl="1"/>
            <a:r>
              <a:rPr lang="cs-CZ" sz="3000" dirty="0" smtClean="0"/>
              <a:t>hazardní hry, </a:t>
            </a:r>
          </a:p>
          <a:p>
            <a:pPr lvl="1"/>
            <a:r>
              <a:rPr lang="cs-CZ" sz="3000" dirty="0" smtClean="0"/>
              <a:t>sociální služby v oblasti sociálního bydlení, péče o děti a podpory rodin,</a:t>
            </a:r>
          </a:p>
          <a:p>
            <a:pPr lvl="1"/>
            <a:r>
              <a:rPr lang="cs-CZ" sz="3000" dirty="0" smtClean="0"/>
              <a:t>soukromé bezpečnostní služby,</a:t>
            </a:r>
          </a:p>
          <a:p>
            <a:pPr lvl="1"/>
            <a:r>
              <a:rPr lang="cs-CZ" sz="3000" dirty="0" smtClean="0"/>
              <a:t>služby poskytované notáři a soudními vykonavateli, </a:t>
            </a:r>
          </a:p>
          <a:p>
            <a:pPr lvl="1"/>
            <a:r>
              <a:rPr lang="cs-CZ" sz="3000" dirty="0" smtClean="0"/>
              <a:t>služby v oblasti daní,</a:t>
            </a:r>
          </a:p>
          <a:p>
            <a:pPr lvl="1"/>
            <a:r>
              <a:rPr lang="cs-CZ" sz="3000" dirty="0" smtClean="0"/>
              <a:t>a jiné.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626724"/>
            <a:ext cx="10738503" cy="55502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/>
              <a:t>Volný pohyb služeb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dirty="0" smtClean="0"/>
              <a:t>	Členské státy EU jsou povinny respektovat právo poskytovatelů poskytovat služby v jiném členském státě, než je stát, v němž jsou usazeni. Dále musí členské země zajistit volný přístup k činnosti poskytování služeb a volný výkon této činnosti na svém území.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95901"/>
            <a:ext cx="10738503" cy="5581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/>
              <a:t>Jednotná kontaktní místa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2000" b="1" dirty="0" smtClean="0"/>
          </a:p>
          <a:p>
            <a:pPr marL="457200" lvl="1" indent="0" algn="just">
              <a:buNone/>
            </a:pPr>
            <a:r>
              <a:rPr lang="cs-CZ" sz="2800" dirty="0" smtClean="0"/>
              <a:t>Představuje </a:t>
            </a:r>
            <a:r>
              <a:rPr lang="cs-CZ" sz="2800" b="1" dirty="0" smtClean="0"/>
              <a:t>místo, kde si podnikatel vstupující na trh se službami daného státu může vyřídit veškeré postupy a formality, které daný stát vyžaduje</a:t>
            </a:r>
            <a:r>
              <a:rPr lang="cs-CZ" sz="2800" dirty="0" smtClean="0"/>
              <a:t>. </a:t>
            </a:r>
            <a:r>
              <a:rPr lang="cs-CZ" sz="2800" smtClean="0"/>
              <a:t>Napomáhají </a:t>
            </a:r>
            <a:r>
              <a:rPr lang="cs-CZ" sz="2800" dirty="0" smtClean="0"/>
              <a:t>poskytovatelům služeb ke snadnějšímu přístupu na trhy dalších členských států prostřednictvím možnosti splnit na těchto místech veškeré postupy a formality potřebné pro přístup k jejich činnosti v oblasti poskytování služeb.</a:t>
            </a:r>
            <a:endParaRPr lang="cs-CZ" sz="2800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3384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139</Words>
  <Application>Microsoft Office PowerPoint</Application>
  <PresentationFormat>Vlastní</PresentationFormat>
  <Paragraphs>55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Logistika služeb: 2. Služby na vnitřním trhu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Tata</cp:lastModifiedBy>
  <cp:revision>75</cp:revision>
  <dcterms:created xsi:type="dcterms:W3CDTF">2017-05-10T10:51:34Z</dcterms:created>
  <dcterms:modified xsi:type="dcterms:W3CDTF">2017-07-26T12:36:31Z</dcterms:modified>
</cp:coreProperties>
</file>