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93" r:id="rId5"/>
    <p:sldId id="294" r:id="rId6"/>
    <p:sldId id="298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7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15948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Logistika služeb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12. </a:t>
            </a:r>
            <a:r>
              <a:rPr lang="en-US" b="1" dirty="0" err="1" smtClean="0"/>
              <a:t>Efektivita</a:t>
            </a:r>
            <a:r>
              <a:rPr lang="en-US" b="1" dirty="0" smtClean="0"/>
              <a:t> </a:t>
            </a:r>
            <a:r>
              <a:rPr lang="en-US" b="1" dirty="0" err="1" smtClean="0"/>
              <a:t>logistických</a:t>
            </a:r>
            <a:r>
              <a:rPr lang="en-US" b="1" dirty="0" smtClean="0"/>
              <a:t> </a:t>
            </a:r>
            <a:r>
              <a:rPr lang="en-US" b="1" dirty="0" err="1" smtClean="0"/>
              <a:t>služeb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36998"/>
            <a:ext cx="10515600" cy="553996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/>
              <a:t>Hodnocení logistických </a:t>
            </a:r>
            <a:r>
              <a:rPr lang="cs-CZ" sz="3200" b="1" dirty="0" smtClean="0"/>
              <a:t>veličin</a:t>
            </a:r>
          </a:p>
          <a:p>
            <a:pPr>
              <a:buNone/>
            </a:pPr>
            <a:endParaRPr lang="cs-CZ" sz="1100" dirty="0" smtClean="0"/>
          </a:p>
          <a:p>
            <a:pPr algn="just">
              <a:buNone/>
            </a:pPr>
            <a:r>
              <a:rPr lang="cs-CZ" dirty="0" smtClean="0"/>
              <a:t>	Aplikace </a:t>
            </a:r>
            <a:r>
              <a:rPr lang="cs-CZ" dirty="0" smtClean="0"/>
              <a:t>logistických integrovaných dodavatelských řetězců pro dosahování stanovených logistických cílů znamená nutně </a:t>
            </a:r>
            <a:r>
              <a:rPr lang="cs-CZ" b="1" dirty="0" smtClean="0"/>
              <a:t>hodnotit jejich logistické veličiny</a:t>
            </a:r>
            <a:r>
              <a:rPr lang="cs-CZ" dirty="0" smtClean="0"/>
              <a:t>. </a:t>
            </a:r>
            <a:endParaRPr lang="cs-CZ" dirty="0" smtClean="0"/>
          </a:p>
          <a:p>
            <a:pPr algn="just">
              <a:buNone/>
            </a:pPr>
            <a:endParaRPr lang="cs-CZ" sz="1000" dirty="0" smtClean="0"/>
          </a:p>
          <a:p>
            <a:pPr algn="just">
              <a:buNone/>
            </a:pPr>
            <a:r>
              <a:rPr lang="cs-CZ" dirty="0" smtClean="0"/>
              <a:t>	Poznání</a:t>
            </a:r>
            <a:r>
              <a:rPr lang="cs-CZ" dirty="0" smtClean="0"/>
              <a:t> </a:t>
            </a:r>
            <a:r>
              <a:rPr lang="cs-CZ" b="1" dirty="0" smtClean="0"/>
              <a:t>hodnot logistických ukazatelů</a:t>
            </a:r>
            <a:r>
              <a:rPr lang="cs-CZ" dirty="0" smtClean="0"/>
              <a:t> se </a:t>
            </a:r>
            <a:r>
              <a:rPr lang="cs-CZ" dirty="0" smtClean="0"/>
              <a:t>využívá:</a:t>
            </a:r>
          </a:p>
          <a:p>
            <a:pPr algn="just">
              <a:buNone/>
            </a:pPr>
            <a:endParaRPr lang="cs-CZ" sz="1000" dirty="0" smtClean="0"/>
          </a:p>
          <a:p>
            <a:pPr lvl="1" algn="just"/>
            <a:r>
              <a:rPr lang="cs-CZ" sz="2800" dirty="0" smtClean="0"/>
              <a:t>Na </a:t>
            </a:r>
            <a:r>
              <a:rPr lang="cs-CZ" sz="2800" dirty="0" smtClean="0"/>
              <a:t>hodnocení svých </a:t>
            </a:r>
            <a:r>
              <a:rPr lang="cs-CZ" sz="2800" b="1" dirty="0" smtClean="0"/>
              <a:t>schopností </a:t>
            </a:r>
            <a:r>
              <a:rPr lang="cs-CZ" sz="2800" dirty="0" smtClean="0"/>
              <a:t>a jejich</a:t>
            </a:r>
            <a:r>
              <a:rPr lang="cs-CZ" sz="2800" b="1" dirty="0" smtClean="0"/>
              <a:t> porovnání s požadavky zákazníků a schopnostmi </a:t>
            </a:r>
            <a:r>
              <a:rPr lang="cs-CZ" sz="2800" b="1" dirty="0" smtClean="0"/>
              <a:t>konkurence</a:t>
            </a:r>
            <a:r>
              <a:rPr lang="cs-CZ" sz="2800" dirty="0" smtClean="0"/>
              <a:t>,</a:t>
            </a:r>
          </a:p>
          <a:p>
            <a:pPr lvl="1" algn="just"/>
            <a:r>
              <a:rPr lang="cs-CZ" sz="2800" dirty="0" smtClean="0"/>
              <a:t>Na</a:t>
            </a:r>
            <a:r>
              <a:rPr lang="cs-CZ" sz="2800" dirty="0" smtClean="0"/>
              <a:t> </a:t>
            </a:r>
            <a:r>
              <a:rPr lang="cs-CZ" sz="2800" b="1" dirty="0" smtClean="0"/>
              <a:t>identifikaci problémových procesů</a:t>
            </a:r>
            <a:r>
              <a:rPr lang="cs-CZ" sz="2800" dirty="0" smtClean="0"/>
              <a:t>, jejich nositelů a </a:t>
            </a:r>
            <a:r>
              <a:rPr lang="cs-CZ" sz="2800" b="1" dirty="0" smtClean="0"/>
              <a:t>příčin</a:t>
            </a:r>
            <a:r>
              <a:rPr lang="cs-CZ" sz="2800" dirty="0" smtClean="0"/>
              <a:t>,</a:t>
            </a:r>
          </a:p>
          <a:p>
            <a:pPr lvl="1" algn="just"/>
            <a:r>
              <a:rPr lang="cs-CZ" sz="2800" dirty="0" smtClean="0"/>
              <a:t>Na</a:t>
            </a:r>
            <a:r>
              <a:rPr lang="cs-CZ" sz="2800" dirty="0" smtClean="0"/>
              <a:t> </a:t>
            </a:r>
            <a:r>
              <a:rPr lang="cs-CZ" sz="2800" b="1" dirty="0" smtClean="0"/>
              <a:t>identifikování hrozeb a příležitostí</a:t>
            </a:r>
            <a:r>
              <a:rPr lang="cs-CZ" sz="2800" dirty="0" smtClean="0"/>
              <a:t> pro </a:t>
            </a:r>
            <a:r>
              <a:rPr lang="cs-CZ" sz="2800" dirty="0" smtClean="0"/>
              <a:t>zlepšení,</a:t>
            </a:r>
          </a:p>
          <a:p>
            <a:pPr lvl="1" algn="just"/>
            <a:r>
              <a:rPr lang="cs-CZ" sz="2800" dirty="0" smtClean="0"/>
              <a:t>Pro</a:t>
            </a:r>
            <a:r>
              <a:rPr lang="cs-CZ" sz="2800" dirty="0" smtClean="0"/>
              <a:t> </a:t>
            </a:r>
            <a:r>
              <a:rPr lang="cs-CZ" sz="2800" b="1" dirty="0" smtClean="0"/>
              <a:t>stanovení logistických cílů</a:t>
            </a:r>
            <a:r>
              <a:rPr lang="cs-CZ" sz="2800" dirty="0" smtClean="0"/>
              <a:t> a měření dosaženého zlepšení</a:t>
            </a:r>
            <a:r>
              <a:rPr lang="cs-CZ" sz="2800" dirty="0" smtClean="0"/>
              <a:t>.</a:t>
            </a:r>
            <a:endParaRPr lang="cs-CZ" sz="2800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626725"/>
            <a:ext cx="10738503" cy="55502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i="1" dirty="0" smtClean="0"/>
              <a:t>Základní vlastnosti logistických ukazatelů</a:t>
            </a:r>
            <a:r>
              <a:rPr lang="cs-CZ" sz="3200" b="1" i="1" dirty="0" smtClean="0"/>
              <a:t>:</a:t>
            </a:r>
          </a:p>
          <a:p>
            <a:pPr>
              <a:buNone/>
            </a:pPr>
            <a:endParaRPr lang="cs-CZ" sz="1000" dirty="0" smtClean="0"/>
          </a:p>
          <a:p>
            <a:pPr lvl="1" algn="just"/>
            <a:r>
              <a:rPr lang="cs-CZ" sz="2800" dirty="0" smtClean="0"/>
              <a:t>Zobrazování </a:t>
            </a:r>
            <a:r>
              <a:rPr lang="cs-CZ" sz="2800" dirty="0" smtClean="0"/>
              <a:t>vlastnosti materiálových a informačních toků a příslušných logistických </a:t>
            </a:r>
            <a:r>
              <a:rPr lang="cs-CZ" sz="2800" dirty="0" smtClean="0"/>
              <a:t>procesů,</a:t>
            </a:r>
          </a:p>
          <a:p>
            <a:pPr lvl="1" algn="just"/>
            <a:r>
              <a:rPr lang="cs-CZ" sz="2800" dirty="0" smtClean="0"/>
              <a:t>Propojení </a:t>
            </a:r>
            <a:r>
              <a:rPr lang="cs-CZ" sz="2800" dirty="0" smtClean="0"/>
              <a:t>na logistické cíle </a:t>
            </a:r>
            <a:r>
              <a:rPr lang="cs-CZ" sz="2800" dirty="0" smtClean="0"/>
              <a:t>podniku,</a:t>
            </a:r>
          </a:p>
          <a:p>
            <a:pPr lvl="1" algn="just"/>
            <a:r>
              <a:rPr lang="cs-CZ" sz="2800" dirty="0" smtClean="0"/>
              <a:t>Jednoduchost </a:t>
            </a:r>
            <a:r>
              <a:rPr lang="cs-CZ" sz="2800" dirty="0" smtClean="0"/>
              <a:t>a </a:t>
            </a:r>
            <a:r>
              <a:rPr lang="cs-CZ" sz="2800" dirty="0" smtClean="0"/>
              <a:t>srozumitelnost,</a:t>
            </a:r>
          </a:p>
          <a:p>
            <a:pPr lvl="1" algn="just"/>
            <a:r>
              <a:rPr lang="cs-CZ" sz="2800" dirty="0" smtClean="0"/>
              <a:t>Umožnit porovnání,</a:t>
            </a:r>
          </a:p>
          <a:p>
            <a:pPr lvl="1" algn="just"/>
            <a:r>
              <a:rPr lang="cs-CZ" sz="2800" dirty="0" smtClean="0"/>
              <a:t>Zajištění </a:t>
            </a:r>
            <a:r>
              <a:rPr lang="cs-CZ" sz="2800" dirty="0" smtClean="0"/>
              <a:t>propojení v logistickém </a:t>
            </a:r>
            <a:r>
              <a:rPr lang="cs-CZ" sz="2800" dirty="0" smtClean="0"/>
              <a:t>řetězci,</a:t>
            </a:r>
          </a:p>
          <a:p>
            <a:pPr lvl="1" algn="just"/>
            <a:r>
              <a:rPr lang="cs-CZ" sz="2800" dirty="0" smtClean="0"/>
              <a:t>Zajištění </a:t>
            </a:r>
            <a:r>
              <a:rPr lang="cs-CZ" sz="2800" dirty="0" smtClean="0"/>
              <a:t>propojení ke konkrétnímu variantu požadavky a konkrétnímu zákazníkovi nebo segmentu trhu.</a:t>
            </a:r>
            <a:endParaRPr lang="cs-CZ" sz="2800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3200" b="1" dirty="0" smtClean="0"/>
              <a:t>Struktura soustavy logistických ukazatelů - efektivita logistických </a:t>
            </a:r>
            <a:r>
              <a:rPr lang="cs-CZ" sz="3200" b="1" dirty="0" smtClean="0"/>
              <a:t>služeb</a:t>
            </a:r>
            <a:endParaRPr lang="cs-CZ" sz="3200" dirty="0" smtClean="0"/>
          </a:p>
          <a:p>
            <a:pPr algn="just">
              <a:buNone/>
            </a:pPr>
            <a:endParaRPr lang="cs-CZ" sz="1000" dirty="0" smtClean="0"/>
          </a:p>
          <a:p>
            <a:pPr algn="just">
              <a:buNone/>
            </a:pPr>
            <a:r>
              <a:rPr lang="cs-CZ" sz="3200" dirty="0" smtClean="0"/>
              <a:t>	</a:t>
            </a:r>
            <a:r>
              <a:rPr lang="cs-CZ" dirty="0" smtClean="0"/>
              <a:t>Při </a:t>
            </a:r>
            <a:r>
              <a:rPr lang="cs-CZ" dirty="0" smtClean="0"/>
              <a:t>plnění logistických cílů se sleduje </a:t>
            </a:r>
            <a:r>
              <a:rPr lang="cs-CZ" b="1" dirty="0" smtClean="0"/>
              <a:t>efektivní překonání prostoru a času se záměrem zabezpečení uspokojování požadavků zákazníků po zboží a službách</a:t>
            </a:r>
            <a:r>
              <a:rPr lang="cs-CZ" dirty="0" smtClean="0"/>
              <a:t>(logistická efektivnost - efektivita logistických služeb</a:t>
            </a:r>
            <a:r>
              <a:rPr lang="cs-CZ" dirty="0" smtClean="0"/>
              <a:t>).</a:t>
            </a:r>
          </a:p>
          <a:p>
            <a:pPr algn="just">
              <a:buNone/>
            </a:pPr>
            <a:endParaRPr lang="cs-CZ" sz="1500" dirty="0" smtClean="0"/>
          </a:p>
          <a:p>
            <a:pPr algn="just">
              <a:buNone/>
            </a:pPr>
            <a:r>
              <a:rPr lang="cs-CZ" dirty="0" smtClean="0"/>
              <a:t>	Logistická </a:t>
            </a:r>
            <a:r>
              <a:rPr lang="cs-CZ" dirty="0" smtClean="0"/>
              <a:t>efektivnost se skládá ze dvou </a:t>
            </a:r>
            <a:r>
              <a:rPr lang="cs-CZ" dirty="0" smtClean="0"/>
              <a:t>složek:</a:t>
            </a:r>
          </a:p>
          <a:p>
            <a:pPr algn="just">
              <a:buNone/>
            </a:pPr>
            <a:endParaRPr lang="cs-CZ" sz="500" dirty="0" smtClean="0"/>
          </a:p>
          <a:p>
            <a:pPr lvl="1" algn="just"/>
            <a:r>
              <a:rPr lang="cs-CZ" sz="2800" dirty="0" smtClean="0"/>
              <a:t>Logistické</a:t>
            </a:r>
            <a:r>
              <a:rPr lang="cs-CZ" sz="2800" dirty="0" smtClean="0"/>
              <a:t> </a:t>
            </a:r>
            <a:r>
              <a:rPr lang="cs-CZ" sz="2800" b="1" dirty="0" smtClean="0"/>
              <a:t>výkony</a:t>
            </a:r>
            <a:r>
              <a:rPr lang="cs-CZ" sz="2800" dirty="0" smtClean="0"/>
              <a:t>,</a:t>
            </a:r>
          </a:p>
          <a:p>
            <a:pPr lvl="1" algn="just"/>
            <a:r>
              <a:rPr lang="cs-CZ" sz="2800" dirty="0" smtClean="0"/>
              <a:t>Logistické</a:t>
            </a:r>
            <a:r>
              <a:rPr lang="cs-CZ" sz="2800" dirty="0" smtClean="0"/>
              <a:t> </a:t>
            </a:r>
            <a:r>
              <a:rPr lang="cs-CZ" sz="2800" b="1" dirty="0" smtClean="0"/>
              <a:t>náklady</a:t>
            </a:r>
            <a:r>
              <a:rPr lang="cs-CZ" sz="2800" dirty="0" smtClean="0"/>
              <a:t>.</a:t>
            </a:r>
            <a:endParaRPr lang="cs-CZ" sz="2800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34256"/>
            <a:ext cx="10738503" cy="55399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i="1" dirty="0" smtClean="0"/>
              <a:t>Soustava logistických ukazatelů</a:t>
            </a:r>
            <a:r>
              <a:rPr lang="cs-CZ" sz="3200" i="1" dirty="0" smtClean="0"/>
              <a:t> zahrnuje následující skupiny </a:t>
            </a:r>
            <a:r>
              <a:rPr lang="cs-CZ" sz="3200" i="1" dirty="0" smtClean="0"/>
              <a:t>ukazatelů:</a:t>
            </a:r>
          </a:p>
          <a:p>
            <a:pPr marL="0" indent="0" algn="just">
              <a:buNone/>
            </a:pPr>
            <a:endParaRPr lang="cs-CZ" sz="1000" dirty="0" smtClean="0"/>
          </a:p>
          <a:p>
            <a:pPr marL="457200" lvl="1" indent="0" algn="just"/>
            <a:r>
              <a:rPr lang="cs-CZ" sz="2800" dirty="0" smtClean="0"/>
              <a:t>Úroveň </a:t>
            </a:r>
            <a:r>
              <a:rPr lang="cs-CZ" sz="2800" dirty="0" smtClean="0"/>
              <a:t>logistických (kvalita) </a:t>
            </a:r>
            <a:r>
              <a:rPr lang="cs-CZ" sz="2800" dirty="0" smtClean="0"/>
              <a:t>služeb,</a:t>
            </a:r>
          </a:p>
          <a:p>
            <a:pPr marL="457200" lvl="1" indent="0" algn="just"/>
            <a:r>
              <a:rPr lang="cs-CZ" sz="2800" dirty="0" smtClean="0"/>
              <a:t>Logistická produktivita,</a:t>
            </a:r>
          </a:p>
          <a:p>
            <a:pPr marL="457200" lvl="1" indent="0" algn="just"/>
            <a:r>
              <a:rPr lang="cs-CZ" sz="2800" dirty="0" smtClean="0"/>
              <a:t>Logistické náklady,</a:t>
            </a:r>
          </a:p>
          <a:p>
            <a:pPr marL="457200" lvl="1" indent="0" algn="just"/>
            <a:r>
              <a:rPr lang="cs-CZ" sz="2800" dirty="0" smtClean="0"/>
              <a:t>Struktura </a:t>
            </a:r>
            <a:r>
              <a:rPr lang="cs-CZ" sz="2800" dirty="0" smtClean="0"/>
              <a:t>logistického </a:t>
            </a:r>
            <a:r>
              <a:rPr lang="cs-CZ" sz="2800" dirty="0" smtClean="0"/>
              <a:t>systému,</a:t>
            </a:r>
          </a:p>
          <a:p>
            <a:pPr marL="457200" lvl="1" indent="0" algn="just"/>
            <a:r>
              <a:rPr lang="cs-CZ" sz="2800" dirty="0" smtClean="0"/>
              <a:t>Potenciál </a:t>
            </a:r>
            <a:r>
              <a:rPr lang="cs-CZ" sz="2800" dirty="0" smtClean="0"/>
              <a:t>logistiky.</a:t>
            </a:r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85627"/>
            <a:ext cx="10738503" cy="54885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/>
              <a:t>Maticový model hodnocení efektivnosti logistických služeb</a:t>
            </a:r>
          </a:p>
          <a:p>
            <a:pPr>
              <a:buNone/>
            </a:pPr>
            <a:endParaRPr lang="cs-CZ" sz="1500" dirty="0" smtClean="0"/>
          </a:p>
          <a:p>
            <a:pPr algn="just">
              <a:buNone/>
            </a:pPr>
            <a:r>
              <a:rPr lang="cs-CZ" sz="3600" dirty="0" smtClean="0"/>
              <a:t>	</a:t>
            </a:r>
            <a:r>
              <a:rPr lang="cs-CZ" dirty="0" smtClean="0"/>
              <a:t>Komplexní </a:t>
            </a:r>
            <a:r>
              <a:rPr lang="cs-CZ" dirty="0" smtClean="0"/>
              <a:t>postup hodnocení efektivnosti logistického systému (služeb) pomocí logistických ukazatelů se vyjadřuje maticovým modelem</a:t>
            </a:r>
            <a:r>
              <a:rPr lang="cs-CZ" dirty="0" smtClean="0"/>
              <a:t>.</a:t>
            </a:r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78</Words>
  <Application>Microsoft Office PowerPoint</Application>
  <PresentationFormat>Vlastní</PresentationFormat>
  <Paragraphs>41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Office</vt:lpstr>
      <vt:lpstr>Logistika služeb: 12. Efektivita logistických služeb</vt:lpstr>
      <vt:lpstr>Snímek 2</vt:lpstr>
      <vt:lpstr>Snímek 3</vt:lpstr>
      <vt:lpstr>Snímek 4</vt:lpstr>
      <vt:lpstr>Snímek 5</vt:lpstr>
      <vt:lpstr>Snímek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Tata</cp:lastModifiedBy>
  <cp:revision>80</cp:revision>
  <dcterms:created xsi:type="dcterms:W3CDTF">2017-05-10T10:51:34Z</dcterms:created>
  <dcterms:modified xsi:type="dcterms:W3CDTF">2017-07-26T15:25:29Z</dcterms:modified>
</cp:coreProperties>
</file>