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8" r:id="rId7"/>
    <p:sldId id="296" r:id="rId8"/>
    <p:sldId id="29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2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11. </a:t>
            </a:r>
            <a:r>
              <a:rPr lang="en-US" b="1" dirty="0" err="1" smtClean="0"/>
              <a:t>Kvalita</a:t>
            </a:r>
            <a:r>
              <a:rPr lang="en-US" b="1" dirty="0" smtClean="0"/>
              <a:t> </a:t>
            </a:r>
            <a:r>
              <a:rPr lang="en-US" b="1" dirty="0" err="1" smtClean="0"/>
              <a:t>poskytovaných</a:t>
            </a:r>
            <a:r>
              <a:rPr lang="en-US" b="1" dirty="0" smtClean="0"/>
              <a:t> </a:t>
            </a:r>
            <a:r>
              <a:rPr lang="en-US" b="1" dirty="0" err="1" smtClean="0"/>
              <a:t>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1384"/>
            <a:ext cx="10515600" cy="5375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Zákaznický servis</a:t>
            </a:r>
          </a:p>
          <a:p>
            <a:pPr>
              <a:buNone/>
            </a:pPr>
            <a:endParaRPr lang="cs-CZ" sz="1000" b="1" u="sng" dirty="0" smtClean="0"/>
          </a:p>
          <a:p>
            <a:pPr algn="just">
              <a:buNone/>
            </a:pPr>
            <a:r>
              <a:rPr lang="cs-CZ" dirty="0" smtClean="0"/>
              <a:t>	Zákaznický servis je </a:t>
            </a:r>
            <a:r>
              <a:rPr lang="cs-CZ" b="1" dirty="0" smtClean="0"/>
              <a:t>definován jako měřítko toho, jak dobře funguje logistický systém z hlediska vytváření užitné hodnoty prostřednictvím času a místa se zaměřením na vnější zákazníky. 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29465"/>
            <a:ext cx="10738503" cy="5447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Složky zákaznického servisu:</a:t>
            </a:r>
          </a:p>
          <a:p>
            <a:pPr>
              <a:buNone/>
            </a:pPr>
            <a:endParaRPr lang="cs-CZ" sz="1000" dirty="0" smtClean="0"/>
          </a:p>
          <a:p>
            <a:pPr lvl="1"/>
            <a:r>
              <a:rPr lang="cs-CZ" sz="2800" dirty="0" smtClean="0"/>
              <a:t>předprodejní,</a:t>
            </a:r>
          </a:p>
          <a:p>
            <a:pPr lvl="1"/>
            <a:r>
              <a:rPr lang="cs-CZ" sz="2800" dirty="0" smtClean="0"/>
              <a:t>prodejní,</a:t>
            </a:r>
          </a:p>
          <a:p>
            <a:pPr lvl="1"/>
            <a:r>
              <a:rPr lang="cs-CZ" sz="2800" dirty="0" smtClean="0"/>
              <a:t>poprodejní.</a:t>
            </a:r>
          </a:p>
          <a:p>
            <a:pPr lvl="1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smtClean="0"/>
              <a:t>Kvalita</a:t>
            </a:r>
          </a:p>
          <a:p>
            <a:pPr algn="just">
              <a:buNone/>
            </a:pPr>
            <a:endParaRPr lang="cs-CZ" sz="1100" dirty="0" smtClean="0"/>
          </a:p>
          <a:p>
            <a:pPr algn="just">
              <a:buNone/>
            </a:pPr>
            <a:r>
              <a:rPr lang="cs-CZ" i="1" dirty="0" smtClean="0"/>
              <a:t>	</a:t>
            </a:r>
            <a:r>
              <a:rPr lang="cs-CZ" dirty="0" smtClean="0"/>
              <a:t>Kvalita je podstatná určenost předmětů nebo jevů, která je odlišuje od jiných předmětů nebo jevů, vyjadřující souhrn vlastností, které nelze od předmětu nebo jevu oddělit. </a:t>
            </a:r>
          </a:p>
          <a:p>
            <a:pPr algn="just">
              <a:buNone/>
            </a:pPr>
            <a:endParaRPr lang="cs-CZ" sz="1100" dirty="0" smtClean="0"/>
          </a:p>
          <a:p>
            <a:pPr algn="just">
              <a:buNone/>
            </a:pPr>
            <a:r>
              <a:rPr lang="cs-CZ" sz="3200" b="1" dirty="0" smtClean="0"/>
              <a:t>Kvalita poskytovaných služeb</a:t>
            </a:r>
          </a:p>
          <a:p>
            <a:pPr algn="just">
              <a:buNone/>
            </a:pPr>
            <a:endParaRPr lang="cs-CZ" sz="1100" dirty="0" smtClean="0"/>
          </a:p>
          <a:p>
            <a:pPr algn="just">
              <a:buNone/>
            </a:pPr>
            <a:r>
              <a:rPr lang="cs-CZ" b="1" dirty="0" smtClean="0"/>
              <a:t>	Míra kvality každého procesu</a:t>
            </a:r>
            <a:r>
              <a:rPr lang="cs-CZ" dirty="0" smtClean="0"/>
              <a:t>, přepravu zásilek silniční nákladní dopravou nebo přepravu cestujícího hromadnou osobní dopravou nevyjímaje, je souhrnem jeho vlastností, které se projevují jeho funkčností v reálném čase. Mezi tyto vlastnosti patří </a:t>
            </a:r>
            <a:r>
              <a:rPr lang="cs-CZ" b="1" dirty="0" smtClean="0"/>
              <a:t>spolehlivost, přesnost, flexibilita, bezpečnost, minimalizace vlivu na životní prostředí a jiné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	Poptávka po dopravě </a:t>
            </a:r>
            <a:r>
              <a:rPr lang="cs-CZ" dirty="0" smtClean="0"/>
              <a:t>je poptávkou odvozenou, vyplývá z poptávky po výrobcích, substrátech, výrobcích obecné i specifické spotřeby. </a:t>
            </a:r>
          </a:p>
          <a:p>
            <a:pPr algn="just">
              <a:buNone/>
            </a:pPr>
            <a:endParaRPr lang="cs-CZ" sz="1000" dirty="0" smtClean="0"/>
          </a:p>
          <a:p>
            <a:pPr algn="just">
              <a:buNone/>
            </a:pPr>
            <a:r>
              <a:rPr lang="cs-CZ" b="1" dirty="0" smtClean="0"/>
              <a:t>	Faktory ovlivňující kvalitu přepravního procesu</a:t>
            </a:r>
            <a:r>
              <a:rPr lang="cs-CZ" dirty="0" smtClean="0"/>
              <a:t> je možné rozdělit na dvě skupiny:</a:t>
            </a:r>
          </a:p>
          <a:p>
            <a:pPr algn="just">
              <a:buNone/>
            </a:pPr>
            <a:endParaRPr lang="cs-CZ" sz="1000" dirty="0" smtClean="0"/>
          </a:p>
          <a:p>
            <a:pPr lvl="1" algn="just"/>
            <a:r>
              <a:rPr lang="cs-CZ" sz="2800" b="1" dirty="0" smtClean="0"/>
              <a:t> 1. Subjektivní faktory</a:t>
            </a:r>
            <a:r>
              <a:rPr lang="cs-CZ" sz="2800" dirty="0" smtClean="0"/>
              <a:t> - je možné ovlivnit, </a:t>
            </a:r>
          </a:p>
          <a:p>
            <a:pPr lvl="1" algn="just"/>
            <a:r>
              <a:rPr lang="cs-CZ" sz="2800" b="1" dirty="0" smtClean="0"/>
              <a:t> 2. Objektivní faktory</a:t>
            </a:r>
            <a:r>
              <a:rPr lang="cs-CZ" sz="2800" dirty="0" smtClean="0"/>
              <a:t> - jsou neovlivnitelné. </a:t>
            </a:r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5627"/>
            <a:ext cx="10738503" cy="548859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smtClean="0"/>
              <a:t>Metody hodnocení kvality služeb</a:t>
            </a:r>
            <a:endParaRPr lang="cs-CZ" sz="3200" dirty="0" smtClean="0"/>
          </a:p>
          <a:p>
            <a:pPr algn="just">
              <a:buNone/>
            </a:pPr>
            <a:endParaRPr lang="cs-CZ" sz="1000" dirty="0" smtClean="0"/>
          </a:p>
          <a:p>
            <a:pPr algn="just">
              <a:buNone/>
            </a:pPr>
            <a:r>
              <a:rPr lang="cs-CZ" dirty="0" smtClean="0"/>
              <a:t>	Hodnocením pověřená osoba hodnotí dopravce nebo zasílatele z pohledu míry naplnění nebo nenaplnění vlastních požadavků na kvalitu přepravy zásilky. Důraz je kladen hlavně na dodržení sjednané dodací lhůty, nepoškození zásilky a její obalů.</a:t>
            </a:r>
          </a:p>
          <a:p>
            <a:pPr algn="just">
              <a:buNone/>
            </a:pPr>
            <a:endParaRPr lang="cs-CZ" sz="1000" dirty="0" smtClean="0"/>
          </a:p>
          <a:p>
            <a:pPr algn="just">
              <a:buNone/>
            </a:pPr>
            <a:r>
              <a:rPr lang="cs-CZ" b="1" dirty="0" smtClean="0"/>
              <a:t>	Metody hodnocení</a:t>
            </a:r>
            <a:r>
              <a:rPr lang="cs-CZ" dirty="0" smtClean="0"/>
              <a:t> si organizace může vypracovat sama, může je zcela převzít nebo převzaté metody upravit na vlastní podmínky.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4"/>
            <a:ext cx="10738503" cy="55502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Metody stanovení vah kritérií:</a:t>
            </a:r>
            <a:endParaRPr lang="cs-CZ" sz="3200" b="1" dirty="0" smtClean="0"/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>
              <a:buNone/>
            </a:pPr>
            <a:r>
              <a:rPr lang="cs-CZ" sz="2800" dirty="0" smtClean="0"/>
              <a:t>a) metoda párového porovnání</a:t>
            </a:r>
          </a:p>
          <a:p>
            <a:pPr lvl="1" algn="just">
              <a:buNone/>
            </a:pPr>
            <a:r>
              <a:rPr lang="cs-CZ" sz="2800" dirty="0" smtClean="0"/>
              <a:t>b) metoda alokace 100 bodů</a:t>
            </a:r>
          </a:p>
          <a:p>
            <a:pPr lvl="1" algn="just">
              <a:buNone/>
            </a:pPr>
            <a:r>
              <a:rPr lang="cs-CZ" sz="2800" dirty="0" smtClean="0"/>
              <a:t>c) metoda stanovení preferenčního pořadí kritérií  </a:t>
            </a:r>
          </a:p>
          <a:p>
            <a:pPr lvl="1" algn="just">
              <a:buNone/>
            </a:pPr>
            <a:r>
              <a:rPr lang="cs-CZ" sz="2800" dirty="0" smtClean="0"/>
              <a:t>d) </a:t>
            </a:r>
            <a:r>
              <a:rPr lang="cs-CZ" sz="2800" dirty="0" err="1" smtClean="0"/>
              <a:t>Saatyho</a:t>
            </a:r>
            <a:r>
              <a:rPr lang="cs-CZ" sz="2800" dirty="0" smtClean="0"/>
              <a:t> metoda</a:t>
            </a:r>
          </a:p>
          <a:p>
            <a:pPr lvl="1" algn="just">
              <a:buNone/>
            </a:pPr>
            <a:r>
              <a:rPr lang="cs-CZ" sz="2800" dirty="0" smtClean="0"/>
              <a:t>e) metoda postupného rozvrhu vah</a:t>
            </a:r>
          </a:p>
          <a:p>
            <a:pPr lvl="1" algn="just">
              <a:buNone/>
            </a:pPr>
            <a:r>
              <a:rPr lang="cs-CZ" sz="2800" dirty="0" err="1" smtClean="0"/>
              <a:t>f</a:t>
            </a:r>
            <a:r>
              <a:rPr lang="cs-CZ" sz="2800" dirty="0" smtClean="0"/>
              <a:t>.) jiné metody (zejména metody </a:t>
            </a:r>
            <a:r>
              <a:rPr lang="cs-CZ" sz="2800" dirty="0" err="1" smtClean="0"/>
              <a:t>multikriteriální</a:t>
            </a:r>
            <a:r>
              <a:rPr lang="cs-CZ" sz="2800" dirty="0" smtClean="0"/>
              <a:t> analýzy)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Metody komplexního hodnocení kvality služeb (přepravy):</a:t>
            </a:r>
            <a:endParaRPr lang="cs-CZ" sz="32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pPr lvl="1" algn="just"/>
            <a:r>
              <a:rPr lang="cs-CZ" sz="2800" dirty="0" smtClean="0"/>
              <a:t> metody indexní,</a:t>
            </a:r>
          </a:p>
          <a:p>
            <a:pPr lvl="1" algn="just"/>
            <a:r>
              <a:rPr lang="cs-CZ" sz="2800" dirty="0" smtClean="0"/>
              <a:t> metoda komplexní funkce užitku,</a:t>
            </a:r>
          </a:p>
          <a:p>
            <a:pPr lvl="1" algn="just"/>
            <a:r>
              <a:rPr lang="cs-CZ" sz="2800" dirty="0" smtClean="0"/>
              <a:t> metody stanovení hodnoty (užitku) alternativ,</a:t>
            </a:r>
          </a:p>
          <a:p>
            <a:pPr lvl="1" algn="just"/>
            <a:r>
              <a:rPr lang="cs-CZ" sz="2800" dirty="0" smtClean="0"/>
              <a:t> jiné metody (metody </a:t>
            </a:r>
            <a:r>
              <a:rPr lang="cs-CZ" sz="2800" dirty="0" err="1" smtClean="0"/>
              <a:t>multikriteriální</a:t>
            </a:r>
            <a:r>
              <a:rPr lang="cs-CZ" sz="2800" dirty="0" smtClean="0"/>
              <a:t> analýzy - AHP, WSA, PRIAM, TOPSIS, ELECTRE).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72</Words>
  <Application>Microsoft Office PowerPoint</Application>
  <PresentationFormat>Vlastní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Logistika služeb: 11. Kvalita poskytovaných služeb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82</cp:revision>
  <dcterms:created xsi:type="dcterms:W3CDTF">2017-05-10T10:51:34Z</dcterms:created>
  <dcterms:modified xsi:type="dcterms:W3CDTF">2017-07-26T15:17:48Z</dcterms:modified>
</cp:coreProperties>
</file>