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93" r:id="rId5"/>
    <p:sldId id="299" r:id="rId6"/>
    <p:sldId id="294" r:id="rId7"/>
    <p:sldId id="298" r:id="rId8"/>
    <p:sldId id="296" r:id="rId9"/>
    <p:sldId id="297" r:id="rId10"/>
    <p:sldId id="300" r:id="rId1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4" autoAdjust="0"/>
    <p:restoredTop sz="94660"/>
  </p:normalViewPr>
  <p:slideViewPr>
    <p:cSldViewPr snapToGrid="0">
      <p:cViewPr>
        <p:scale>
          <a:sx n="93" d="100"/>
          <a:sy n="93" d="100"/>
        </p:scale>
        <p:origin x="-78" y="21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26.7.2017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87939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26.7.2017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212687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26.7.2017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806891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26.7.2017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433043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26.7.2017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567868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26.7.2017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251075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26.7.2017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519812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26.7.2017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579054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26.7.2017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979975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26.7.2017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4255156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26.7.2017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735658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606F1-70A8-4ADC-9334-297B429272E0}" type="datetimeFigureOut">
              <a:rPr lang="cs-CZ" smtClean="0"/>
              <a:pPr/>
              <a:t>26.7.2017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204556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25464" y="573438"/>
            <a:ext cx="11400915" cy="2159488"/>
          </a:xfrm>
        </p:spPr>
        <p:txBody>
          <a:bodyPr>
            <a:normAutofit/>
          </a:bodyPr>
          <a:lstStyle/>
          <a:p>
            <a:r>
              <a:rPr lang="cs-CZ" sz="3200" b="1" dirty="0" smtClean="0"/>
              <a:t>Logistika služeb</a:t>
            </a:r>
            <a:r>
              <a:rPr lang="cs-CZ" sz="3600" dirty="0" smtClean="0"/>
              <a:t>: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b="1" dirty="0" smtClean="0"/>
              <a:t>10. </a:t>
            </a:r>
            <a:r>
              <a:rPr lang="cs-CZ" b="1" dirty="0" smtClean="0"/>
              <a:t>Logistické </a:t>
            </a:r>
            <a:r>
              <a:rPr lang="cs-CZ" b="1" dirty="0" smtClean="0"/>
              <a:t>objekty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smtClean="0"/>
              <a:t>Metodický koncept k efektivní podpoře klíčových odborných kompetencí s využitím cizího jazyka ATCZ62 - CLIL jako výuková strategie na vysoké škole</a:t>
            </a:r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127124"/>
            <a:ext cx="3907579" cy="173087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7580" y="5377112"/>
            <a:ext cx="3380210" cy="1361574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3148" y="5465511"/>
            <a:ext cx="1284605" cy="1273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2384" y="5426074"/>
            <a:ext cx="2753995" cy="74549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="" xmlns:p14="http://schemas.microsoft.com/office/powerpoint/2010/main" val="4259679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5297" y="431515"/>
            <a:ext cx="10738503" cy="574545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cs-CZ" sz="3200" b="1" i="1" dirty="0" smtClean="0"/>
              <a:t>Rámcové požadavky na </a:t>
            </a:r>
            <a:r>
              <a:rPr lang="cs-CZ" sz="3200" b="1" i="1" dirty="0" err="1" smtClean="0"/>
              <a:t>intermodální</a:t>
            </a:r>
            <a:r>
              <a:rPr lang="cs-CZ" sz="3200" b="1" i="1" dirty="0" smtClean="0"/>
              <a:t> terminál vyhovující kritériím mezinárodní dohody </a:t>
            </a:r>
            <a:r>
              <a:rPr lang="cs-CZ" sz="3200" b="1" i="1" dirty="0" smtClean="0"/>
              <a:t>AGTC:</a:t>
            </a:r>
          </a:p>
          <a:p>
            <a:pPr>
              <a:buNone/>
            </a:pPr>
            <a:endParaRPr lang="cs-CZ" sz="1000" dirty="0" smtClean="0"/>
          </a:p>
          <a:p>
            <a:pPr lvl="1" algn="just"/>
            <a:r>
              <a:rPr lang="cs-CZ" sz="2800" dirty="0" smtClean="0"/>
              <a:t>Délka </a:t>
            </a:r>
            <a:r>
              <a:rPr lang="cs-CZ" sz="2800" b="1" dirty="0" smtClean="0"/>
              <a:t>železničních kolejí na nakládku a vykládku</a:t>
            </a:r>
            <a:r>
              <a:rPr lang="cs-CZ" sz="2800" dirty="0" smtClean="0"/>
              <a:t>: 750 m,</a:t>
            </a:r>
          </a:p>
          <a:p>
            <a:pPr lvl="1" algn="just"/>
            <a:r>
              <a:rPr lang="cs-CZ" sz="2800" dirty="0" smtClean="0"/>
              <a:t>Délka přístavišť: min. 110 m,</a:t>
            </a:r>
          </a:p>
          <a:p>
            <a:pPr lvl="1" algn="just"/>
            <a:r>
              <a:rPr lang="cs-CZ" sz="2800" b="1" dirty="0" smtClean="0"/>
              <a:t>Manipulační zařízení</a:t>
            </a:r>
            <a:r>
              <a:rPr lang="cs-CZ" sz="2800" dirty="0" smtClean="0"/>
              <a:t> schopná zpracovat jakoukoliv normovanou a zavedenou nákladovou jednotku KD,</a:t>
            </a:r>
          </a:p>
          <a:p>
            <a:pPr lvl="1" algn="just"/>
            <a:r>
              <a:rPr lang="cs-CZ" sz="2800" dirty="0" smtClean="0"/>
              <a:t>Stoprocentní </a:t>
            </a:r>
            <a:r>
              <a:rPr lang="cs-CZ" sz="2800" b="1" dirty="0" smtClean="0"/>
              <a:t>záloha </a:t>
            </a:r>
            <a:r>
              <a:rPr lang="cs-CZ" sz="2800" dirty="0" smtClean="0"/>
              <a:t>manipulačních zařízení,</a:t>
            </a:r>
          </a:p>
          <a:p>
            <a:pPr lvl="1" algn="just"/>
            <a:r>
              <a:rPr lang="cs-CZ" sz="2800" b="1" dirty="0" smtClean="0"/>
              <a:t>Nosnost manipulačních zařízení - </a:t>
            </a:r>
            <a:r>
              <a:rPr lang="cs-CZ" sz="2800" dirty="0" smtClean="0"/>
              <a:t>40 až 42 t na závěsném zařízení,</a:t>
            </a:r>
          </a:p>
          <a:p>
            <a:pPr lvl="1" algn="just"/>
            <a:r>
              <a:rPr lang="cs-CZ" sz="2800" b="1" dirty="0" smtClean="0"/>
              <a:t>Kapacita </a:t>
            </a:r>
            <a:r>
              <a:rPr lang="cs-CZ" sz="2800" dirty="0" smtClean="0"/>
              <a:t>terminálu nastavena tak, aby mohl být ucelený vlak kombinované dopravy (600 až 750 m) zpracován do 1 hodiny a silniční nákladní vozidla na rozvozy nečekali více než 20 minut.</a:t>
            </a:r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="" xmlns:p14="http://schemas.microsoft.com/office/powerpoint/2010/main" val="1338471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719192"/>
            <a:ext cx="10515600" cy="545777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3200" b="1" dirty="0" smtClean="0"/>
              <a:t>Logistická </a:t>
            </a:r>
            <a:r>
              <a:rPr lang="cs-CZ" sz="3200" b="1" dirty="0" smtClean="0"/>
              <a:t>centra</a:t>
            </a:r>
          </a:p>
          <a:p>
            <a:pPr>
              <a:spcBef>
                <a:spcPts val="0"/>
              </a:spcBef>
              <a:buNone/>
            </a:pPr>
            <a:endParaRPr lang="cs-CZ" sz="2000" dirty="0" smtClean="0"/>
          </a:p>
          <a:p>
            <a:pPr algn="just">
              <a:buNone/>
            </a:pPr>
            <a:r>
              <a:rPr lang="cs-CZ" dirty="0" smtClean="0"/>
              <a:t>	</a:t>
            </a:r>
            <a:r>
              <a:rPr lang="cs-CZ" dirty="0" err="1" smtClean="0"/>
              <a:t>Mje</a:t>
            </a:r>
            <a:r>
              <a:rPr lang="cs-CZ" dirty="0" smtClean="0"/>
              <a:t> </a:t>
            </a:r>
            <a:r>
              <a:rPr lang="cs-CZ" dirty="0" smtClean="0"/>
              <a:t>charakterizovat jako </a:t>
            </a:r>
            <a:r>
              <a:rPr lang="cs-CZ" b="1" dirty="0" smtClean="0"/>
              <a:t>objekty, v nichž samostatně působí dopravní, logistické, zasilatelské, distribuční a jiné společnosti, působící v logistickém řetězci</a:t>
            </a:r>
            <a:r>
              <a:rPr lang="cs-CZ" dirty="0" smtClean="0"/>
              <a:t>. Sdružují přepravní proudy a v některých případech i různé druhy nákladní dopravy a tím usnadňují kooperaci mezi jednotlivými dopravci. Budují se v </a:t>
            </a:r>
            <a:r>
              <a:rPr lang="cs-CZ" b="1" dirty="0" smtClean="0"/>
              <a:t>místech dopravních uzlů a velké hospodářské koncentrace.</a:t>
            </a:r>
            <a:endParaRPr lang="cs-CZ" dirty="0" smtClean="0"/>
          </a:p>
          <a:p>
            <a:pPr marL="0" indent="0" algn="just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="" xmlns:p14="http://schemas.microsoft.com/office/powerpoint/2010/main" val="3975488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5297" y="832207"/>
            <a:ext cx="10738503" cy="5344757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cs-CZ" dirty="0" smtClean="0"/>
              <a:t>	V </a:t>
            </a:r>
            <a:r>
              <a:rPr lang="cs-CZ" dirty="0" smtClean="0"/>
              <a:t>praxi se často pojem logistické centrum zaměňuje s </a:t>
            </a:r>
            <a:r>
              <a:rPr lang="cs-CZ" b="1" dirty="0" smtClean="0"/>
              <a:t>veřejným logistickým centrem</a:t>
            </a:r>
            <a:r>
              <a:rPr lang="cs-CZ" dirty="0" smtClean="0"/>
              <a:t> </a:t>
            </a:r>
            <a:r>
              <a:rPr lang="cs-CZ" dirty="0" smtClean="0"/>
              <a:t>(VLC</a:t>
            </a:r>
            <a:r>
              <a:rPr lang="cs-CZ" dirty="0" smtClean="0"/>
              <a:t>). Největší rozdíl je především </a:t>
            </a:r>
            <a:r>
              <a:rPr lang="cs-CZ" b="1" dirty="0" smtClean="0"/>
              <a:t>ve způsobu financování</a:t>
            </a:r>
            <a:r>
              <a:rPr lang="cs-CZ" dirty="0" smtClean="0"/>
              <a:t>. VLC jsou koncipována jako veřejná a tedy jsou přístupná podnikatelské veřejnosti a na jejich výstavbě podílí stát a dbá na to, aby zajistil rovný přístup k nabízeným službám a aktivitám.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="" xmlns:p14="http://schemas.microsoft.com/office/powerpoint/2010/main" val="3220554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5297" y="493161"/>
            <a:ext cx="10738503" cy="5683804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cs-CZ" sz="3800" b="1" i="1" dirty="0" smtClean="0"/>
              <a:t>Dělení LC</a:t>
            </a:r>
            <a:r>
              <a:rPr lang="cs-CZ" sz="3800" b="1" i="1" dirty="0" smtClean="0"/>
              <a:t>:</a:t>
            </a:r>
          </a:p>
          <a:p>
            <a:pPr>
              <a:buNone/>
            </a:pPr>
            <a:endParaRPr lang="cs-CZ" sz="1200" dirty="0" smtClean="0"/>
          </a:p>
          <a:p>
            <a:pPr algn="just">
              <a:buNone/>
            </a:pPr>
            <a:r>
              <a:rPr lang="cs-CZ" sz="3200" dirty="0" smtClean="0"/>
              <a:t>	a</a:t>
            </a:r>
            <a:r>
              <a:rPr lang="cs-CZ" sz="3200" dirty="0" smtClean="0"/>
              <a:t>.) Podle</a:t>
            </a:r>
            <a:r>
              <a:rPr lang="cs-CZ" sz="3200" b="1" dirty="0" smtClean="0"/>
              <a:t> rozsahu působení resp. geografického rozsahu</a:t>
            </a:r>
            <a:r>
              <a:rPr lang="cs-CZ" sz="3200" dirty="0" smtClean="0"/>
              <a:t> LC:</a:t>
            </a:r>
            <a:r>
              <a:rPr lang="cs-CZ" sz="3200" b="1" dirty="0" smtClean="0"/>
              <a:t> mezinárodní, regionální a v současnosti převažující, lokální a odvětvová</a:t>
            </a:r>
            <a:r>
              <a:rPr lang="cs-CZ" sz="3200" dirty="0" smtClean="0"/>
              <a:t> LC. </a:t>
            </a:r>
            <a:br>
              <a:rPr lang="cs-CZ" sz="3200" dirty="0" smtClean="0"/>
            </a:br>
            <a:r>
              <a:rPr lang="cs-CZ" sz="3200" dirty="0" smtClean="0"/>
              <a:t/>
            </a:r>
            <a:br>
              <a:rPr lang="cs-CZ" sz="3200" dirty="0" smtClean="0"/>
            </a:br>
            <a:r>
              <a:rPr lang="cs-CZ" sz="3200" dirty="0" err="1" smtClean="0"/>
              <a:t>b</a:t>
            </a:r>
            <a:r>
              <a:rPr lang="cs-CZ" sz="3200" dirty="0" smtClean="0"/>
              <a:t>.) Podle </a:t>
            </a:r>
            <a:r>
              <a:rPr lang="cs-CZ" sz="3200" b="1" dirty="0" smtClean="0"/>
              <a:t>napojení na dopravní infrastrukturu</a:t>
            </a:r>
            <a:r>
              <a:rPr lang="cs-CZ" sz="3200" dirty="0" smtClean="0"/>
              <a:t>:</a:t>
            </a:r>
          </a:p>
          <a:p>
            <a:pPr lvl="1" algn="just"/>
            <a:r>
              <a:rPr lang="cs-CZ" sz="3300" dirty="0" err="1" smtClean="0"/>
              <a:t>monomodální</a:t>
            </a:r>
            <a:r>
              <a:rPr lang="cs-CZ" sz="3300" dirty="0" smtClean="0"/>
              <a:t> - s napojením na jeden druh dopravy nejčastěji silniční,</a:t>
            </a:r>
          </a:p>
          <a:p>
            <a:pPr lvl="1" algn="just"/>
            <a:r>
              <a:rPr lang="cs-CZ" sz="3300" dirty="0" err="1" smtClean="0"/>
              <a:t>multimodální</a:t>
            </a:r>
            <a:r>
              <a:rPr lang="cs-CZ" sz="3300" dirty="0" smtClean="0"/>
              <a:t> - minimálně dva druhy dopravní infrastruktury,</a:t>
            </a:r>
          </a:p>
          <a:p>
            <a:pPr lvl="1" algn="just"/>
            <a:r>
              <a:rPr lang="cs-CZ" sz="3300" dirty="0" err="1" smtClean="0"/>
              <a:t>intermodální</a:t>
            </a:r>
            <a:r>
              <a:rPr lang="cs-CZ" sz="3300" dirty="0" smtClean="0"/>
              <a:t> - napojené minimálně na dva druhy dopravy a zároveň umožňující manipulaci s </a:t>
            </a:r>
            <a:r>
              <a:rPr lang="cs-CZ" sz="3300" dirty="0" err="1" smtClean="0"/>
              <a:t>intermodálními</a:t>
            </a:r>
            <a:r>
              <a:rPr lang="cs-CZ" sz="3300" dirty="0" smtClean="0"/>
              <a:t> přepravními jednotkami.</a:t>
            </a:r>
          </a:p>
          <a:p>
            <a:pPr algn="just">
              <a:buNone/>
            </a:pPr>
            <a:r>
              <a:rPr lang="cs-CZ" sz="3200" dirty="0" smtClean="0"/>
              <a:t>	</a:t>
            </a:r>
            <a:r>
              <a:rPr lang="cs-CZ" sz="3200" dirty="0" err="1" smtClean="0"/>
              <a:t>c</a:t>
            </a:r>
            <a:r>
              <a:rPr lang="cs-CZ" sz="3200" dirty="0" smtClean="0"/>
              <a:t>.) Podle </a:t>
            </a:r>
            <a:r>
              <a:rPr lang="cs-CZ" sz="3200" b="1" dirty="0" smtClean="0"/>
              <a:t>funkce</a:t>
            </a:r>
            <a:r>
              <a:rPr lang="cs-CZ" sz="3200" dirty="0" smtClean="0"/>
              <a:t>:</a:t>
            </a:r>
          </a:p>
          <a:p>
            <a:pPr lvl="1" algn="just"/>
            <a:r>
              <a:rPr lang="cs-CZ" sz="3300" dirty="0" err="1" smtClean="0"/>
              <a:t>Multimodální</a:t>
            </a:r>
            <a:r>
              <a:rPr lang="cs-CZ" sz="3300" dirty="0" smtClean="0"/>
              <a:t> (</a:t>
            </a:r>
            <a:r>
              <a:rPr lang="cs-CZ" sz="3300" dirty="0" err="1" smtClean="0"/>
              <a:t>intermodální</a:t>
            </a:r>
            <a:r>
              <a:rPr lang="cs-CZ" sz="3300" dirty="0" smtClean="0"/>
              <a:t>),</a:t>
            </a:r>
          </a:p>
          <a:p>
            <a:pPr lvl="1" algn="just"/>
            <a:r>
              <a:rPr lang="cs-CZ" sz="3300" dirty="0" smtClean="0"/>
              <a:t>Tranzitní terminál,</a:t>
            </a:r>
          </a:p>
          <a:p>
            <a:pPr lvl="1" algn="just"/>
            <a:r>
              <a:rPr lang="cs-CZ" sz="3300" dirty="0" smtClean="0"/>
              <a:t>Rozdělovací centrum,</a:t>
            </a:r>
          </a:p>
          <a:p>
            <a:pPr lvl="1" algn="just"/>
            <a:r>
              <a:rPr lang="cs-CZ" sz="3300" dirty="0" smtClean="0"/>
              <a:t>Logistické centrum služeb.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="" xmlns:p14="http://schemas.microsoft.com/office/powerpoint/2010/main" val="241105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5297" y="493161"/>
            <a:ext cx="10738503" cy="568380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3200" b="1" i="1" dirty="0" smtClean="0"/>
              <a:t>Dělení LC</a:t>
            </a:r>
            <a:r>
              <a:rPr lang="cs-CZ" sz="3200" b="1" i="1" dirty="0" smtClean="0"/>
              <a:t>:</a:t>
            </a:r>
          </a:p>
          <a:p>
            <a:pPr>
              <a:buNone/>
            </a:pPr>
            <a:endParaRPr lang="cs-CZ" sz="500" dirty="0" smtClean="0"/>
          </a:p>
          <a:p>
            <a:pPr>
              <a:buNone/>
            </a:pPr>
            <a:r>
              <a:rPr lang="cs-CZ" dirty="0" smtClean="0"/>
              <a:t>	</a:t>
            </a:r>
            <a:r>
              <a:rPr lang="cs-CZ" dirty="0" err="1" smtClean="0"/>
              <a:t>d</a:t>
            </a:r>
            <a:r>
              <a:rPr lang="cs-CZ" dirty="0" smtClean="0"/>
              <a:t>.) Podle </a:t>
            </a:r>
            <a:r>
              <a:rPr lang="cs-CZ" b="1" dirty="0" smtClean="0"/>
              <a:t>účelu</a:t>
            </a:r>
            <a:r>
              <a:rPr lang="cs-CZ" dirty="0" smtClean="0"/>
              <a:t>:</a:t>
            </a:r>
          </a:p>
          <a:p>
            <a:pPr lvl="1"/>
            <a:r>
              <a:rPr lang="cs-CZ" sz="2800" dirty="0" smtClean="0"/>
              <a:t>Firemní,</a:t>
            </a:r>
          </a:p>
          <a:p>
            <a:pPr lvl="1"/>
            <a:r>
              <a:rPr lang="cs-CZ" sz="2800" dirty="0" smtClean="0"/>
              <a:t>Logistická centra logistických firem,</a:t>
            </a:r>
          </a:p>
          <a:p>
            <a:pPr lvl="1"/>
            <a:r>
              <a:rPr lang="cs-CZ" sz="2800" dirty="0" smtClean="0"/>
              <a:t>Logistické areály,</a:t>
            </a:r>
          </a:p>
          <a:p>
            <a:pPr lvl="1"/>
            <a:r>
              <a:rPr lang="cs-CZ" sz="2800" dirty="0" smtClean="0"/>
              <a:t>Logistická centra sítě poskytovatelů kurýrních, expresních a balíkových služeb,</a:t>
            </a:r>
          </a:p>
          <a:p>
            <a:pPr lvl="1"/>
            <a:r>
              <a:rPr lang="cs-CZ" sz="2800" dirty="0" smtClean="0"/>
              <a:t>Logistická centra internetových </a:t>
            </a:r>
            <a:r>
              <a:rPr lang="cs-CZ" sz="2800" dirty="0" smtClean="0"/>
              <a:t>obchodů.</a:t>
            </a:r>
          </a:p>
          <a:p>
            <a:pPr>
              <a:buNone/>
            </a:pPr>
            <a:r>
              <a:rPr lang="cs-CZ" dirty="0" smtClean="0"/>
              <a:t>	</a:t>
            </a:r>
            <a:r>
              <a:rPr lang="cs-CZ" dirty="0" err="1" smtClean="0"/>
              <a:t>e</a:t>
            </a:r>
            <a:r>
              <a:rPr lang="cs-CZ" dirty="0" smtClean="0"/>
              <a:t>.) Podle </a:t>
            </a:r>
            <a:r>
              <a:rPr lang="cs-CZ" b="1" dirty="0" smtClean="0"/>
              <a:t>financovaní </a:t>
            </a:r>
            <a:r>
              <a:rPr lang="cs-CZ" dirty="0" smtClean="0"/>
              <a:t>výstavby LC:</a:t>
            </a:r>
          </a:p>
          <a:p>
            <a:pPr lvl="1"/>
            <a:r>
              <a:rPr lang="cs-CZ" sz="2800" dirty="0" smtClean="0"/>
              <a:t>soukromá</a:t>
            </a:r>
            <a:r>
              <a:rPr lang="cs-CZ" sz="2800" dirty="0" smtClean="0"/>
              <a:t>,</a:t>
            </a:r>
          </a:p>
          <a:p>
            <a:pPr lvl="1"/>
            <a:r>
              <a:rPr lang="cs-CZ" sz="2800" dirty="0" smtClean="0"/>
              <a:t>veřejná (logistické parky).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="" xmlns:p14="http://schemas.microsoft.com/office/powerpoint/2010/main" val="241105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74201" y="534256"/>
            <a:ext cx="10738503" cy="553996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3200" b="1" i="1" dirty="0" smtClean="0"/>
              <a:t>Služby LC</a:t>
            </a:r>
            <a:r>
              <a:rPr lang="cs-CZ" sz="3200" b="1" i="1" dirty="0" smtClean="0"/>
              <a:t>:</a:t>
            </a:r>
          </a:p>
          <a:p>
            <a:pPr>
              <a:buNone/>
            </a:pPr>
            <a:endParaRPr lang="cs-CZ" sz="1000" dirty="0" smtClean="0"/>
          </a:p>
          <a:p>
            <a:pPr>
              <a:buNone/>
            </a:pPr>
            <a:r>
              <a:rPr lang="cs-CZ" dirty="0" smtClean="0"/>
              <a:t>	V </a:t>
            </a:r>
            <a:r>
              <a:rPr lang="cs-CZ" dirty="0" smtClean="0"/>
              <a:t>LC se nabízejí </a:t>
            </a:r>
            <a:r>
              <a:rPr lang="cs-CZ" b="1" dirty="0" smtClean="0"/>
              <a:t>základní, doplňkové a jiné služby</a:t>
            </a:r>
            <a:r>
              <a:rPr lang="cs-CZ" dirty="0" smtClean="0"/>
              <a:t>.</a:t>
            </a:r>
          </a:p>
          <a:p>
            <a:pPr lvl="1"/>
            <a:endParaRPr lang="cs-CZ" sz="2800" dirty="0" smtClean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="" xmlns:p14="http://schemas.microsoft.com/office/powerpoint/2010/main" val="1741813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74201" y="585627"/>
            <a:ext cx="10738503" cy="548859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3200" b="1" dirty="0" smtClean="0"/>
              <a:t>Terminály </a:t>
            </a:r>
            <a:r>
              <a:rPr lang="cs-CZ" sz="3200" b="1" dirty="0" err="1" smtClean="0"/>
              <a:t>intermodální</a:t>
            </a:r>
            <a:r>
              <a:rPr lang="cs-CZ" sz="3200" b="1" dirty="0" smtClean="0"/>
              <a:t> </a:t>
            </a:r>
            <a:r>
              <a:rPr lang="cs-CZ" sz="3200" b="1" dirty="0" smtClean="0"/>
              <a:t>přepravy</a:t>
            </a:r>
            <a:endParaRPr lang="cs-CZ" sz="3200" b="1" dirty="0"/>
          </a:p>
          <a:p>
            <a:pPr marL="0" indent="0" algn="just">
              <a:buNone/>
            </a:pPr>
            <a:endParaRPr lang="cs-CZ" sz="1000" dirty="0"/>
          </a:p>
          <a:p>
            <a:pPr lvl="1" algn="just"/>
            <a:r>
              <a:rPr lang="cs-CZ" sz="2800" u="sng" dirty="0" err="1" smtClean="0"/>
              <a:t>Multimodální</a:t>
            </a:r>
            <a:r>
              <a:rPr lang="cs-CZ" sz="2800" u="sng" dirty="0" smtClean="0"/>
              <a:t> přeprava</a:t>
            </a:r>
            <a:r>
              <a:rPr lang="cs-CZ" sz="2800" dirty="0" smtClean="0"/>
              <a:t> je přeprava nákladu dvěma nebo více druhy dopravy.</a:t>
            </a:r>
          </a:p>
          <a:p>
            <a:pPr lvl="1" algn="just"/>
            <a:r>
              <a:rPr lang="cs-CZ" sz="2800" u="sng" dirty="0" err="1" smtClean="0"/>
              <a:t>Intermodální</a:t>
            </a:r>
            <a:r>
              <a:rPr lang="cs-CZ" sz="2800" u="sng" dirty="0" smtClean="0"/>
              <a:t> přeprava</a:t>
            </a:r>
            <a:r>
              <a:rPr lang="cs-CZ" sz="2800" dirty="0" smtClean="0"/>
              <a:t> je přemísťování nákladu v jedné a téže přepravní jednotce nebo na silničním vozidle, které používají postupně dva nebo více druhů dopravy, aniž by se s nákladem manipulovalo při změně druhu dopravy.</a:t>
            </a:r>
          </a:p>
          <a:p>
            <a:pPr lvl="1" algn="just"/>
            <a:r>
              <a:rPr lang="cs-CZ" sz="2800" u="sng" dirty="0" smtClean="0"/>
              <a:t>Kombinovaná doprava</a:t>
            </a:r>
            <a:r>
              <a:rPr lang="cs-CZ" sz="2800" dirty="0" smtClean="0"/>
              <a:t> (přeprava) je specifický typ </a:t>
            </a:r>
            <a:r>
              <a:rPr lang="cs-CZ" sz="2800" dirty="0" err="1" smtClean="0"/>
              <a:t>intermodální</a:t>
            </a:r>
            <a:r>
              <a:rPr lang="cs-CZ" sz="2800" dirty="0" smtClean="0"/>
              <a:t> přepravy, kde větší část cesty se provádí po železnici, vnitrozemskou vodní nebo námořní dopravou a každý počáteční a koncový úsek cesty, který se provede silniční dopravou, je co nejkratší.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="" xmlns:p14="http://schemas.microsoft.com/office/powerpoint/2010/main" val="1741813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5297" y="626724"/>
            <a:ext cx="10738503" cy="5550241"/>
          </a:xfrm>
        </p:spPr>
        <p:txBody>
          <a:bodyPr>
            <a:normAutofit/>
          </a:bodyPr>
          <a:lstStyle/>
          <a:p>
            <a:pPr lvl="1" algn="just">
              <a:spcBef>
                <a:spcPts val="0"/>
              </a:spcBef>
              <a:buNone/>
            </a:pPr>
            <a:endParaRPr lang="cs-CZ" sz="800" dirty="0" smtClean="0"/>
          </a:p>
          <a:p>
            <a:pPr lvl="1" algn="just"/>
            <a:r>
              <a:rPr lang="cs-CZ" sz="2800" u="sng" dirty="0" smtClean="0"/>
              <a:t>Operátor </a:t>
            </a:r>
            <a:r>
              <a:rPr lang="cs-CZ" sz="2800" u="sng" dirty="0" smtClean="0"/>
              <a:t>kombinované dopravy</a:t>
            </a:r>
            <a:r>
              <a:rPr lang="cs-CZ" sz="2800" dirty="0" smtClean="0"/>
              <a:t> je právnická nebo fyzická osoba, která ve svém vlastním jménem nebo prostřednictvím jiné osoby jednající v jejím zájmu uzavírá smlouvu o kombinované dopravě, vystaví jeden přepravní doklad a přebírá na sebe dohodou určenou odpovědnost.</a:t>
            </a:r>
          </a:p>
          <a:p>
            <a:pPr lvl="1" algn="just"/>
            <a:r>
              <a:rPr lang="cs-CZ" sz="2800" u="sng" dirty="0" smtClean="0"/>
              <a:t>Kontejner</a:t>
            </a:r>
            <a:r>
              <a:rPr lang="cs-CZ" sz="2800" dirty="0" smtClean="0"/>
              <a:t> je obecný termín pro skříň pro přepravu nákladu - </a:t>
            </a:r>
            <a:r>
              <a:rPr lang="cs-CZ" sz="2800" b="1" dirty="0" smtClean="0"/>
              <a:t>TEU</a:t>
            </a:r>
            <a:r>
              <a:rPr lang="cs-CZ" sz="2800" dirty="0" smtClean="0"/>
              <a:t> je ekvivalent přepravní jednotky velikosti </a:t>
            </a:r>
            <a:r>
              <a:rPr lang="cs-CZ" sz="2800" dirty="0" err="1" smtClean="0"/>
              <a:t>dvacetistopých</a:t>
            </a:r>
            <a:r>
              <a:rPr lang="cs-CZ" sz="2800" dirty="0" smtClean="0"/>
              <a:t> kontejneru. </a:t>
            </a:r>
          </a:p>
          <a:p>
            <a:pPr lvl="1" algn="just"/>
            <a:r>
              <a:rPr lang="cs-CZ" sz="2800" b="1" u="sng" dirty="0" err="1" smtClean="0"/>
              <a:t>Intermodální</a:t>
            </a:r>
            <a:r>
              <a:rPr lang="cs-CZ" sz="2800" b="1" u="sng" dirty="0" smtClean="0"/>
              <a:t> terminál</a:t>
            </a:r>
            <a:r>
              <a:rPr lang="cs-CZ" sz="2800" dirty="0" smtClean="0"/>
              <a:t> (anebo terminál </a:t>
            </a:r>
            <a:r>
              <a:rPr lang="cs-CZ" sz="2800" dirty="0" err="1" smtClean="0"/>
              <a:t>intermodální</a:t>
            </a:r>
            <a:r>
              <a:rPr lang="cs-CZ" sz="2800" dirty="0" smtClean="0"/>
              <a:t> přepravy) lze charakterizovat jako speciální vybudované a vybavené místo, kde je možné s využitím překládacích systémů přeložit přepravní jednotku jednotlivých přepravních systémů v </a:t>
            </a:r>
            <a:r>
              <a:rPr lang="cs-CZ" sz="2800" dirty="0" err="1" smtClean="0"/>
              <a:t>intermodální</a:t>
            </a:r>
            <a:r>
              <a:rPr lang="cs-CZ" sz="2800" dirty="0" smtClean="0"/>
              <a:t> přepravě.</a:t>
            </a:r>
          </a:p>
          <a:p>
            <a:pPr algn="just"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="" xmlns:p14="http://schemas.microsoft.com/office/powerpoint/2010/main" val="3353320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5297" y="595901"/>
            <a:ext cx="10738503" cy="558106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3200" b="1" i="1" dirty="0" smtClean="0"/>
              <a:t>Koncepce a základní prvky </a:t>
            </a:r>
            <a:r>
              <a:rPr lang="cs-CZ" sz="3200" b="1" i="1" dirty="0" err="1" smtClean="0"/>
              <a:t>intermodálních</a:t>
            </a:r>
            <a:r>
              <a:rPr lang="cs-CZ" sz="3200" b="1" i="1" dirty="0" smtClean="0"/>
              <a:t> terminálů</a:t>
            </a:r>
            <a:r>
              <a:rPr lang="cs-CZ" sz="3200" b="1" i="1" dirty="0" smtClean="0"/>
              <a:t>:</a:t>
            </a:r>
          </a:p>
          <a:p>
            <a:pPr>
              <a:buNone/>
            </a:pPr>
            <a:endParaRPr lang="cs-CZ" sz="1000" dirty="0" smtClean="0"/>
          </a:p>
          <a:p>
            <a:pPr lvl="1"/>
            <a:r>
              <a:rPr lang="cs-CZ" sz="2800" dirty="0" smtClean="0"/>
              <a:t>Silniční přivaděč,</a:t>
            </a:r>
          </a:p>
          <a:p>
            <a:pPr lvl="1"/>
            <a:r>
              <a:rPr lang="cs-CZ" sz="2800" dirty="0" smtClean="0"/>
              <a:t>Interní silniční síť,</a:t>
            </a:r>
          </a:p>
          <a:p>
            <a:pPr lvl="1"/>
            <a:r>
              <a:rPr lang="cs-CZ" sz="2800" dirty="0" smtClean="0"/>
              <a:t>Úložné a odstavné plochy,</a:t>
            </a:r>
          </a:p>
          <a:p>
            <a:pPr lvl="1"/>
            <a:r>
              <a:rPr lang="cs-CZ" sz="2800" dirty="0" smtClean="0"/>
              <a:t>Manipulační zařízení,</a:t>
            </a:r>
          </a:p>
          <a:p>
            <a:pPr lvl="1"/>
            <a:r>
              <a:rPr lang="cs-CZ" sz="2800" dirty="0" smtClean="0"/>
              <a:t>Překládkové, manipulační a odstavné koleje,</a:t>
            </a:r>
          </a:p>
          <a:p>
            <a:pPr lvl="1"/>
            <a:r>
              <a:rPr lang="cs-CZ" sz="2800" dirty="0" smtClean="0"/>
              <a:t>Spojovací koleje terminálu s železniční sítí,</a:t>
            </a:r>
          </a:p>
          <a:p>
            <a:pPr lvl="1"/>
            <a:r>
              <a:rPr lang="cs-CZ" sz="2800" dirty="0" smtClean="0"/>
              <a:t>Opravárenská a servisní zařízení,</a:t>
            </a:r>
          </a:p>
          <a:p>
            <a:pPr lvl="1"/>
            <a:r>
              <a:rPr lang="cs-CZ" sz="2800" dirty="0" smtClean="0"/>
              <a:t>Administrativní prostory.</a:t>
            </a:r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="" xmlns:p14="http://schemas.microsoft.com/office/powerpoint/2010/main" val="1338471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307</TotalTime>
  <Words>99</Words>
  <Application>Microsoft Office PowerPoint</Application>
  <PresentationFormat>Vlastní</PresentationFormat>
  <Paragraphs>70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Office</vt:lpstr>
      <vt:lpstr>Logistika služeb: 10. Logistické objekty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předmětu dle IS</dc:title>
  <dc:creator>Kratka</dc:creator>
  <cp:lastModifiedBy>Tata</cp:lastModifiedBy>
  <cp:revision>79</cp:revision>
  <dcterms:created xsi:type="dcterms:W3CDTF">2017-05-10T10:51:34Z</dcterms:created>
  <dcterms:modified xsi:type="dcterms:W3CDTF">2017-07-26T14:36:04Z</dcterms:modified>
</cp:coreProperties>
</file>