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8" r:id="rId7"/>
    <p:sldId id="296" r:id="rId8"/>
    <p:sldId id="29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1. </a:t>
            </a:r>
            <a:r>
              <a:rPr lang="en-US" b="1" dirty="0" err="1" smtClean="0"/>
              <a:t>Koncepce</a:t>
            </a:r>
            <a:r>
              <a:rPr lang="en-US" b="1" dirty="0" smtClean="0"/>
              <a:t> </a:t>
            </a:r>
            <a:r>
              <a:rPr lang="en-US" b="1" dirty="0" err="1" smtClean="0"/>
              <a:t>služeb</a:t>
            </a:r>
            <a:r>
              <a:rPr lang="en-US" b="1" dirty="0" smtClean="0"/>
              <a:t>, </a:t>
            </a:r>
            <a:r>
              <a:rPr lang="en-US" b="1" dirty="0" err="1" smtClean="0"/>
              <a:t>specifika</a:t>
            </a:r>
            <a:r>
              <a:rPr lang="en-US" b="1" dirty="0" smtClean="0"/>
              <a:t>, </a:t>
            </a:r>
            <a:r>
              <a:rPr lang="en-US" b="1" dirty="0" err="1" smtClean="0"/>
              <a:t>klasifikace</a:t>
            </a:r>
            <a:r>
              <a:rPr lang="en-US" b="1" dirty="0" smtClean="0"/>
              <a:t> </a:t>
            </a:r>
            <a:r>
              <a:rPr lang="en-US" b="1" dirty="0" err="1" smtClean="0"/>
              <a:t>služeb</a:t>
            </a:r>
            <a:r>
              <a:rPr lang="en-US" b="1" dirty="0" smtClean="0"/>
              <a:t> a </a:t>
            </a:r>
            <a:r>
              <a:rPr lang="en-US" b="1" dirty="0" err="1" smtClean="0"/>
              <a:t>logistických</a:t>
            </a:r>
            <a:r>
              <a:rPr lang="en-US" b="1" dirty="0" smtClean="0"/>
              <a:t> </a:t>
            </a:r>
            <a:r>
              <a:rPr lang="en-US" b="1" dirty="0" err="1" smtClean="0"/>
              <a:t>procesů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70562"/>
            <a:ext cx="10515600" cy="5406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Služby v Evropské unii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 smtClean="0"/>
              <a:t>V současné době vysvětlují podstatu služeb např. američtí autoři </a:t>
            </a:r>
            <a:r>
              <a:rPr lang="cs-CZ" dirty="0" err="1" smtClean="0"/>
              <a:t>Kotler</a:t>
            </a:r>
            <a:r>
              <a:rPr lang="cs-CZ" dirty="0" smtClean="0"/>
              <a:t> a Armstrong takto (</a:t>
            </a:r>
            <a:r>
              <a:rPr lang="cs-CZ" dirty="0" err="1" smtClean="0"/>
              <a:t>Vaštíková</a:t>
            </a:r>
            <a:r>
              <a:rPr lang="cs-CZ" dirty="0" smtClean="0"/>
              <a:t>, 2008): </a:t>
            </a:r>
          </a:p>
          <a:p>
            <a:pPr marL="0" indent="0" algn="just">
              <a:buNone/>
            </a:pPr>
            <a:r>
              <a:rPr lang="cs-CZ" b="1" dirty="0" smtClean="0"/>
              <a:t>Služba je jakákoliv činnost nebo výhoda, kterou jedna strana může nabídnout druhé straně, je v zásadě nehmotná a jejím výsledkem není vlastnictví. Produkce služby může, ale nemusí být spojena s hmotným produktem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Specifika služeb: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/>
            <a:r>
              <a:rPr lang="cs-CZ" sz="2800" dirty="0" smtClean="0"/>
              <a:t>nehmotnost,</a:t>
            </a:r>
          </a:p>
          <a:p>
            <a:pPr lvl="1"/>
            <a:r>
              <a:rPr lang="cs-CZ" sz="2800" dirty="0" smtClean="0"/>
              <a:t>neoddělitelnost,</a:t>
            </a:r>
          </a:p>
          <a:p>
            <a:pPr lvl="1"/>
            <a:r>
              <a:rPr lang="cs-CZ" sz="2800" dirty="0" smtClean="0"/>
              <a:t>heterogenita,</a:t>
            </a:r>
          </a:p>
          <a:p>
            <a:pPr lvl="1"/>
            <a:r>
              <a:rPr lang="cs-CZ" sz="2800" dirty="0" smtClean="0"/>
              <a:t>zničitelnost,</a:t>
            </a:r>
          </a:p>
          <a:p>
            <a:pPr lvl="1"/>
            <a:r>
              <a:rPr lang="cs-CZ" sz="2800" dirty="0" smtClean="0"/>
              <a:t>nemožnost vlastnictví.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Klasifikace služeb: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 smtClean="0"/>
          </a:p>
          <a:p>
            <a:r>
              <a:rPr lang="cs-CZ" dirty="0" smtClean="0"/>
              <a:t>Primární sektor – prvovýroba</a:t>
            </a:r>
          </a:p>
          <a:p>
            <a:r>
              <a:rPr lang="cs-CZ" dirty="0" smtClean="0"/>
              <a:t>Sekundární sektor – zpracovatelský průmysl</a:t>
            </a:r>
          </a:p>
          <a:p>
            <a:r>
              <a:rPr lang="cs-CZ" dirty="0" smtClean="0"/>
              <a:t>Terciární sektor - služby</a:t>
            </a:r>
          </a:p>
          <a:p>
            <a:pPr>
              <a:buNone/>
            </a:pPr>
            <a:r>
              <a:rPr lang="cs-CZ" b="1" dirty="0" smtClean="0"/>
              <a:t>    1. Odvětvové členění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2. Členění dle kritéria účelnosti </a:t>
            </a:r>
            <a:r>
              <a:rPr lang="cs-CZ" dirty="0" smtClean="0"/>
              <a:t>- tržní, netržní</a:t>
            </a:r>
          </a:p>
          <a:p>
            <a:pPr algn="just">
              <a:buNone/>
            </a:pPr>
            <a:r>
              <a:rPr lang="cs-CZ" b="1" dirty="0" smtClean="0"/>
              <a:t>    3. Členění dle příjemce</a:t>
            </a:r>
            <a:r>
              <a:rPr lang="cs-CZ" dirty="0" smtClean="0"/>
              <a:t> - služby pro spotřebitele, služby pro organizace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65079"/>
            <a:ext cx="10738503" cy="55091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Služby tržní a netržní:</a:t>
            </a:r>
            <a:endParaRPr lang="cs-CZ" sz="32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000" dirty="0"/>
          </a:p>
          <a:p>
            <a:pPr lvl="1"/>
            <a:r>
              <a:rPr lang="cs-CZ" sz="2800" dirty="0" smtClean="0"/>
              <a:t>manažerské poradenské služby,</a:t>
            </a:r>
          </a:p>
          <a:p>
            <a:pPr lvl="1"/>
            <a:r>
              <a:rPr lang="cs-CZ" sz="2800" dirty="0" smtClean="0"/>
              <a:t>reklama,</a:t>
            </a:r>
          </a:p>
          <a:p>
            <a:pPr lvl="1"/>
            <a:r>
              <a:rPr lang="cs-CZ" sz="2800" dirty="0" smtClean="0"/>
              <a:t>právní nebo daňové poradenství,</a:t>
            </a:r>
          </a:p>
          <a:p>
            <a:pPr lvl="1"/>
            <a:r>
              <a:rPr lang="cs-CZ" sz="2800" dirty="0" smtClean="0"/>
              <a:t>služby v oblasti nemovitostí, např. realitní kanceláře,</a:t>
            </a:r>
          </a:p>
          <a:p>
            <a:pPr lvl="1"/>
            <a:r>
              <a:rPr lang="cs-CZ" sz="2800" dirty="0" smtClean="0"/>
              <a:t>stavebnictví včetně služeb architektů,</a:t>
            </a:r>
          </a:p>
          <a:p>
            <a:pPr lvl="1"/>
            <a:r>
              <a:rPr lang="cs-CZ" sz="2800" dirty="0" smtClean="0"/>
              <a:t>pronájem vozidel,</a:t>
            </a:r>
          </a:p>
          <a:p>
            <a:pPr lvl="1"/>
            <a:r>
              <a:rPr lang="cs-CZ" sz="2800" dirty="0" smtClean="0"/>
              <a:t>cestovní kanceláře,</a:t>
            </a:r>
          </a:p>
          <a:p>
            <a:pPr lvl="1"/>
            <a:r>
              <a:rPr lang="cs-CZ" sz="2800" dirty="0" smtClean="0"/>
              <a:t>a jiné.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698644"/>
            <a:ext cx="10738503" cy="5375580"/>
          </a:xfrm>
        </p:spPr>
        <p:txBody>
          <a:bodyPr>
            <a:normAutofit/>
          </a:bodyPr>
          <a:lstStyle/>
          <a:p>
            <a:pPr lvl="1"/>
            <a:r>
              <a:rPr lang="cs-CZ" sz="2800" dirty="0" smtClean="0"/>
              <a:t>finanční služby,</a:t>
            </a:r>
          </a:p>
          <a:p>
            <a:pPr lvl="1"/>
            <a:r>
              <a:rPr lang="cs-CZ" sz="2800" dirty="0" smtClean="0"/>
              <a:t>služby a sítě elektronických komunikací,</a:t>
            </a:r>
          </a:p>
          <a:p>
            <a:pPr lvl="1"/>
            <a:r>
              <a:rPr lang="cs-CZ" sz="2800" dirty="0" smtClean="0"/>
              <a:t>služby v oblasti dopravy, </a:t>
            </a:r>
          </a:p>
          <a:p>
            <a:pPr lvl="1"/>
            <a:r>
              <a:rPr lang="cs-CZ" sz="2800" dirty="0" smtClean="0"/>
              <a:t>zdravotní služby,</a:t>
            </a:r>
          </a:p>
          <a:p>
            <a:pPr lvl="1"/>
            <a:r>
              <a:rPr lang="cs-CZ" sz="2800" dirty="0" smtClean="0"/>
              <a:t>audiovizuální služby,</a:t>
            </a:r>
          </a:p>
          <a:p>
            <a:pPr lvl="1"/>
            <a:r>
              <a:rPr lang="cs-CZ" sz="2800" dirty="0" smtClean="0"/>
              <a:t>hazardní hry,</a:t>
            </a:r>
          </a:p>
          <a:p>
            <a:pPr lvl="1"/>
            <a:r>
              <a:rPr lang="cs-CZ" sz="2800" dirty="0" smtClean="0"/>
              <a:t>sociální služby,</a:t>
            </a:r>
          </a:p>
          <a:p>
            <a:pPr lvl="1"/>
            <a:r>
              <a:rPr lang="cs-CZ" sz="2800" dirty="0" smtClean="0"/>
              <a:t>a jiné.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65079"/>
            <a:ext cx="10738503" cy="56118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Logistické procesy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3200" dirty="0" smtClean="0"/>
              <a:t>	Tok materiálu, informací, financí, plánování i řízení nikdy nestojí samostatně; jsou to </a:t>
            </a:r>
            <a:r>
              <a:rPr lang="cs-CZ" sz="3200" b="1" dirty="0" smtClean="0"/>
              <a:t>logistické procesy</a:t>
            </a:r>
            <a:r>
              <a:rPr lang="cs-CZ" sz="3200" dirty="0" smtClean="0"/>
              <a:t>. Tyto souběžné logistické procesy se musí v přesně daných bodech setkat a vzájemně se podporovat, aby působily synergicky a vedly k co nejefektivnějšímu dosažení ekonomických cílů firmy.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/>
              <a:t>Logistické procesy: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000" b="1" dirty="0" smtClean="0"/>
          </a:p>
          <a:p>
            <a:pPr lvl="1" algn="just">
              <a:buNone/>
            </a:pPr>
            <a:r>
              <a:rPr lang="cs-CZ" sz="2800" b="1" dirty="0" smtClean="0"/>
              <a:t>1. Nákup</a:t>
            </a:r>
            <a:endParaRPr lang="cs-CZ" sz="2800" dirty="0" smtClean="0"/>
          </a:p>
          <a:p>
            <a:pPr lvl="1" algn="just">
              <a:buNone/>
            </a:pPr>
            <a:r>
              <a:rPr lang="cs-CZ" sz="2800" b="1" dirty="0" smtClean="0"/>
              <a:t>2. Zásoby</a:t>
            </a:r>
            <a:endParaRPr lang="cs-CZ" sz="2800" dirty="0" smtClean="0"/>
          </a:p>
          <a:p>
            <a:pPr lvl="1" algn="just">
              <a:buNone/>
            </a:pPr>
            <a:r>
              <a:rPr lang="cs-CZ" sz="2800" dirty="0" smtClean="0"/>
              <a:t>   - A. Rozpojovací zásoby, B. Zásoby na logistické trase, C.  Technologické zásoby, D. Strategické zásoby, E. Spekulační zásoby,</a:t>
            </a:r>
          </a:p>
          <a:p>
            <a:pPr lvl="1" algn="just">
              <a:buNone/>
            </a:pPr>
            <a:r>
              <a:rPr lang="cs-CZ" sz="2800" dirty="0" smtClean="0"/>
              <a:t>   - Zásoby dále dělíme na </a:t>
            </a:r>
            <a:r>
              <a:rPr lang="cs-CZ" sz="2800" b="1" dirty="0" smtClean="0"/>
              <a:t>použitelné a nepoužitelné</a:t>
            </a:r>
            <a:r>
              <a:rPr lang="cs-CZ" sz="2800" dirty="0" smtClean="0"/>
              <a:t>. </a:t>
            </a:r>
          </a:p>
          <a:p>
            <a:pPr lvl="1" algn="just">
              <a:buNone/>
            </a:pPr>
            <a:r>
              <a:rPr lang="cs-CZ" sz="2800" b="1" dirty="0" smtClean="0"/>
              <a:t>3. Skladování</a:t>
            </a:r>
            <a:endParaRPr lang="cs-CZ" sz="2800" dirty="0" smtClean="0"/>
          </a:p>
          <a:p>
            <a:pPr lvl="1" algn="just">
              <a:buNone/>
            </a:pPr>
            <a:r>
              <a:rPr lang="cs-CZ" sz="2800" b="1" dirty="0" smtClean="0"/>
              <a:t>4. Doprava</a:t>
            </a:r>
            <a:endParaRPr lang="cs-CZ" sz="2800" dirty="0" smtClean="0"/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178</Words>
  <Application>Microsoft Office PowerPoint</Application>
  <PresentationFormat>Vlastní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Logistika služeb: 1. Koncepce služeb, specifika, klasifikace služeb a logistických procesů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72</cp:revision>
  <dcterms:created xsi:type="dcterms:W3CDTF">2017-05-10T10:51:34Z</dcterms:created>
  <dcterms:modified xsi:type="dcterms:W3CDTF">2017-07-26T10:04:24Z</dcterms:modified>
</cp:coreProperties>
</file>