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316" r:id="rId6"/>
    <p:sldId id="261" r:id="rId7"/>
    <p:sldId id="262" r:id="rId8"/>
    <p:sldId id="263" r:id="rId9"/>
    <p:sldId id="317" r:id="rId10"/>
    <p:sldId id="264" r:id="rId11"/>
    <p:sldId id="265" r:id="rId12"/>
    <p:sldId id="266" r:id="rId13"/>
    <p:sldId id="267" r:id="rId14"/>
    <p:sldId id="318" r:id="rId15"/>
    <p:sldId id="268" r:id="rId16"/>
    <p:sldId id="269" r:id="rId17"/>
    <p:sldId id="270" r:id="rId18"/>
    <p:sldId id="319" r:id="rId19"/>
    <p:sldId id="271" r:id="rId20"/>
    <p:sldId id="272" r:id="rId21"/>
    <p:sldId id="273" r:id="rId22"/>
    <p:sldId id="274" r:id="rId23"/>
    <p:sldId id="320" r:id="rId24"/>
    <p:sldId id="275" r:id="rId25"/>
    <p:sldId id="276" r:id="rId26"/>
    <p:sldId id="277" r:id="rId27"/>
    <p:sldId id="278" r:id="rId28"/>
    <p:sldId id="321" r:id="rId29"/>
    <p:sldId id="279" r:id="rId30"/>
    <p:sldId id="280" r:id="rId31"/>
    <p:sldId id="281" r:id="rId32"/>
    <p:sldId id="282" r:id="rId33"/>
    <p:sldId id="283" r:id="rId34"/>
    <p:sldId id="322" r:id="rId35"/>
    <p:sldId id="284" r:id="rId36"/>
    <p:sldId id="285" r:id="rId37"/>
    <p:sldId id="286" r:id="rId38"/>
    <p:sldId id="287" r:id="rId39"/>
    <p:sldId id="293" r:id="rId40"/>
    <p:sldId id="323" r:id="rId41"/>
    <p:sldId id="294" r:id="rId42"/>
    <p:sldId id="295" r:id="rId43"/>
    <p:sldId id="296" r:id="rId44"/>
    <p:sldId id="297" r:id="rId45"/>
    <p:sldId id="324" r:id="rId46"/>
    <p:sldId id="298" r:id="rId47"/>
    <p:sldId id="299" r:id="rId48"/>
    <p:sldId id="325" r:id="rId49"/>
    <p:sldId id="300" r:id="rId50"/>
    <p:sldId id="301" r:id="rId51"/>
    <p:sldId id="302" r:id="rId52"/>
    <p:sldId id="308" r:id="rId53"/>
    <p:sldId id="326" r:id="rId54"/>
    <p:sldId id="310" r:id="rId55"/>
    <p:sldId id="309" r:id="rId56"/>
    <p:sldId id="311" r:id="rId57"/>
    <p:sldId id="312" r:id="rId58"/>
    <p:sldId id="313" r:id="rId59"/>
    <p:sldId id="314" r:id="rId60"/>
    <p:sldId id="315" r:id="rId61"/>
    <p:sldId id="327" r:id="rId6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60" autoAdjust="0"/>
    <p:restoredTop sz="94660"/>
  </p:normalViewPr>
  <p:slideViewPr>
    <p:cSldViewPr snapToGrid="0">
      <p:cViewPr varScale="1">
        <p:scale>
          <a:sx n="121" d="100"/>
          <a:sy n="121" d="100"/>
        </p:scale>
        <p:origin x="132" y="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3AF606F1-70A8-4ADC-9334-297B429272E0}" type="datetimeFigureOut">
              <a:rPr lang="cs-CZ" smtClean="0"/>
              <a:t>22. 6. 2017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AF606F1-70A8-4ADC-9334-297B429272E0}" type="datetimeFigureOut">
              <a:rPr lang="cs-CZ" smtClean="0"/>
              <a:t>22. 6. 2017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AF606F1-70A8-4ADC-9334-297B429272E0}" type="datetimeFigureOut">
              <a:rPr lang="cs-CZ" smtClean="0"/>
              <a:t>22. 6. 2017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AF606F1-70A8-4ADC-9334-297B429272E0}" type="datetimeFigureOut">
              <a:rPr lang="cs-CZ" smtClean="0"/>
              <a:t>22. 6. 2017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22. 6. 2017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AF606F1-70A8-4ADC-9334-297B429272E0}" type="datetimeFigureOut">
              <a:rPr lang="cs-CZ" smtClean="0"/>
              <a:t>22. 6. 2017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AF606F1-70A8-4ADC-9334-297B429272E0}" type="datetimeFigureOut">
              <a:rPr lang="cs-CZ" smtClean="0"/>
              <a:t>22. 6. 2017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AF606F1-70A8-4ADC-9334-297B429272E0}" type="datetimeFigureOut">
              <a:rPr lang="cs-CZ" smtClean="0"/>
              <a:t>22. 6. 2017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22. 6. 2017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22. 6. 2017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22. 6. 2017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22. 6. 2017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340205"/>
            <a:ext cx="9144000" cy="2387600"/>
          </a:xfrm>
        </p:spPr>
        <p:txBody>
          <a:bodyPr/>
          <a:lstStyle/>
          <a:p>
            <a:r>
              <a:rPr lang="en-GB" b="1" dirty="0"/>
              <a:t>Introduction into the media studies </a:t>
            </a:r>
            <a:endParaRPr lang="cs-CZ" dirty="0"/>
          </a:p>
        </p:txBody>
      </p:sp>
      <p:sp>
        <p:nvSpPr>
          <p:cNvPr id="3" name="Podnadpis 2"/>
          <p:cNvSpPr>
            <a:spLocks noGrp="1"/>
          </p:cNvSpPr>
          <p:nvPr>
            <p:ph type="subTitle" idx="1"/>
          </p:nvPr>
        </p:nvSpPr>
        <p:spPr>
          <a:xfrm>
            <a:off x="1524000" y="3099583"/>
            <a:ext cx="9144000" cy="1655762"/>
          </a:xfrm>
        </p:spPr>
        <p:txBody>
          <a:bodyPr/>
          <a:lstStyle/>
          <a:p>
            <a:r>
              <a:rPr lang="cs-CZ" b="1" dirty="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Marshall McLuhan (1911 – 1980)</a:t>
            </a:r>
          </a:p>
        </p:txBody>
      </p:sp>
      <p:sp>
        <p:nvSpPr>
          <p:cNvPr id="3" name="Zástupný symbol pro obsah 2"/>
          <p:cNvSpPr>
            <a:spLocks noGrp="1"/>
          </p:cNvSpPr>
          <p:nvPr>
            <p:ph idx="1"/>
          </p:nvPr>
        </p:nvSpPr>
        <p:spPr>
          <a:xfrm>
            <a:off x="838200" y="1456660"/>
            <a:ext cx="10515600" cy="4603627"/>
          </a:xfrm>
        </p:spPr>
        <p:txBody>
          <a:bodyPr>
            <a:normAutofit fontScale="92500"/>
          </a:bodyPr>
          <a:lstStyle/>
          <a:p>
            <a:r>
              <a:rPr lang="en-GB" b="1" dirty="0"/>
              <a:t>splits the human communication into the following periods</a:t>
            </a:r>
            <a:r>
              <a:rPr lang="en-GB" dirty="0"/>
              <a:t>:</a:t>
            </a:r>
            <a:endParaRPr lang="cs-CZ" dirty="0"/>
          </a:p>
          <a:p>
            <a:endParaRPr lang="cs-CZ" dirty="0"/>
          </a:p>
          <a:p>
            <a:pPr lvl="1"/>
            <a:r>
              <a:rPr lang="cs-CZ" sz="2800" b="1" dirty="0"/>
              <a:t>A) </a:t>
            </a:r>
            <a:r>
              <a:rPr lang="en-GB" sz="2800" b="1" dirty="0"/>
              <a:t>period of oral tribal culture</a:t>
            </a:r>
            <a:r>
              <a:rPr lang="en-GB" sz="2800" dirty="0"/>
              <a:t>: time of acoustic space</a:t>
            </a:r>
            <a:endParaRPr lang="cs-CZ" sz="2800" dirty="0"/>
          </a:p>
          <a:p>
            <a:pPr lvl="1"/>
            <a:r>
              <a:rPr lang="cs-CZ" sz="2800" b="1" dirty="0"/>
              <a:t>B) </a:t>
            </a:r>
            <a:r>
              <a:rPr lang="en-GB" sz="2800" b="1" dirty="0"/>
              <a:t>period of written culture</a:t>
            </a:r>
            <a:r>
              <a:rPr lang="en-GB" sz="2800" dirty="0"/>
              <a:t>: acoustic perception is replaced by visual perception</a:t>
            </a:r>
            <a:endParaRPr lang="cs-CZ" sz="2800" dirty="0"/>
          </a:p>
          <a:p>
            <a:pPr lvl="1"/>
            <a:r>
              <a:rPr lang="cs-CZ" sz="2800" b="1" dirty="0"/>
              <a:t>C) </a:t>
            </a:r>
            <a:r>
              <a:rPr lang="en-GB" sz="2800" b="1" dirty="0"/>
              <a:t>Gutenberg galaxy</a:t>
            </a:r>
            <a:r>
              <a:rPr lang="en-GB" sz="2800" dirty="0"/>
              <a:t>: a printed book is the first mass product, the first repeatable consumer goods type</a:t>
            </a:r>
            <a:endParaRPr lang="cs-CZ" sz="2800" dirty="0"/>
          </a:p>
          <a:p>
            <a:pPr lvl="1"/>
            <a:r>
              <a:rPr lang="cs-CZ" sz="2800" b="1" dirty="0"/>
              <a:t>D) </a:t>
            </a:r>
            <a:r>
              <a:rPr lang="en-GB" sz="2800" b="1" dirty="0"/>
              <a:t>Marconi galaxy</a:t>
            </a:r>
            <a:r>
              <a:rPr lang="en-GB" sz="2800" dirty="0"/>
              <a:t>: period associated with the beginning of electricity</a:t>
            </a:r>
            <a:endParaRPr lang="cs-CZ" sz="2800" dirty="0"/>
          </a:p>
          <a:p>
            <a:pPr lvl="1"/>
            <a:endParaRPr lang="cs-CZ" dirty="0"/>
          </a:p>
          <a:p>
            <a:r>
              <a:rPr lang="en-GB" dirty="0"/>
              <a:t>Today – in the period of digital computer networks, we can speak about </a:t>
            </a:r>
            <a:r>
              <a:rPr lang="en-GB" b="1" dirty="0"/>
              <a:t>Gates galaxy</a:t>
            </a:r>
            <a:r>
              <a:rPr lang="en-GB" dirty="0"/>
              <a:t>, but McLuhan does not write about it.</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589203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Werner </a:t>
            </a:r>
            <a:r>
              <a:rPr lang="cs-CZ" dirty="0" err="1"/>
              <a:t>Faulstich</a:t>
            </a: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r>
              <a:rPr lang="en-GB" b="1" dirty="0"/>
              <a:t>follows-up McLuhan and determines the periods of human communication as follows</a:t>
            </a:r>
            <a:r>
              <a:rPr lang="en-GB" dirty="0"/>
              <a:t>:</a:t>
            </a:r>
            <a:endParaRPr lang="cs-CZ" dirty="0"/>
          </a:p>
          <a:p>
            <a:endParaRPr lang="cs-CZ" dirty="0"/>
          </a:p>
          <a:p>
            <a:pPr lvl="1"/>
            <a:r>
              <a:rPr lang="en-GB" b="1" dirty="0"/>
              <a:t>Stage A:</a:t>
            </a:r>
            <a:r>
              <a:rPr lang="en-GB" dirty="0"/>
              <a:t> </a:t>
            </a:r>
            <a:r>
              <a:rPr lang="en-GB" b="1" dirty="0"/>
              <a:t>primary media </a:t>
            </a:r>
            <a:r>
              <a:rPr lang="en-GB" dirty="0"/>
              <a:t>prevail: people function as medium till 1500.</a:t>
            </a:r>
            <a:endParaRPr lang="cs-CZ" dirty="0"/>
          </a:p>
          <a:p>
            <a:pPr lvl="1"/>
            <a:r>
              <a:rPr lang="en-GB" b="1" dirty="0"/>
              <a:t>Stage B</a:t>
            </a:r>
            <a:r>
              <a:rPr lang="en-GB" dirty="0"/>
              <a:t>: </a:t>
            </a:r>
            <a:r>
              <a:rPr lang="en-GB" b="1" dirty="0"/>
              <a:t>secondary (printed) media </a:t>
            </a:r>
            <a:r>
              <a:rPr lang="en-GB" dirty="0"/>
              <a:t>prevail: 1500 – 1900 – printed media were at first individual and then mass matter </a:t>
            </a:r>
            <a:endParaRPr lang="cs-CZ" dirty="0"/>
          </a:p>
          <a:p>
            <a:pPr lvl="1"/>
            <a:r>
              <a:rPr lang="en-GB" b="1" dirty="0"/>
              <a:t>Stage C</a:t>
            </a:r>
            <a:r>
              <a:rPr lang="en-GB" dirty="0"/>
              <a:t>: shift of focus on </a:t>
            </a:r>
            <a:r>
              <a:rPr lang="en-GB" b="1" dirty="0"/>
              <a:t>tertiary (electronic) media</a:t>
            </a:r>
            <a:r>
              <a:rPr lang="en-GB" dirty="0"/>
              <a:t>: 1900 – 2000 – mainly print, radio, later on television </a:t>
            </a:r>
            <a:endParaRPr lang="cs-CZ" dirty="0"/>
          </a:p>
          <a:p>
            <a:pPr lvl="1"/>
            <a:r>
              <a:rPr lang="en-GB" b="1" dirty="0"/>
              <a:t>Stage D</a:t>
            </a:r>
            <a:r>
              <a:rPr lang="en-GB" dirty="0"/>
              <a:t>: shift of focus on </a:t>
            </a:r>
            <a:r>
              <a:rPr lang="en-GB" b="1" dirty="0" err="1"/>
              <a:t>quartary</a:t>
            </a:r>
            <a:r>
              <a:rPr lang="en-GB" b="1" dirty="0"/>
              <a:t> (digital) media</a:t>
            </a:r>
            <a:r>
              <a:rPr lang="en-GB" dirty="0"/>
              <a:t>: 2000 – up to now, trend from mass scope to individualization</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385122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Mark Poster</a:t>
            </a:r>
          </a:p>
        </p:txBody>
      </p:sp>
      <p:sp>
        <p:nvSpPr>
          <p:cNvPr id="3" name="Zástupný symbol pro obsah 2"/>
          <p:cNvSpPr>
            <a:spLocks noGrp="1"/>
          </p:cNvSpPr>
          <p:nvPr>
            <p:ph idx="1"/>
          </p:nvPr>
        </p:nvSpPr>
        <p:spPr>
          <a:xfrm>
            <a:off x="838200" y="1339702"/>
            <a:ext cx="10515600" cy="4837261"/>
          </a:xfrm>
        </p:spPr>
        <p:txBody>
          <a:bodyPr>
            <a:normAutofit lnSpcReduction="10000"/>
          </a:bodyPr>
          <a:lstStyle/>
          <a:p>
            <a:r>
              <a:rPr lang="en-GB" sz="3000" b="1" dirty="0"/>
              <a:t>In 1995, Mark Poster published the book „The Second Media Age“, he splits the media development into two stages:</a:t>
            </a:r>
            <a:endParaRPr lang="cs-CZ" sz="3000" b="1" dirty="0"/>
          </a:p>
          <a:p>
            <a:endParaRPr lang="cs-CZ" dirty="0"/>
          </a:p>
          <a:p>
            <a:pPr lvl="1"/>
            <a:r>
              <a:rPr lang="en-GB" sz="2700" b="1" dirty="0"/>
              <a:t>The first media age: </a:t>
            </a:r>
            <a:r>
              <a:rPr lang="en-GB" sz="2700" dirty="0"/>
              <a:t>typical are: technologies of spreading (broadcasting) from one centre to peripheries with a high rate of integration and small rate of reciprocity (the word “broadcasting“ is for him each spreading of type centre- periphery, i.e. also the distribution of newspapers and journals)</a:t>
            </a:r>
            <a:endParaRPr lang="cs-CZ" sz="2700" dirty="0"/>
          </a:p>
          <a:p>
            <a:pPr lvl="1"/>
            <a:r>
              <a:rPr lang="en-GB" sz="2700" b="1" dirty="0"/>
              <a:t>The second media age: </a:t>
            </a:r>
            <a:r>
              <a:rPr lang="en-GB" sz="2700" dirty="0"/>
              <a:t>is based on the establishment of communication networks, the principle of spreading is replaced by the principle of interaction between the individual knot points of network with a low extent of integration and high extent of reciprocity</a:t>
            </a:r>
            <a:endParaRPr lang="cs-CZ" sz="27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279649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a:extLst>
              <a:ext uri="{FF2B5EF4-FFF2-40B4-BE49-F238E27FC236}">
                <a16:creationId xmlns:a16="http://schemas.microsoft.com/office/drawing/2014/main" id="{F595A915-3C86-4D43-9280-63F5EB6CBE19}"/>
              </a:ext>
            </a:extLst>
          </p:cNvPr>
          <p:cNvSpPr txBox="1">
            <a:spLocks/>
          </p:cNvSpPr>
          <p:nvPr/>
        </p:nvSpPr>
        <p:spPr>
          <a:xfrm>
            <a:off x="1524000" y="1932645"/>
            <a:ext cx="9144000" cy="2586191"/>
          </a:xfrm>
          <a:prstGeom prst="rect">
            <a:avLst/>
          </a:prstGeom>
        </p:spPr>
        <p:txBody>
          <a:bodyP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cs-CZ" sz="5500" b="1" dirty="0"/>
          </a:p>
          <a:p>
            <a:pPr algn="ctr"/>
            <a:r>
              <a:rPr lang="en-GB" sz="7200" b="1" dirty="0"/>
              <a:t>3. Typology of social communication</a:t>
            </a:r>
            <a:endParaRPr lang="cs-CZ" sz="7200" b="1" dirty="0"/>
          </a:p>
          <a:p>
            <a:pPr algn="ctr"/>
            <a:r>
              <a:rPr lang="cs-CZ" sz="5400" dirty="0"/>
              <a:t/>
            </a:r>
            <a:br>
              <a:rPr lang="cs-CZ" sz="5400" dirty="0"/>
            </a:br>
            <a:endParaRPr lang="cs-CZ" sz="5400" dirty="0"/>
          </a:p>
        </p:txBody>
      </p:sp>
    </p:spTree>
    <p:extLst>
      <p:ext uri="{BB962C8B-B14F-4D97-AF65-F5344CB8AC3E}">
        <p14:creationId xmlns:p14="http://schemas.microsoft.com/office/powerpoint/2010/main" val="2948120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052623"/>
            <a:ext cx="10515600" cy="4921004"/>
          </a:xfrm>
        </p:spPr>
        <p:txBody>
          <a:bodyPr>
            <a:normAutofit/>
          </a:bodyPr>
          <a:lstStyle/>
          <a:p>
            <a:r>
              <a:rPr lang="en-GB" b="1" dirty="0"/>
              <a:t>Initial parameters for distinguishing types of social communication</a:t>
            </a:r>
            <a:r>
              <a:rPr lang="en-GB" dirty="0"/>
              <a:t>:</a:t>
            </a:r>
            <a:endParaRPr lang="cs-CZ" dirty="0"/>
          </a:p>
          <a:p>
            <a:endParaRPr lang="cs-CZ" dirty="0"/>
          </a:p>
          <a:p>
            <a:r>
              <a:rPr lang="en-GB" dirty="0"/>
              <a:t>extent of individualization or socialization of communication acting</a:t>
            </a:r>
            <a:endParaRPr lang="cs-CZ" dirty="0"/>
          </a:p>
          <a:p>
            <a:r>
              <a:rPr lang="en-GB" dirty="0"/>
              <a:t>extent of institutionalization</a:t>
            </a:r>
            <a:endParaRPr lang="cs-CZ" dirty="0"/>
          </a:p>
          <a:p>
            <a:r>
              <a:rPr lang="en-GB" dirty="0"/>
              <a:t>number of participants </a:t>
            </a:r>
            <a:endParaRPr lang="cs-CZ" dirty="0"/>
          </a:p>
          <a:p>
            <a:r>
              <a:rPr lang="en-GB" dirty="0"/>
              <a:t>rate of relationship of equality/inequality</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518764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
            </a:r>
            <a:br>
              <a:rPr lang="cs-CZ" b="1" dirty="0"/>
            </a:br>
            <a:r>
              <a:rPr lang="en-GB" sz="4900" dirty="0"/>
              <a:t>Types of social communication</a:t>
            </a:r>
            <a:r>
              <a:rPr lang="cs-CZ" dirty="0"/>
              <a:t/>
            </a:r>
            <a:br>
              <a:rPr lang="cs-CZ" dirty="0"/>
            </a:br>
            <a:r>
              <a:rPr lang="cs-CZ" dirty="0"/>
              <a:t/>
            </a: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fontScale="77500" lnSpcReduction="20000"/>
          </a:bodyPr>
          <a:lstStyle/>
          <a:p>
            <a:r>
              <a:rPr lang="en-GB" i="1" u="sng" dirty="0"/>
              <a:t>intrapersonal communication</a:t>
            </a:r>
            <a:r>
              <a:rPr lang="en-GB" i="1" dirty="0"/>
              <a:t> </a:t>
            </a:r>
            <a:r>
              <a:rPr lang="en-GB" dirty="0"/>
              <a:t>(with himself/herself) </a:t>
            </a:r>
            <a:endParaRPr lang="cs-CZ" dirty="0"/>
          </a:p>
          <a:p>
            <a:r>
              <a:rPr lang="en-GB" i="1" u="sng" dirty="0"/>
              <a:t>interpersonal communication</a:t>
            </a:r>
            <a:r>
              <a:rPr lang="en-GB" i="1" dirty="0"/>
              <a:t> </a:t>
            </a:r>
            <a:r>
              <a:rPr lang="en-GB" dirty="0"/>
              <a:t>(between two or among three), the participants share the situation and communication context, role of speaker and listener disappear, the participants are perceived as individualities</a:t>
            </a:r>
            <a:endParaRPr lang="cs-CZ" dirty="0"/>
          </a:p>
          <a:p>
            <a:r>
              <a:rPr lang="en-GB" i="1" u="sng" dirty="0"/>
              <a:t>group communication</a:t>
            </a:r>
            <a:r>
              <a:rPr lang="en-GB" i="1" dirty="0"/>
              <a:t> </a:t>
            </a:r>
            <a:r>
              <a:rPr lang="en-GB" dirty="0"/>
              <a:t>(in the group with a certain internal hierarchy – family, friends, a small working group, the authority enters the communication, manages it and the others respect it)</a:t>
            </a:r>
            <a:endParaRPr lang="cs-CZ" dirty="0"/>
          </a:p>
          <a:p>
            <a:r>
              <a:rPr lang="en-GB" i="1" u="sng" dirty="0"/>
              <a:t>intergroup communication</a:t>
            </a:r>
            <a:r>
              <a:rPr lang="en-GB" b="1" i="1" dirty="0"/>
              <a:t> </a:t>
            </a:r>
            <a:r>
              <a:rPr lang="en-GB" dirty="0"/>
              <a:t>(between/among formed groups: classes at schools, sport teams, higher extent of formalization)</a:t>
            </a:r>
            <a:endParaRPr lang="cs-CZ" dirty="0"/>
          </a:p>
          <a:p>
            <a:r>
              <a:rPr lang="en-GB" i="1" u="sng" dirty="0"/>
              <a:t>organisational communication</a:t>
            </a:r>
            <a:r>
              <a:rPr lang="en-GB" b="1" i="1" dirty="0"/>
              <a:t> </a:t>
            </a:r>
            <a:r>
              <a:rPr lang="en-GB" dirty="0"/>
              <a:t>(inside the organisational whole: form, school, political party), possibilities of dialogue are limited, relationship between the participants is not equal</a:t>
            </a:r>
            <a:endParaRPr lang="cs-CZ" dirty="0"/>
          </a:p>
          <a:p>
            <a:r>
              <a:rPr lang="en-GB" i="1" u="sng" dirty="0"/>
              <a:t>society-wide communication</a:t>
            </a:r>
            <a:r>
              <a:rPr lang="en-GB" i="1" dirty="0"/>
              <a:t> </a:t>
            </a:r>
            <a:r>
              <a:rPr lang="en-GB" dirty="0"/>
              <a:t>(all the communication processes, available to all the participants of a certain society), the dialogic character is lost, it is primarily </a:t>
            </a:r>
            <a:r>
              <a:rPr lang="en-GB" dirty="0" err="1"/>
              <a:t>uni</a:t>
            </a:r>
            <a:r>
              <a:rPr lang="en-GB" dirty="0"/>
              <a:t>-directional, individualization is weakened, the anonymity is strengthened</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36343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
            </a:r>
            <a:br>
              <a:rPr lang="cs-CZ" b="1" dirty="0"/>
            </a:br>
            <a:r>
              <a:rPr lang="en-GB" sz="4900" dirty="0"/>
              <a:t>The society-wide communication </a:t>
            </a:r>
            <a:r>
              <a:rPr lang="cs-CZ" dirty="0"/>
              <a:t/>
            </a:r>
            <a:br>
              <a:rPr lang="cs-CZ" dirty="0"/>
            </a:br>
            <a:r>
              <a:rPr lang="cs-CZ" dirty="0"/>
              <a:t/>
            </a: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r>
              <a:rPr lang="en-GB" b="1" dirty="0"/>
              <a:t>2 special types are distinguished:</a:t>
            </a:r>
            <a:endParaRPr lang="cs-CZ" b="1" dirty="0"/>
          </a:p>
          <a:p>
            <a:pPr lvl="0"/>
            <a:endParaRPr lang="cs-CZ" dirty="0"/>
          </a:p>
          <a:p>
            <a:pPr lvl="1"/>
            <a:r>
              <a:rPr lang="cs-CZ" sz="2800" dirty="0"/>
              <a:t>A) </a:t>
            </a:r>
            <a:r>
              <a:rPr lang="en-GB" sz="2800" i="1" u="sng" dirty="0"/>
              <a:t>Public communication</a:t>
            </a:r>
            <a:r>
              <a:rPr lang="en-GB" sz="2800" dirty="0"/>
              <a:t> (lecture, political </a:t>
            </a:r>
            <a:r>
              <a:rPr lang="en-GB" sz="2800" dirty="0" err="1"/>
              <a:t>meating</a:t>
            </a:r>
            <a:r>
              <a:rPr lang="en-GB" sz="2800" dirty="0"/>
              <a:t>, unity of place and time)</a:t>
            </a:r>
            <a:endParaRPr lang="cs-CZ" sz="2800" dirty="0"/>
          </a:p>
          <a:p>
            <a:pPr lvl="1"/>
            <a:r>
              <a:rPr lang="cs-CZ" sz="2800" dirty="0"/>
              <a:t>B) </a:t>
            </a:r>
            <a:r>
              <a:rPr lang="en-GB" sz="2800" i="1" u="sng" dirty="0"/>
              <a:t>Media communication</a:t>
            </a:r>
            <a:r>
              <a:rPr lang="en-GB" sz="2800" dirty="0"/>
              <a:t> (historically conditioned type of media communication is MASS COMMUNICATION) </a:t>
            </a:r>
            <a:endParaRPr lang="cs-CZ" sz="28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9228838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12" name="Nadpis 7">
            <a:extLst>
              <a:ext uri="{FF2B5EF4-FFF2-40B4-BE49-F238E27FC236}">
                <a16:creationId xmlns:a16="http://schemas.microsoft.com/office/drawing/2014/main" id="{53D96601-1093-4065-9378-4EC6777D5254}"/>
              </a:ext>
            </a:extLst>
          </p:cNvPr>
          <p:cNvSpPr txBox="1">
            <a:spLocks/>
          </p:cNvSpPr>
          <p:nvPr/>
        </p:nvSpPr>
        <p:spPr>
          <a:xfrm>
            <a:off x="1524000" y="1932645"/>
            <a:ext cx="9144000" cy="2586191"/>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cs-CZ" sz="5400" b="1" dirty="0"/>
              <a:t>4. </a:t>
            </a:r>
            <a:r>
              <a:rPr lang="en-GB" sz="5400" b="1" dirty="0"/>
              <a:t>Mass media, their characteristic, function and development</a:t>
            </a:r>
            <a:endParaRPr lang="cs-CZ" sz="5400" b="1" dirty="0"/>
          </a:p>
        </p:txBody>
      </p:sp>
    </p:spTree>
    <p:extLst>
      <p:ext uri="{BB962C8B-B14F-4D97-AF65-F5344CB8AC3E}">
        <p14:creationId xmlns:p14="http://schemas.microsoft.com/office/powerpoint/2010/main" val="2080244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FD8A68-5460-4E68-B887-E683BA908B60}"/>
              </a:ext>
            </a:extLst>
          </p:cNvPr>
          <p:cNvSpPr>
            <a:spLocks noGrp="1"/>
          </p:cNvSpPr>
          <p:nvPr>
            <p:ph type="title"/>
          </p:nvPr>
        </p:nvSpPr>
        <p:spPr/>
        <p:txBody>
          <a:bodyPr/>
          <a:lstStyle/>
          <a:p>
            <a:r>
              <a:rPr lang="en-GB" dirty="0"/>
              <a:t>Characteristic features of mass media</a:t>
            </a:r>
            <a:r>
              <a:rPr lang="cs-CZ" dirty="0"/>
              <a:t/>
            </a:r>
            <a:br>
              <a:rPr lang="cs-CZ" dirty="0"/>
            </a:br>
            <a:endParaRPr lang="cs-CZ" dirty="0"/>
          </a:p>
        </p:txBody>
      </p:sp>
      <p:sp>
        <p:nvSpPr>
          <p:cNvPr id="3" name="Zástupný symbol pro obsah 2"/>
          <p:cNvSpPr>
            <a:spLocks noGrp="1"/>
          </p:cNvSpPr>
          <p:nvPr>
            <p:ph idx="1"/>
          </p:nvPr>
        </p:nvSpPr>
        <p:spPr/>
        <p:txBody>
          <a:bodyPr>
            <a:normAutofit/>
          </a:bodyPr>
          <a:lstStyle/>
          <a:p>
            <a:endParaRPr lang="cs-CZ" dirty="0"/>
          </a:p>
          <a:p>
            <a:pPr lvl="1"/>
            <a:r>
              <a:rPr lang="en-GB" sz="2800" dirty="0"/>
              <a:t>message is determined for a short-time use, they are of topical character</a:t>
            </a:r>
            <a:endParaRPr lang="cs-CZ" sz="2800" dirty="0"/>
          </a:p>
          <a:p>
            <a:pPr lvl="1"/>
            <a:r>
              <a:rPr lang="en-GB" sz="2800" dirty="0"/>
              <a:t>anonymous mass recipients</a:t>
            </a:r>
            <a:endParaRPr lang="cs-CZ" sz="2800" dirty="0"/>
          </a:p>
          <a:p>
            <a:pPr lvl="1"/>
            <a:r>
              <a:rPr lang="en-GB" sz="2800" dirty="0"/>
              <a:t>publicly available information for everybody without limitations</a:t>
            </a:r>
            <a:endParaRPr lang="cs-CZ" sz="2800" dirty="0"/>
          </a:p>
          <a:p>
            <a:pPr lvl="1"/>
            <a:r>
              <a:rPr lang="en-GB" sz="2800" dirty="0"/>
              <a:t>mainly unidirectional information flow</a:t>
            </a:r>
            <a:endParaRPr lang="cs-CZ" sz="2800" dirty="0"/>
          </a:p>
          <a:p>
            <a:pPr lvl="1"/>
            <a:r>
              <a:rPr lang="en-GB" sz="2800" dirty="0"/>
              <a:t>deferred feedback</a:t>
            </a:r>
            <a:endParaRPr lang="cs-CZ" sz="2800" dirty="0"/>
          </a:p>
          <a:p>
            <a:pPr lvl="1"/>
            <a:r>
              <a:rPr lang="en-GB" sz="2800" dirty="0"/>
              <a:t>periodicity of information</a:t>
            </a:r>
            <a:endParaRPr lang="cs-CZ" sz="2800" dirty="0"/>
          </a:p>
          <a:p>
            <a:pPr lvl="1"/>
            <a:r>
              <a:rPr lang="en-GB" sz="2800" dirty="0"/>
              <a:t>information is offered regularly and continuously</a:t>
            </a:r>
            <a:endParaRPr lang="cs-CZ" sz="28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987002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
            </a:r>
            <a:br>
              <a:rPr lang="cs-CZ" b="1" dirty="0"/>
            </a:br>
            <a:r>
              <a:rPr lang="en-GB" sz="4900" dirty="0"/>
              <a:t>Function of mass media </a:t>
            </a:r>
            <a:r>
              <a:rPr lang="cs-CZ" dirty="0"/>
              <a:t/>
            </a:r>
            <a:br>
              <a:rPr lang="cs-CZ" dirty="0"/>
            </a:br>
            <a:r>
              <a:rPr lang="cs-CZ" dirty="0"/>
              <a:t/>
            </a: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endParaRPr lang="cs-CZ" dirty="0"/>
          </a:p>
          <a:p>
            <a:r>
              <a:rPr lang="en-GB" dirty="0"/>
              <a:t>informing, providing information on events</a:t>
            </a:r>
            <a:endParaRPr lang="cs-CZ" dirty="0"/>
          </a:p>
          <a:p>
            <a:r>
              <a:rPr lang="en-GB" dirty="0"/>
              <a:t>socialization, explanation and commenting meaning of events, support of authorities and social standards, establishing the sequence of priorities</a:t>
            </a:r>
            <a:endParaRPr lang="cs-CZ" dirty="0"/>
          </a:p>
          <a:p>
            <a:r>
              <a:rPr lang="en-GB" dirty="0"/>
              <a:t>continuity, support of prevailing cultural formulas</a:t>
            </a:r>
            <a:endParaRPr lang="cs-CZ" dirty="0"/>
          </a:p>
          <a:p>
            <a:r>
              <a:rPr lang="en-GB" dirty="0"/>
              <a:t>entertainment, offer of excitement and entertainment </a:t>
            </a:r>
            <a:endParaRPr lang="cs-CZ" dirty="0"/>
          </a:p>
          <a:p>
            <a:r>
              <a:rPr lang="en-GB" dirty="0"/>
              <a:t>acquiring, agitation for socially important goals </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670626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325563"/>
          </a:xfrm>
        </p:spPr>
        <p:txBody>
          <a:bodyPr/>
          <a:lstStyle/>
          <a:p>
            <a:r>
              <a:rPr lang="en-GB" b="1" dirty="0"/>
              <a:t>Annotation</a:t>
            </a:r>
            <a:endParaRPr lang="cs-CZ" b="1" dirty="0"/>
          </a:p>
        </p:txBody>
      </p:sp>
      <p:sp>
        <p:nvSpPr>
          <p:cNvPr id="3" name="Zástupný symbol pro obsah 2"/>
          <p:cNvSpPr>
            <a:spLocks noGrp="1"/>
          </p:cNvSpPr>
          <p:nvPr>
            <p:ph idx="1"/>
          </p:nvPr>
        </p:nvSpPr>
        <p:spPr/>
        <p:txBody>
          <a:bodyPr/>
          <a:lstStyle/>
          <a:p>
            <a:r>
              <a:rPr lang="en-GB" dirty="0"/>
              <a:t>The central topic of the subject is the media communication as inseparable part of the modern and postmodern society. </a:t>
            </a:r>
            <a:endParaRPr lang="cs-CZ" dirty="0"/>
          </a:p>
          <a:p>
            <a:r>
              <a:rPr lang="en-GB" dirty="0"/>
              <a:t>The introduction into the media studies deals with the basic stages of the development of human communication with accent on the role of mass communication and its effects on public – recipients of media information. Interdisciplinary issue is </a:t>
            </a:r>
            <a:r>
              <a:rPr lang="en-GB" dirty="0" err="1"/>
              <a:t>analyzed</a:t>
            </a:r>
            <a:r>
              <a:rPr lang="en-GB" dirty="0"/>
              <a:t> in relationships to its historical dimension. </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975488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Development of mass media </a:t>
            </a:r>
            <a:r>
              <a:rPr lang="cs-CZ" dirty="0"/>
              <a:t/>
            </a: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r>
              <a:rPr lang="en-GB" dirty="0"/>
              <a:t>beginning of mass media is connected with:</a:t>
            </a:r>
            <a:endParaRPr lang="cs-CZ" dirty="0"/>
          </a:p>
          <a:p>
            <a:r>
              <a:rPr lang="cs-CZ" dirty="0"/>
              <a:t>w</a:t>
            </a:r>
            <a:r>
              <a:rPr lang="en-GB" dirty="0" err="1"/>
              <a:t>ith</a:t>
            </a:r>
            <a:r>
              <a:rPr lang="en-GB" dirty="0"/>
              <a:t> development of technical possibilities of production of a large amount of printouts of the identical content in the relatively short, known and regular period (publishing periodical print, projection of films, broadcasting programs)</a:t>
            </a:r>
            <a:endParaRPr lang="cs-CZ" dirty="0"/>
          </a:p>
          <a:p>
            <a:r>
              <a:rPr lang="en-GB" dirty="0"/>
              <a:t>with social conditions for their use (the recipients change)</a:t>
            </a:r>
            <a:endParaRPr lang="cs-CZ" dirty="0"/>
          </a:p>
          <a:p>
            <a:r>
              <a:rPr lang="en-GB" dirty="0"/>
              <a:t>with their economic appreciation </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5874061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
            </a:r>
            <a:br>
              <a:rPr lang="cs-CZ" b="1" dirty="0"/>
            </a:br>
            <a:r>
              <a:rPr lang="en-GB" sz="4900" dirty="0"/>
              <a:t>Periods of mass media development </a:t>
            </a:r>
            <a:r>
              <a:rPr lang="cs-CZ" dirty="0"/>
              <a:t/>
            </a:r>
            <a:br>
              <a:rPr lang="cs-CZ" dirty="0"/>
            </a:br>
            <a:r>
              <a:rPr lang="cs-CZ" dirty="0"/>
              <a:t/>
            </a: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r>
              <a:rPr lang="en-GB" dirty="0"/>
              <a:t>beginning</a:t>
            </a:r>
            <a:r>
              <a:rPr lang="en-GB" b="1" dirty="0"/>
              <a:t> </a:t>
            </a:r>
            <a:r>
              <a:rPr lang="en-GB" dirty="0"/>
              <a:t>of the 19th century: development of mass press</a:t>
            </a:r>
            <a:endParaRPr lang="cs-CZ" dirty="0"/>
          </a:p>
          <a:p>
            <a:r>
              <a:rPr lang="en-GB" dirty="0"/>
              <a:t>beginning of the 20th century: film beginning</a:t>
            </a:r>
            <a:endParaRPr lang="cs-CZ" dirty="0"/>
          </a:p>
          <a:p>
            <a:r>
              <a:rPr lang="en-GB" dirty="0"/>
              <a:t>20′s and 30′s of the 20th century: start of the mass radio broadcast (in our country 1923)</a:t>
            </a:r>
            <a:endParaRPr lang="cs-CZ" dirty="0"/>
          </a:p>
          <a:p>
            <a:r>
              <a:rPr lang="en-GB" dirty="0"/>
              <a:t>50′s and 60′s of the 20th century: beginning of the mass TV broadcast (in our country 1953)</a:t>
            </a:r>
            <a:endParaRPr lang="cs-CZ" dirty="0"/>
          </a:p>
          <a:p>
            <a:r>
              <a:rPr lang="en-GB" dirty="0"/>
              <a:t>the last decade of the 20th century up to present time: establishment and development of digital media</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9410584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a:extLst>
              <a:ext uri="{FF2B5EF4-FFF2-40B4-BE49-F238E27FC236}">
                <a16:creationId xmlns:a16="http://schemas.microsoft.com/office/drawing/2014/main" id="{9499F259-92F9-4657-ABD7-0B03CA29CB77}"/>
              </a:ext>
            </a:extLst>
          </p:cNvPr>
          <p:cNvSpPr txBox="1">
            <a:spLocks/>
          </p:cNvSpPr>
          <p:nvPr/>
        </p:nvSpPr>
        <p:spPr>
          <a:xfrm>
            <a:off x="1524000" y="1932645"/>
            <a:ext cx="9144000" cy="2586191"/>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cs-CZ" sz="5400" b="1" dirty="0"/>
          </a:p>
          <a:p>
            <a:pPr algn="ctr"/>
            <a:r>
              <a:rPr lang="en-GB" sz="5500" b="1" dirty="0"/>
              <a:t>5. Recipients</a:t>
            </a:r>
            <a:endParaRPr lang="cs-CZ" sz="5500" b="1" dirty="0"/>
          </a:p>
        </p:txBody>
      </p:sp>
    </p:spTree>
    <p:extLst>
      <p:ext uri="{BB962C8B-B14F-4D97-AF65-F5344CB8AC3E}">
        <p14:creationId xmlns:p14="http://schemas.microsoft.com/office/powerpoint/2010/main" val="40157947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489098"/>
            <a:ext cx="10515600" cy="5484529"/>
          </a:xfrm>
        </p:spPr>
        <p:txBody>
          <a:bodyPr>
            <a:noAutofit/>
          </a:bodyPr>
          <a:lstStyle/>
          <a:p>
            <a:r>
              <a:rPr lang="en-GB" b="1" dirty="0"/>
              <a:t>Recipients: </a:t>
            </a:r>
            <a:r>
              <a:rPr lang="en-GB" dirty="0"/>
              <a:t>institutionalized collective user or recipient of some message</a:t>
            </a:r>
            <a:endParaRPr lang="cs-CZ" dirty="0"/>
          </a:p>
          <a:p>
            <a:r>
              <a:rPr lang="en-GB" b="1" dirty="0"/>
              <a:t>Stages in the recipient’s development:</a:t>
            </a:r>
            <a:endParaRPr lang="cs-CZ" dirty="0"/>
          </a:p>
          <a:p>
            <a:pPr lvl="1"/>
            <a:r>
              <a:rPr lang="en-GB" sz="2800" b="1" dirty="0"/>
              <a:t>Elite readership: </a:t>
            </a:r>
            <a:r>
              <a:rPr lang="en-GB" sz="2800" dirty="0"/>
              <a:t>formation of readership, low number of readers, educated</a:t>
            </a:r>
            <a:endParaRPr lang="cs-CZ" sz="2800" dirty="0"/>
          </a:p>
          <a:p>
            <a:pPr lvl="1"/>
            <a:r>
              <a:rPr lang="en-GB" sz="2800" b="1" dirty="0"/>
              <a:t>Mass readership: </a:t>
            </a:r>
            <a:r>
              <a:rPr lang="en-GB" sz="2800" dirty="0"/>
              <a:t>it is formed in the 1st half of the 19th century from readership of gutter press and continues to exist up to the present TV-viewers</a:t>
            </a:r>
            <a:endParaRPr lang="cs-CZ" sz="2800" dirty="0"/>
          </a:p>
          <a:p>
            <a:pPr lvl="1"/>
            <a:r>
              <a:rPr lang="en-GB" sz="2800" b="1" dirty="0"/>
              <a:t>Specialized readership:</a:t>
            </a:r>
            <a:r>
              <a:rPr lang="en-GB" sz="2800" dirty="0"/>
              <a:t> its formation was initiated by the development of art and science (specialized journals and scientific journals for interest groups, radio and TV stations)</a:t>
            </a:r>
            <a:endParaRPr lang="cs-CZ" sz="2800" dirty="0"/>
          </a:p>
          <a:p>
            <a:pPr lvl="1"/>
            <a:r>
              <a:rPr lang="en-GB" sz="2800" b="1" dirty="0"/>
              <a:t>Interactive readership: </a:t>
            </a:r>
            <a:r>
              <a:rPr lang="en-GB" sz="2800" dirty="0"/>
              <a:t>with start of new media (internet and social networks) </a:t>
            </a:r>
            <a:endParaRPr lang="cs-CZ" sz="28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020602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563526"/>
            <a:ext cx="10515600" cy="5410101"/>
          </a:xfrm>
        </p:spPr>
        <p:txBody>
          <a:bodyPr>
            <a:normAutofit/>
          </a:bodyPr>
          <a:lstStyle/>
          <a:p>
            <a:endParaRPr lang="cs-CZ" b="1" dirty="0"/>
          </a:p>
          <a:p>
            <a:r>
              <a:rPr lang="en-GB" b="1" dirty="0"/>
              <a:t>The first media readership were readers. </a:t>
            </a:r>
            <a:endParaRPr lang="cs-CZ" b="1" dirty="0"/>
          </a:p>
          <a:p>
            <a:endParaRPr lang="cs-CZ" b="1" dirty="0"/>
          </a:p>
          <a:p>
            <a:r>
              <a:rPr lang="en-GB" dirty="0"/>
              <a:t>The invention of typography in the middle of the 15th century was the invention of record and possibility of multiple copying of the same message. The readers were exposed to a high number of copies of the same message. However, the readership was not numerous, the quantity of printing was limited, the books were expensive and their availability was low. This production did not allow the creation of mass readership – the mass spreading and periodicity of media offer was missing.</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2155253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552893"/>
            <a:ext cx="10515600" cy="5420734"/>
          </a:xfrm>
        </p:spPr>
        <p:txBody>
          <a:bodyPr>
            <a:normAutofit/>
          </a:bodyPr>
          <a:lstStyle/>
          <a:p>
            <a:endParaRPr lang="cs-CZ" dirty="0"/>
          </a:p>
          <a:p>
            <a:endParaRPr lang="cs-CZ" dirty="0"/>
          </a:p>
          <a:p>
            <a:r>
              <a:rPr lang="en-GB" dirty="0"/>
              <a:t>With the creation of the readership, also a new type of public comes into being: a part of nobility, burghers and the coming bourgeoisie started to be interested in their political assertion – </a:t>
            </a:r>
            <a:r>
              <a:rPr lang="en-GB" b="1" dirty="0"/>
              <a:t>the critically discussing public started to set up</a:t>
            </a:r>
            <a:r>
              <a:rPr lang="en-GB" dirty="0"/>
              <a:t>. </a:t>
            </a:r>
            <a:r>
              <a:rPr lang="en-GB" b="1" dirty="0"/>
              <a:t>The creation of public became a pre-condition for the establishment of the media and mass recipients, who needed media (printed materials), to look for the answers to questions they asked. Media address the public as one of its recipients group type and SIMULTANEOUSLY the public needs media to have a place where to discuss the topics in which it is interested.</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1974893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
            </a:r>
            <a:br>
              <a:rPr lang="cs-CZ" b="1" dirty="0"/>
            </a:br>
            <a:r>
              <a:rPr lang="en-GB" sz="4900" dirty="0"/>
              <a:t>Concepts of recipients</a:t>
            </a:r>
            <a:r>
              <a:rPr lang="cs-CZ" dirty="0"/>
              <a:t/>
            </a:r>
            <a:br>
              <a:rPr lang="cs-CZ" dirty="0"/>
            </a:br>
            <a:r>
              <a:rPr lang="cs-CZ" dirty="0"/>
              <a:t/>
            </a: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pPr lvl="0"/>
            <a:endParaRPr lang="cs-CZ" b="1" dirty="0"/>
          </a:p>
          <a:p>
            <a:pPr lvl="0"/>
            <a:r>
              <a:rPr lang="cs-CZ" b="1" dirty="0"/>
              <a:t>A) </a:t>
            </a:r>
            <a:r>
              <a:rPr lang="en-GB" b="1" dirty="0"/>
              <a:t>Concept of passive recipients</a:t>
            </a:r>
            <a:endParaRPr lang="cs-CZ" dirty="0"/>
          </a:p>
          <a:p>
            <a:pPr lvl="0"/>
            <a:endParaRPr lang="cs-CZ" b="1" dirty="0"/>
          </a:p>
          <a:p>
            <a:pPr lvl="0"/>
            <a:r>
              <a:rPr lang="cs-CZ" b="1" dirty="0"/>
              <a:t>B) </a:t>
            </a:r>
            <a:r>
              <a:rPr lang="en-GB" b="1" dirty="0"/>
              <a:t>Concept of active recipients</a:t>
            </a:r>
            <a:endParaRPr lang="cs-CZ" dirty="0"/>
          </a:p>
          <a:p>
            <a:pPr lvl="0"/>
            <a:endParaRPr lang="cs-CZ" b="1" dirty="0"/>
          </a:p>
          <a:p>
            <a:pPr lvl="0"/>
            <a:r>
              <a:rPr lang="cs-CZ" b="1" dirty="0"/>
              <a:t>C) </a:t>
            </a:r>
            <a:r>
              <a:rPr lang="en-GB" b="1" dirty="0"/>
              <a:t>Concept of interactive recipients</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0757684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13" name="Nadpis 7">
            <a:extLst>
              <a:ext uri="{FF2B5EF4-FFF2-40B4-BE49-F238E27FC236}">
                <a16:creationId xmlns:a16="http://schemas.microsoft.com/office/drawing/2014/main" id="{CD38C308-CFA0-4F2A-AE4A-B62B5755AF60}"/>
              </a:ext>
            </a:extLst>
          </p:cNvPr>
          <p:cNvSpPr txBox="1">
            <a:spLocks/>
          </p:cNvSpPr>
          <p:nvPr/>
        </p:nvSpPr>
        <p:spPr>
          <a:xfrm>
            <a:off x="1524000" y="1932645"/>
            <a:ext cx="9144000" cy="2586191"/>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cs-CZ" sz="5400" b="1" dirty="0"/>
          </a:p>
          <a:p>
            <a:pPr algn="ctr"/>
            <a:r>
              <a:rPr lang="en-GB" sz="5500" b="1" dirty="0"/>
              <a:t>6. Effects of media and their stages</a:t>
            </a:r>
            <a:endParaRPr lang="cs-CZ" sz="5500" dirty="0"/>
          </a:p>
        </p:txBody>
      </p:sp>
    </p:spTree>
    <p:extLst>
      <p:ext uri="{BB962C8B-B14F-4D97-AF65-F5344CB8AC3E}">
        <p14:creationId xmlns:p14="http://schemas.microsoft.com/office/powerpoint/2010/main" val="9584667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148316"/>
            <a:ext cx="10515600" cy="4825311"/>
          </a:xfrm>
        </p:spPr>
        <p:txBody>
          <a:bodyPr>
            <a:normAutofit/>
          </a:bodyPr>
          <a:lstStyle/>
          <a:p>
            <a:endParaRPr lang="cs-CZ" b="1" dirty="0"/>
          </a:p>
          <a:p>
            <a:r>
              <a:rPr lang="en-GB" b="1" dirty="0"/>
              <a:t>a) </a:t>
            </a:r>
            <a:r>
              <a:rPr lang="en-GB" dirty="0"/>
              <a:t>Thinking about the supposed effects of media, it is necessary to realize the basic influence: </a:t>
            </a:r>
            <a:r>
              <a:rPr lang="en-GB" b="1" dirty="0"/>
              <a:t>the influence of media on the individual is clear, but its explanation is difficult and the possibility of proof is not unambiguous and real.</a:t>
            </a:r>
            <a:endParaRPr lang="cs-CZ" dirty="0"/>
          </a:p>
          <a:p>
            <a:r>
              <a:rPr lang="en-GB" b="1" dirty="0"/>
              <a:t>b) </a:t>
            </a:r>
            <a:r>
              <a:rPr lang="en-GB" dirty="0"/>
              <a:t>Moreover it is necessary to realize that </a:t>
            </a:r>
            <a:r>
              <a:rPr lang="en-GB" b="1" dirty="0"/>
              <a:t>one and the same media contents may cause completely different effects, i.e. it may have a different impact on various individuals.</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8086534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
            </a:r>
            <a:br>
              <a:rPr lang="cs-CZ" b="1" dirty="0"/>
            </a:br>
            <a:r>
              <a:rPr lang="cs-CZ" b="1" dirty="0"/>
              <a:t/>
            </a:r>
            <a:br>
              <a:rPr lang="cs-CZ" b="1" dirty="0"/>
            </a:br>
            <a:r>
              <a:rPr lang="en-GB" dirty="0"/>
              <a:t>Criteria for the classification of supposed effects of media (as per Watson, 1998):</a:t>
            </a:r>
            <a:r>
              <a:rPr lang="cs-CZ" dirty="0"/>
              <a:t/>
            </a:r>
            <a:br>
              <a:rPr lang="cs-CZ" dirty="0"/>
            </a:br>
            <a:r>
              <a:rPr lang="cs-CZ" dirty="0"/>
              <a:t/>
            </a: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endParaRPr lang="cs-CZ" b="1" dirty="0"/>
          </a:p>
          <a:p>
            <a:r>
              <a:rPr lang="cs-CZ" b="1" dirty="0"/>
              <a:t>A</a:t>
            </a:r>
            <a:r>
              <a:rPr lang="en-GB" b="1" dirty="0"/>
              <a:t>) What is influenced?</a:t>
            </a:r>
            <a:endParaRPr lang="cs-CZ" dirty="0"/>
          </a:p>
          <a:p>
            <a:endParaRPr lang="cs-CZ" b="1" dirty="0"/>
          </a:p>
          <a:p>
            <a:r>
              <a:rPr lang="cs-CZ" b="1" dirty="0"/>
              <a:t>B</a:t>
            </a:r>
            <a:r>
              <a:rPr lang="en-GB" b="1" dirty="0"/>
              <a:t>) In whom?</a:t>
            </a:r>
            <a:endParaRPr lang="cs-CZ" dirty="0"/>
          </a:p>
          <a:p>
            <a:endParaRPr lang="cs-CZ" b="1" dirty="0"/>
          </a:p>
          <a:p>
            <a:r>
              <a:rPr lang="cs-CZ" b="1" dirty="0"/>
              <a:t>C</a:t>
            </a:r>
            <a:r>
              <a:rPr lang="en-GB" b="1" dirty="0"/>
              <a:t>) To what extent?</a:t>
            </a:r>
            <a:endParaRPr lang="cs-CZ" dirty="0"/>
          </a:p>
          <a:p>
            <a:endParaRPr lang="cs-CZ" b="1" dirty="0"/>
          </a:p>
          <a:p>
            <a:r>
              <a:rPr lang="cs-CZ" b="1" dirty="0"/>
              <a:t>D</a:t>
            </a:r>
            <a:r>
              <a:rPr lang="en-GB" b="1" dirty="0"/>
              <a:t>) In what time span?</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652425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Themes</a:t>
            </a:r>
            <a:endParaRPr lang="cs-CZ" b="1" dirty="0"/>
          </a:p>
        </p:txBody>
      </p:sp>
      <p:sp>
        <p:nvSpPr>
          <p:cNvPr id="3" name="Zástupný symbol pro obsah 2"/>
          <p:cNvSpPr>
            <a:spLocks noGrp="1"/>
          </p:cNvSpPr>
          <p:nvPr>
            <p:ph idx="1"/>
          </p:nvPr>
        </p:nvSpPr>
        <p:spPr>
          <a:xfrm>
            <a:off x="838200" y="1622289"/>
            <a:ext cx="10515600" cy="4351338"/>
          </a:xfrm>
        </p:spPr>
        <p:txBody>
          <a:bodyPr>
            <a:normAutofit fontScale="77500" lnSpcReduction="20000"/>
          </a:bodyPr>
          <a:lstStyle/>
          <a:p>
            <a:pPr lvl="0"/>
            <a:r>
              <a:rPr lang="cs-CZ" dirty="0"/>
              <a:t>1.</a:t>
            </a:r>
            <a:r>
              <a:rPr lang="en-GB" dirty="0"/>
              <a:t>Basic concepts - medium, mediation, medialization</a:t>
            </a:r>
            <a:endParaRPr lang="cs-CZ" dirty="0"/>
          </a:p>
          <a:p>
            <a:pPr lvl="0"/>
            <a:r>
              <a:rPr lang="cs-CZ" dirty="0"/>
              <a:t>2. </a:t>
            </a:r>
            <a:r>
              <a:rPr lang="en-GB" dirty="0"/>
              <a:t>Communication, society, media, stages in the development of human communication</a:t>
            </a:r>
            <a:endParaRPr lang="cs-CZ" dirty="0"/>
          </a:p>
          <a:p>
            <a:pPr lvl="0"/>
            <a:r>
              <a:rPr lang="cs-CZ" dirty="0"/>
              <a:t>3.</a:t>
            </a:r>
            <a:r>
              <a:rPr lang="en-GB" dirty="0"/>
              <a:t>Typology of social communication </a:t>
            </a:r>
            <a:endParaRPr lang="cs-CZ" dirty="0"/>
          </a:p>
          <a:p>
            <a:pPr lvl="0"/>
            <a:r>
              <a:rPr lang="cs-CZ" dirty="0"/>
              <a:t>4.</a:t>
            </a:r>
            <a:r>
              <a:rPr lang="en-GB" dirty="0"/>
              <a:t>Mass media, their signs, function and development </a:t>
            </a:r>
            <a:endParaRPr lang="cs-CZ" dirty="0"/>
          </a:p>
          <a:p>
            <a:pPr lvl="0"/>
            <a:r>
              <a:rPr lang="cs-CZ" dirty="0"/>
              <a:t>5.</a:t>
            </a:r>
            <a:r>
              <a:rPr lang="en-GB" dirty="0"/>
              <a:t>Recipients, stages in the development of recipients, types of recipients</a:t>
            </a:r>
            <a:endParaRPr lang="cs-CZ" dirty="0"/>
          </a:p>
          <a:p>
            <a:pPr lvl="0"/>
            <a:r>
              <a:rPr lang="cs-CZ" dirty="0"/>
              <a:t>6.</a:t>
            </a:r>
            <a:r>
              <a:rPr lang="en-GB" dirty="0"/>
              <a:t>Effects of media and their stages</a:t>
            </a:r>
            <a:endParaRPr lang="cs-CZ" dirty="0"/>
          </a:p>
          <a:p>
            <a:pPr lvl="0"/>
            <a:r>
              <a:rPr lang="cs-CZ" dirty="0"/>
              <a:t>7.</a:t>
            </a:r>
            <a:r>
              <a:rPr lang="en-GB" dirty="0"/>
              <a:t>Media and power, propaganda </a:t>
            </a:r>
            <a:endParaRPr lang="cs-CZ" dirty="0"/>
          </a:p>
          <a:p>
            <a:pPr lvl="0"/>
            <a:r>
              <a:rPr lang="cs-CZ" dirty="0"/>
              <a:t>8.</a:t>
            </a:r>
            <a:r>
              <a:rPr lang="en-GB" dirty="0"/>
              <a:t>Typology of printed media</a:t>
            </a:r>
            <a:endParaRPr lang="cs-CZ" dirty="0"/>
          </a:p>
          <a:p>
            <a:pPr lvl="0"/>
            <a:r>
              <a:rPr lang="cs-CZ" dirty="0"/>
              <a:t>9.</a:t>
            </a:r>
            <a:r>
              <a:rPr lang="en-GB" dirty="0"/>
              <a:t>Four press theories </a:t>
            </a:r>
            <a:endParaRPr lang="cs-CZ" dirty="0"/>
          </a:p>
          <a:p>
            <a:pPr lvl="0"/>
            <a:r>
              <a:rPr lang="cs-CZ" dirty="0"/>
              <a:t>10.</a:t>
            </a:r>
            <a:r>
              <a:rPr lang="en-GB" dirty="0"/>
              <a:t>Broadcast of public service </a:t>
            </a:r>
            <a:endParaRPr lang="cs-CZ" dirty="0"/>
          </a:p>
          <a:p>
            <a:pPr lvl="0"/>
            <a:r>
              <a:rPr lang="cs-CZ" dirty="0"/>
              <a:t>11.</a:t>
            </a:r>
            <a:r>
              <a:rPr lang="en-GB" dirty="0"/>
              <a:t>Media education and media literacy </a:t>
            </a:r>
            <a:endParaRPr lang="cs-CZ" dirty="0"/>
          </a:p>
          <a:p>
            <a:pPr lvl="0"/>
            <a:r>
              <a:rPr lang="cs-CZ" dirty="0"/>
              <a:t>12.</a:t>
            </a:r>
            <a:r>
              <a:rPr lang="en-GB" dirty="0"/>
              <a:t>Important personalities of Czech </a:t>
            </a:r>
            <a:r>
              <a:rPr lang="en-GB" dirty="0" err="1"/>
              <a:t>massmedia</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1018151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
            </a:r>
            <a:br>
              <a:rPr lang="cs-CZ" b="1" dirty="0"/>
            </a:br>
            <a:r>
              <a:rPr lang="en-GB" dirty="0"/>
              <a:t>Based on these questions, we can distinguish the following effects of media:</a:t>
            </a:r>
            <a:r>
              <a:rPr lang="cs-CZ" dirty="0"/>
              <a:t/>
            </a:r>
            <a:br>
              <a:rPr lang="cs-CZ" dirty="0"/>
            </a:br>
            <a:r>
              <a:rPr lang="cs-CZ" dirty="0"/>
              <a:t/>
            </a:r>
            <a:br>
              <a:rPr lang="cs-CZ" dirty="0"/>
            </a:br>
            <a:endParaRPr lang="cs-CZ" dirty="0"/>
          </a:p>
        </p:txBody>
      </p:sp>
      <p:sp>
        <p:nvSpPr>
          <p:cNvPr id="3" name="Zástupný symbol pro obsah 2"/>
          <p:cNvSpPr>
            <a:spLocks noGrp="1"/>
          </p:cNvSpPr>
          <p:nvPr>
            <p:ph idx="1"/>
          </p:nvPr>
        </p:nvSpPr>
        <p:spPr>
          <a:xfrm>
            <a:off x="838200" y="1456660"/>
            <a:ext cx="10515600" cy="4976037"/>
          </a:xfrm>
        </p:spPr>
        <p:txBody>
          <a:bodyPr>
            <a:normAutofit fontScale="77500" lnSpcReduction="20000"/>
          </a:bodyPr>
          <a:lstStyle/>
          <a:p>
            <a:pPr lvl="0"/>
            <a:r>
              <a:rPr lang="en-GB" sz="3300" b="1" dirty="0"/>
              <a:t>Short-term and long-term ones: </a:t>
            </a:r>
            <a:r>
              <a:rPr lang="en-GB" sz="3300" dirty="0"/>
              <a:t>(</a:t>
            </a:r>
            <a:r>
              <a:rPr lang="en-GB" sz="3300" b="1" dirty="0"/>
              <a:t>immediate reactions</a:t>
            </a:r>
            <a:r>
              <a:rPr lang="en-GB" sz="3300" dirty="0"/>
              <a:t> on media incentive – </a:t>
            </a:r>
            <a:r>
              <a:rPr lang="en-GB" sz="3300" dirty="0" err="1"/>
              <a:t>e.g</a:t>
            </a:r>
            <a:r>
              <a:rPr lang="en-GB" sz="3300" dirty="0"/>
              <a:t> the report on terrorism, fall of government, victory of a sportsman at the Olympiad, </a:t>
            </a:r>
            <a:r>
              <a:rPr lang="en-GB" sz="3300" b="1" dirty="0"/>
              <a:t>long-term changes </a:t>
            </a:r>
            <a:r>
              <a:rPr lang="en-GB" sz="3300" dirty="0"/>
              <a:t>in the standpoints of individual or arrangement of society which may be caused </a:t>
            </a:r>
            <a:r>
              <a:rPr lang="en-GB" sz="3300" dirty="0" err="1"/>
              <a:t>a.o.</a:t>
            </a:r>
            <a:r>
              <a:rPr lang="en-GB" sz="3300" dirty="0"/>
              <a:t> also by media)</a:t>
            </a:r>
            <a:r>
              <a:rPr lang="en-GB" sz="3300" b="1" dirty="0"/>
              <a:t> </a:t>
            </a:r>
            <a:endParaRPr lang="cs-CZ" sz="3300" dirty="0"/>
          </a:p>
          <a:p>
            <a:pPr lvl="0"/>
            <a:r>
              <a:rPr lang="en-GB" sz="3300" b="1" dirty="0"/>
              <a:t>Direct and indirect ones: </a:t>
            </a:r>
            <a:r>
              <a:rPr lang="en-GB" sz="3300" dirty="0"/>
              <a:t>(</a:t>
            </a:r>
            <a:r>
              <a:rPr lang="en-GB" sz="3300" b="1" dirty="0"/>
              <a:t>direct effects</a:t>
            </a:r>
            <a:r>
              <a:rPr lang="en-GB" sz="3300" dirty="0"/>
              <a:t> are very difficult to prove, but we can find them e.g. in the pre-election campaign of the candidate for president office and his subsequent success in the election; one of the direct effects is the influence of promotion campaign on the consumer behaviour of the customer, if the particular goods sale well after the promotion campaign – </a:t>
            </a:r>
            <a:r>
              <a:rPr lang="en-GB" sz="3300" b="1" dirty="0"/>
              <a:t>indirect effects </a:t>
            </a:r>
            <a:r>
              <a:rPr lang="en-GB" sz="3300" dirty="0"/>
              <a:t>manifest themselves with a considerable time delay and parallelly with other factors</a:t>
            </a:r>
            <a:endParaRPr lang="cs-CZ" sz="3300" dirty="0"/>
          </a:p>
          <a:p>
            <a:pPr lvl="0"/>
            <a:r>
              <a:rPr lang="en-GB" sz="3300" b="1" dirty="0"/>
              <a:t>Planned and unplanned ones: (the planned effects </a:t>
            </a:r>
            <a:r>
              <a:rPr lang="en-GB" sz="3300" dirty="0"/>
              <a:t>are especially: </a:t>
            </a:r>
            <a:r>
              <a:rPr lang="en-GB" sz="3300" b="1" dirty="0"/>
              <a:t>commercial, political and social marketing, public relations – the unplanned effects </a:t>
            </a:r>
            <a:r>
              <a:rPr lang="en-GB" sz="3300" dirty="0"/>
              <a:t>are e.g. the violence in the film broadcast by the TV and subsequent aggressive behaviour of the viewer etc.)</a:t>
            </a:r>
            <a:endParaRPr lang="cs-CZ" sz="33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4768826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
            </a:r>
            <a:br>
              <a:rPr lang="cs-CZ" b="1" dirty="0"/>
            </a:br>
            <a:r>
              <a:rPr lang="en-GB" dirty="0"/>
              <a:t>Character of effects of media:</a:t>
            </a:r>
            <a:r>
              <a:rPr lang="cs-CZ" dirty="0"/>
              <a:t/>
            </a:r>
            <a:br>
              <a:rPr lang="cs-CZ" dirty="0"/>
            </a:br>
            <a:r>
              <a:rPr lang="cs-CZ" dirty="0"/>
              <a:t/>
            </a:r>
            <a:br>
              <a:rPr lang="cs-CZ" dirty="0"/>
            </a:br>
            <a:endParaRPr lang="cs-CZ" dirty="0"/>
          </a:p>
        </p:txBody>
      </p:sp>
      <p:sp>
        <p:nvSpPr>
          <p:cNvPr id="3" name="Zástupný symbol pro obsah 2"/>
          <p:cNvSpPr>
            <a:spLocks noGrp="1"/>
          </p:cNvSpPr>
          <p:nvPr>
            <p:ph idx="1"/>
          </p:nvPr>
        </p:nvSpPr>
        <p:spPr>
          <a:xfrm>
            <a:off x="838200" y="1154568"/>
            <a:ext cx="10515600" cy="4655190"/>
          </a:xfrm>
        </p:spPr>
        <p:txBody>
          <a:bodyPr>
            <a:noAutofit/>
          </a:bodyPr>
          <a:lstStyle/>
          <a:p>
            <a:pPr lvl="0"/>
            <a:r>
              <a:rPr lang="en-GB" sz="2600" b="1" dirty="0"/>
              <a:t>Cognitive (recognizing): media offer incentives to learn – </a:t>
            </a:r>
            <a:r>
              <a:rPr lang="en-GB" sz="2600" dirty="0"/>
              <a:t>e.g. geographic cognitive programs, programs about the world of science and technology, language courses etc..</a:t>
            </a:r>
            <a:endParaRPr lang="cs-CZ" sz="2600" dirty="0"/>
          </a:p>
          <a:p>
            <a:pPr lvl="0"/>
            <a:r>
              <a:rPr lang="en-GB" sz="2600" b="1" dirty="0"/>
              <a:t>Feelings : </a:t>
            </a:r>
            <a:r>
              <a:rPr lang="en-GB" sz="2600" dirty="0"/>
              <a:t>especially the films and series evoking </a:t>
            </a:r>
            <a:r>
              <a:rPr lang="en-GB" sz="2600" b="1" dirty="0"/>
              <a:t>emotion, kindness, tenderness, but also fear and stress</a:t>
            </a:r>
            <a:endParaRPr lang="cs-CZ" sz="2600" dirty="0"/>
          </a:p>
          <a:p>
            <a:pPr lvl="0"/>
            <a:r>
              <a:rPr lang="en-GB" sz="2600" b="1" dirty="0"/>
              <a:t>Physiological: </a:t>
            </a:r>
            <a:r>
              <a:rPr lang="en-GB" sz="2600" dirty="0"/>
              <a:t>when listening the music or following film, series, </a:t>
            </a:r>
            <a:r>
              <a:rPr lang="en-GB" sz="2600" b="1" dirty="0"/>
              <a:t>relaxation may appear, as well as excitement and stress</a:t>
            </a:r>
            <a:endParaRPr lang="cs-CZ" sz="2600" dirty="0"/>
          </a:p>
          <a:p>
            <a:pPr lvl="0"/>
            <a:r>
              <a:rPr lang="en-GB" sz="2600" b="1" dirty="0" err="1"/>
              <a:t>Behavioral</a:t>
            </a:r>
            <a:r>
              <a:rPr lang="en-GB" sz="2600" b="1" dirty="0"/>
              <a:t>: </a:t>
            </a:r>
            <a:r>
              <a:rPr lang="en-GB" sz="2600" dirty="0"/>
              <a:t>these are first of all the changes in the consumer behaviour of the customer </a:t>
            </a:r>
            <a:endParaRPr lang="cs-CZ" sz="2600" dirty="0"/>
          </a:p>
          <a:p>
            <a:pPr lvl="0"/>
            <a:r>
              <a:rPr lang="en-GB" sz="2600" b="1" dirty="0"/>
              <a:t>Value (constructive or destructive): respect to weaker, </a:t>
            </a:r>
            <a:r>
              <a:rPr lang="en-GB" sz="2600" dirty="0"/>
              <a:t>disadvantaged </a:t>
            </a:r>
            <a:r>
              <a:rPr lang="en-GB" sz="2600" b="1" dirty="0"/>
              <a:t>persons</a:t>
            </a:r>
            <a:r>
              <a:rPr lang="en-GB" sz="2600" dirty="0"/>
              <a:t>, effort to help them or on the contrary </a:t>
            </a:r>
            <a:r>
              <a:rPr lang="en-GB" sz="2600" b="1" dirty="0"/>
              <a:t>effort for violent solution of conflicts</a:t>
            </a:r>
            <a:endParaRPr lang="cs-CZ" sz="2600" dirty="0"/>
          </a:p>
          <a:p>
            <a:endParaRPr lang="cs-CZ" sz="26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3763200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Denis McQuail</a:t>
            </a:r>
          </a:p>
        </p:txBody>
      </p:sp>
      <p:sp>
        <p:nvSpPr>
          <p:cNvPr id="3" name="Zástupný symbol pro obsah 2"/>
          <p:cNvSpPr>
            <a:spLocks noGrp="1"/>
          </p:cNvSpPr>
          <p:nvPr>
            <p:ph idx="1"/>
          </p:nvPr>
        </p:nvSpPr>
        <p:spPr>
          <a:xfrm>
            <a:off x="838200" y="1488558"/>
            <a:ext cx="10515600" cy="4485069"/>
          </a:xfrm>
        </p:spPr>
        <p:txBody>
          <a:bodyPr>
            <a:normAutofit lnSpcReduction="10000"/>
          </a:bodyPr>
          <a:lstStyle/>
          <a:p>
            <a:r>
              <a:rPr lang="en-GB" dirty="0"/>
              <a:t>classified 1999 </a:t>
            </a:r>
            <a:r>
              <a:rPr lang="en-GB" b="1" dirty="0"/>
              <a:t>four stages or research of media effects</a:t>
            </a:r>
            <a:r>
              <a:rPr lang="en-GB" dirty="0"/>
              <a:t>:</a:t>
            </a:r>
            <a:endParaRPr lang="cs-CZ" dirty="0"/>
          </a:p>
          <a:p>
            <a:endParaRPr lang="cs-CZ" dirty="0"/>
          </a:p>
          <a:p>
            <a:pPr lvl="1"/>
            <a:r>
              <a:rPr lang="en-GB" sz="2600" dirty="0"/>
              <a:t>A) </a:t>
            </a:r>
            <a:r>
              <a:rPr lang="en-GB" sz="2600" b="1" dirty="0"/>
              <a:t>Unlimited power of media (1900 – 1940</a:t>
            </a:r>
            <a:r>
              <a:rPr lang="en-GB" sz="2600" dirty="0"/>
              <a:t>): direct effect of media contents, media contents arouse identical effect, i.e. they have identical influence on recipients </a:t>
            </a:r>
            <a:endParaRPr lang="cs-CZ" sz="2600" dirty="0"/>
          </a:p>
          <a:p>
            <a:pPr lvl="1"/>
            <a:r>
              <a:rPr lang="en-GB" sz="2600" dirty="0"/>
              <a:t>B) </a:t>
            </a:r>
            <a:r>
              <a:rPr lang="en-GB" sz="2600" b="1" dirty="0"/>
              <a:t>Non-effectiveness of media (1940 – 1965): </a:t>
            </a:r>
            <a:r>
              <a:rPr lang="en-GB" sz="2600" dirty="0"/>
              <a:t>the individual personality characteristics distinguish and for this reason the individualized accepting media contents may occur</a:t>
            </a:r>
            <a:endParaRPr lang="cs-CZ" sz="2600" dirty="0"/>
          </a:p>
          <a:p>
            <a:pPr lvl="1"/>
            <a:r>
              <a:rPr lang="en-GB" sz="2600" dirty="0"/>
              <a:t>C) </a:t>
            </a:r>
            <a:r>
              <a:rPr lang="en-GB" sz="2600" b="1" dirty="0"/>
              <a:t>New faith in strong effects of media (1965 – 1980): </a:t>
            </a:r>
            <a:r>
              <a:rPr lang="en-GB" sz="2600" dirty="0"/>
              <a:t>active attitude of the recipient to media</a:t>
            </a:r>
            <a:endParaRPr lang="cs-CZ" sz="2600" dirty="0"/>
          </a:p>
          <a:p>
            <a:pPr lvl="1"/>
            <a:r>
              <a:rPr lang="en-GB" sz="2600" dirty="0"/>
              <a:t>D) </a:t>
            </a:r>
            <a:r>
              <a:rPr lang="en-GB" sz="2600" b="1" dirty="0"/>
              <a:t>Transaction idea of media effect (since 1980 up to now): </a:t>
            </a:r>
            <a:r>
              <a:rPr lang="en-GB" sz="2600" dirty="0"/>
              <a:t>strong position of media, but simultaneously a strong position of public </a:t>
            </a:r>
            <a:endParaRPr lang="cs-CZ" sz="2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9915432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12" name="Nadpis 7">
            <a:extLst>
              <a:ext uri="{FF2B5EF4-FFF2-40B4-BE49-F238E27FC236}">
                <a16:creationId xmlns:a16="http://schemas.microsoft.com/office/drawing/2014/main" id="{DE9EF04B-7723-48BE-A174-8A3C9E1C183D}"/>
              </a:ext>
            </a:extLst>
          </p:cNvPr>
          <p:cNvSpPr txBox="1">
            <a:spLocks/>
          </p:cNvSpPr>
          <p:nvPr/>
        </p:nvSpPr>
        <p:spPr>
          <a:xfrm>
            <a:off x="1524000" y="1932645"/>
            <a:ext cx="9144000" cy="2586191"/>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cs-CZ" sz="5400" b="1" dirty="0"/>
          </a:p>
          <a:p>
            <a:pPr algn="ctr"/>
            <a:r>
              <a:rPr lang="en-GB" sz="5500" b="1" dirty="0"/>
              <a:t>7. Media and power, propaganda</a:t>
            </a:r>
            <a:endParaRPr lang="cs-CZ" sz="5500" dirty="0"/>
          </a:p>
        </p:txBody>
      </p:sp>
    </p:spTree>
    <p:extLst>
      <p:ext uri="{BB962C8B-B14F-4D97-AF65-F5344CB8AC3E}">
        <p14:creationId xmlns:p14="http://schemas.microsoft.com/office/powerpoint/2010/main" val="24486130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622289"/>
            <a:ext cx="10515600" cy="4351338"/>
          </a:xfrm>
        </p:spPr>
        <p:txBody>
          <a:bodyPr>
            <a:normAutofit/>
          </a:bodyPr>
          <a:lstStyle/>
          <a:p>
            <a:endParaRPr lang="cs-CZ" b="1" dirty="0"/>
          </a:p>
          <a:p>
            <a:r>
              <a:rPr lang="en-GB" b="1" dirty="0"/>
              <a:t>Power </a:t>
            </a:r>
            <a:r>
              <a:rPr lang="en-GB" dirty="0"/>
              <a:t>(sociological definition): expression for a higher position in the social relationship (to force somebody to do something else than he wanted to do). If there is no possibility of constraint, we spoke about the influence very often.</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1283389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John B. Thompson</a:t>
            </a:r>
            <a:endParaRPr lang="cs-CZ" dirty="0"/>
          </a:p>
        </p:txBody>
      </p:sp>
      <p:sp>
        <p:nvSpPr>
          <p:cNvPr id="3" name="Zástupný symbol pro obsah 2"/>
          <p:cNvSpPr>
            <a:spLocks noGrp="1"/>
          </p:cNvSpPr>
          <p:nvPr>
            <p:ph idx="1"/>
          </p:nvPr>
        </p:nvSpPr>
        <p:spPr>
          <a:xfrm>
            <a:off x="350874" y="1622289"/>
            <a:ext cx="11536327" cy="4351338"/>
          </a:xfrm>
        </p:spPr>
        <p:txBody>
          <a:bodyPr>
            <a:normAutofit/>
          </a:bodyPr>
          <a:lstStyle/>
          <a:p>
            <a:r>
              <a:rPr lang="en-GB" dirty="0"/>
              <a:t>classified 4</a:t>
            </a:r>
            <a:r>
              <a:rPr lang="en-GB" b="1" dirty="0"/>
              <a:t> types</a:t>
            </a:r>
            <a:r>
              <a:rPr lang="en-GB" dirty="0"/>
              <a:t> of execution of power in the society in the book “Media and </a:t>
            </a:r>
            <a:r>
              <a:rPr lang="en-GB" dirty="0" err="1"/>
              <a:t>fashionability</a:t>
            </a:r>
            <a:r>
              <a:rPr lang="en-GB" dirty="0"/>
              <a:t>. Social theory of media “(1995):</a:t>
            </a:r>
            <a:endParaRPr lang="cs-CZ" dirty="0"/>
          </a:p>
          <a:p>
            <a:endParaRPr lang="cs-CZ" dirty="0"/>
          </a:p>
          <a:p>
            <a:pPr lvl="1"/>
            <a:r>
              <a:rPr lang="cs-CZ" sz="2800" b="1" dirty="0"/>
              <a:t>A) </a:t>
            </a:r>
            <a:r>
              <a:rPr lang="en-GB" sz="2800" b="1" dirty="0"/>
              <a:t>Economic power</a:t>
            </a:r>
            <a:r>
              <a:rPr lang="en-GB" sz="2800" dirty="0"/>
              <a:t>: follows from the means creating the wealth</a:t>
            </a:r>
            <a:endParaRPr lang="cs-CZ" sz="2800" dirty="0"/>
          </a:p>
          <a:p>
            <a:pPr lvl="1"/>
            <a:r>
              <a:rPr lang="cs-CZ" sz="2800" b="1" dirty="0"/>
              <a:t>B) </a:t>
            </a:r>
            <a:r>
              <a:rPr lang="en-GB" sz="2800" b="1" dirty="0"/>
              <a:t>Political power</a:t>
            </a:r>
            <a:r>
              <a:rPr lang="en-GB" sz="2800" dirty="0"/>
              <a:t>: follows from the elected or occupied position where it is possible to accept decisions</a:t>
            </a:r>
            <a:endParaRPr lang="cs-CZ" sz="2800" dirty="0"/>
          </a:p>
          <a:p>
            <a:pPr lvl="1"/>
            <a:r>
              <a:rPr lang="cs-CZ" sz="2800" b="1" dirty="0"/>
              <a:t>C) </a:t>
            </a:r>
            <a:r>
              <a:rPr lang="en-GB" sz="2800" b="1" dirty="0"/>
              <a:t>Coercive power</a:t>
            </a:r>
            <a:r>
              <a:rPr lang="en-GB" sz="2800" dirty="0"/>
              <a:t>:  follows from possibility of applying coercive power</a:t>
            </a:r>
            <a:endParaRPr lang="cs-CZ" sz="2800" dirty="0"/>
          </a:p>
          <a:p>
            <a:pPr lvl="1"/>
            <a:r>
              <a:rPr lang="cs-CZ" sz="2800" b="1" dirty="0"/>
              <a:t>D) </a:t>
            </a:r>
            <a:r>
              <a:rPr lang="en-GB" sz="2800" b="1" dirty="0"/>
              <a:t>Symbolic power</a:t>
            </a:r>
            <a:r>
              <a:rPr lang="en-GB" sz="2800" dirty="0"/>
              <a:t>: follows from the possibility to create and to mobilize the support for power performance through the words, pictures or sounds</a:t>
            </a:r>
            <a:endParaRPr lang="cs-CZ" sz="28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2746071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
            </a:r>
            <a:br>
              <a:rPr lang="cs-CZ" b="1" dirty="0"/>
            </a:br>
            <a:r>
              <a:rPr lang="en-GB" dirty="0"/>
              <a:t>Relationship of power and media (2 attitudes):</a:t>
            </a:r>
            <a:r>
              <a:rPr lang="cs-CZ" dirty="0"/>
              <a:t/>
            </a:r>
            <a:br>
              <a:rPr lang="cs-CZ" dirty="0"/>
            </a:br>
            <a:r>
              <a:rPr lang="cs-CZ" dirty="0"/>
              <a:t/>
            </a:r>
            <a:br>
              <a:rPr lang="cs-CZ" dirty="0"/>
            </a:br>
            <a:endParaRPr lang="cs-CZ" dirty="0"/>
          </a:p>
        </p:txBody>
      </p:sp>
      <p:sp>
        <p:nvSpPr>
          <p:cNvPr id="3" name="Zástupný symbol pro obsah 2"/>
          <p:cNvSpPr>
            <a:spLocks noGrp="1"/>
          </p:cNvSpPr>
          <p:nvPr>
            <p:ph idx="1"/>
          </p:nvPr>
        </p:nvSpPr>
        <p:spPr>
          <a:xfrm>
            <a:off x="838200" y="1360968"/>
            <a:ext cx="10515600" cy="4954772"/>
          </a:xfrm>
        </p:spPr>
        <p:txBody>
          <a:bodyPr>
            <a:normAutofit/>
          </a:bodyPr>
          <a:lstStyle/>
          <a:p>
            <a:pPr lvl="0"/>
            <a:r>
              <a:rPr lang="cs-CZ" dirty="0"/>
              <a:t>1) </a:t>
            </a:r>
            <a:r>
              <a:rPr lang="en-GB" dirty="0"/>
              <a:t>Media have so strong position in the society that their functioning may be considered for execution of power; media function within existing state formations, but are not economically connected with them. If the power elite is able to create and enforce the tools for control of media, it achieves such dominance over media and public that they will strengthen and consolidate the current power.</a:t>
            </a:r>
            <a:endParaRPr lang="cs-CZ" dirty="0"/>
          </a:p>
          <a:p>
            <a:pPr lvl="0"/>
            <a:r>
              <a:rPr lang="cs-CZ" dirty="0"/>
              <a:t>2) </a:t>
            </a:r>
            <a:r>
              <a:rPr lang="en-GB" dirty="0"/>
              <a:t>In relationship of media and power, it is possible to find positive and almost healing features. Media act as watching dog of democracy, it means they execute the control power over the subjects and entities having the executive and legislative power (in our country: president, government and parliament).</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6679105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dirty="0"/>
              <a:t>Propaganda</a:t>
            </a:r>
            <a:r>
              <a:rPr lang="cs-CZ" dirty="0"/>
              <a:t> </a:t>
            </a:r>
          </a:p>
        </p:txBody>
      </p:sp>
      <p:sp>
        <p:nvSpPr>
          <p:cNvPr id="3" name="Zástupný symbol pro obsah 2"/>
          <p:cNvSpPr>
            <a:spLocks noGrp="1"/>
          </p:cNvSpPr>
          <p:nvPr>
            <p:ph idx="1"/>
          </p:nvPr>
        </p:nvSpPr>
        <p:spPr>
          <a:xfrm>
            <a:off x="838200" y="1622289"/>
            <a:ext cx="10515600" cy="4351338"/>
          </a:xfrm>
        </p:spPr>
        <p:txBody>
          <a:bodyPr>
            <a:normAutofit/>
          </a:bodyPr>
          <a:lstStyle/>
          <a:p>
            <a:r>
              <a:rPr lang="en-GB" dirty="0"/>
              <a:t>persuasive form (persuasive communication), it is an intentional manipulation with thinking and behaviour through symbols – it is a planned strategic communication</a:t>
            </a:r>
            <a:endParaRPr lang="cs-CZ" dirty="0"/>
          </a:p>
          <a:p>
            <a:r>
              <a:rPr lang="en-GB" dirty="0"/>
              <a:t>in has offensive character, it is long-term and conceptual, it strives for forming the world view, creation of desirable group or society-wide consciousness and models of behaviour.</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0793165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Types of propaganda:</a:t>
            </a:r>
            <a:endParaRPr lang="cs-CZ" dirty="0"/>
          </a:p>
        </p:txBody>
      </p:sp>
      <p:sp>
        <p:nvSpPr>
          <p:cNvPr id="3" name="Zástupný symbol pro obsah 2"/>
          <p:cNvSpPr>
            <a:spLocks noGrp="1"/>
          </p:cNvSpPr>
          <p:nvPr>
            <p:ph idx="1"/>
          </p:nvPr>
        </p:nvSpPr>
        <p:spPr>
          <a:xfrm>
            <a:off x="838200" y="1622289"/>
            <a:ext cx="10515600" cy="4351338"/>
          </a:xfrm>
        </p:spPr>
        <p:txBody>
          <a:bodyPr>
            <a:normAutofit fontScale="92500" lnSpcReduction="10000"/>
          </a:bodyPr>
          <a:lstStyle/>
          <a:p>
            <a:pPr lvl="0"/>
            <a:r>
              <a:rPr lang="cs-CZ" dirty="0"/>
              <a:t>A) </a:t>
            </a:r>
            <a:r>
              <a:rPr lang="en-GB" b="1" dirty="0"/>
              <a:t>political:</a:t>
            </a:r>
            <a:r>
              <a:rPr lang="en-GB" dirty="0"/>
              <a:t> focused on keeping and acquiring of political power</a:t>
            </a:r>
            <a:endParaRPr lang="cs-CZ" dirty="0"/>
          </a:p>
          <a:p>
            <a:pPr lvl="0"/>
            <a:r>
              <a:rPr lang="cs-CZ" dirty="0"/>
              <a:t>B) </a:t>
            </a:r>
            <a:r>
              <a:rPr lang="en-GB" b="1" dirty="0"/>
              <a:t>economic:</a:t>
            </a:r>
            <a:r>
              <a:rPr lang="en-GB" dirty="0"/>
              <a:t> focused on purchasing and selling goods and keeping the trust in the economic system</a:t>
            </a:r>
            <a:endParaRPr lang="cs-CZ" dirty="0"/>
          </a:p>
          <a:p>
            <a:pPr lvl="0"/>
            <a:r>
              <a:rPr lang="cs-CZ" dirty="0"/>
              <a:t>C) </a:t>
            </a:r>
            <a:r>
              <a:rPr lang="en-GB" b="1" dirty="0"/>
              <a:t>war (military): </a:t>
            </a:r>
            <a:r>
              <a:rPr lang="en-GB" dirty="0"/>
              <a:t>demoralizing the enemy or support of moral of the own army and inhabitants </a:t>
            </a:r>
            <a:endParaRPr lang="cs-CZ" dirty="0"/>
          </a:p>
          <a:p>
            <a:pPr lvl="0"/>
            <a:r>
              <a:rPr lang="cs-CZ" dirty="0"/>
              <a:t>D)</a:t>
            </a:r>
            <a:r>
              <a:rPr lang="cs-CZ" b="1" dirty="0"/>
              <a:t> </a:t>
            </a:r>
            <a:r>
              <a:rPr lang="en-GB" b="1" dirty="0"/>
              <a:t>diplomatic: </a:t>
            </a:r>
            <a:r>
              <a:rPr lang="en-GB" dirty="0" err="1"/>
              <a:t>strenghthening</a:t>
            </a:r>
            <a:r>
              <a:rPr lang="en-GB" dirty="0"/>
              <a:t> of friendship (hostility) of allies (enemies)</a:t>
            </a:r>
            <a:endParaRPr lang="cs-CZ" dirty="0"/>
          </a:p>
          <a:p>
            <a:pPr lvl="0"/>
            <a:r>
              <a:rPr lang="cs-CZ" dirty="0"/>
              <a:t>E) </a:t>
            </a:r>
            <a:r>
              <a:rPr lang="en-GB" b="1" dirty="0"/>
              <a:t>ideological:</a:t>
            </a:r>
            <a:r>
              <a:rPr lang="en-GB" dirty="0"/>
              <a:t> spreading of comprehensive systems of ideas</a:t>
            </a:r>
            <a:endParaRPr lang="cs-CZ" dirty="0"/>
          </a:p>
          <a:p>
            <a:pPr lvl="0"/>
            <a:r>
              <a:rPr lang="cs-CZ" dirty="0"/>
              <a:t>F) </a:t>
            </a:r>
            <a:r>
              <a:rPr lang="en-GB" b="1" dirty="0"/>
              <a:t>didactic:</a:t>
            </a:r>
            <a:r>
              <a:rPr lang="en-GB" dirty="0"/>
              <a:t> form of education of population, assertion of socially desirable goals</a:t>
            </a:r>
            <a:endParaRPr lang="cs-CZ" dirty="0"/>
          </a:p>
          <a:p>
            <a:pPr lvl="0"/>
            <a:r>
              <a:rPr lang="cs-CZ" dirty="0"/>
              <a:t>G) </a:t>
            </a:r>
            <a:r>
              <a:rPr lang="en-GB" b="1" dirty="0" err="1"/>
              <a:t>escapistic</a:t>
            </a:r>
            <a:r>
              <a:rPr lang="en-GB" b="1" dirty="0"/>
              <a:t>:</a:t>
            </a:r>
            <a:r>
              <a:rPr lang="en-GB" dirty="0"/>
              <a:t> specific form of political propaganda, which uses the media for distraction of attention from the social problems</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1877966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13" name="Nadpis 7">
            <a:extLst>
              <a:ext uri="{FF2B5EF4-FFF2-40B4-BE49-F238E27FC236}">
                <a16:creationId xmlns:a16="http://schemas.microsoft.com/office/drawing/2014/main" id="{1E2AC700-EACF-43D8-9EE0-5DCB52075F3B}"/>
              </a:ext>
            </a:extLst>
          </p:cNvPr>
          <p:cNvSpPr txBox="1">
            <a:spLocks/>
          </p:cNvSpPr>
          <p:nvPr/>
        </p:nvSpPr>
        <p:spPr>
          <a:xfrm>
            <a:off x="1524000" y="1932645"/>
            <a:ext cx="9144000" cy="2586191"/>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cs-CZ" sz="5400" b="1" dirty="0"/>
          </a:p>
          <a:p>
            <a:pPr algn="ctr"/>
            <a:r>
              <a:rPr lang="en-GB" sz="5500" b="1" dirty="0"/>
              <a:t>8. Typology of printed media</a:t>
            </a:r>
            <a:endParaRPr lang="cs-CZ" sz="5500" dirty="0"/>
          </a:p>
        </p:txBody>
      </p:sp>
    </p:spTree>
    <p:extLst>
      <p:ext uri="{BB962C8B-B14F-4D97-AF65-F5344CB8AC3E}">
        <p14:creationId xmlns:p14="http://schemas.microsoft.com/office/powerpoint/2010/main" val="2042019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55A62198-121B-4310-8074-45A652EF1B96}"/>
              </a:ext>
            </a:extLst>
          </p:cNvPr>
          <p:cNvSpPr>
            <a:spLocks noGrp="1"/>
          </p:cNvSpPr>
          <p:nvPr>
            <p:ph type="ctrTitle"/>
          </p:nvPr>
        </p:nvSpPr>
        <p:spPr>
          <a:xfrm>
            <a:off x="1524000" y="1932646"/>
            <a:ext cx="9144000" cy="2387600"/>
          </a:xfrm>
        </p:spPr>
        <p:txBody>
          <a:bodyPr>
            <a:normAutofit fontScale="90000"/>
          </a:bodyPr>
          <a:lstStyle/>
          <a:p>
            <a:r>
              <a:rPr lang="en-GB" b="1" dirty="0"/>
              <a:t>1. Basic concepts – medium/media, mediation, medialization</a:t>
            </a:r>
            <a:endParaRPr lang="cs-CZ" dirty="0"/>
          </a:p>
        </p:txBody>
      </p:sp>
      <p:sp>
        <p:nvSpPr>
          <p:cNvPr id="3" name="Zástupný symbol pro obsah 2"/>
          <p:cNvSpPr>
            <a:spLocks noGrp="1"/>
          </p:cNvSpPr>
          <p:nvPr>
            <p:ph type="subTitle" idx="1"/>
          </p:nvPr>
        </p:nvSpPr>
        <p:spPr/>
        <p:txBody>
          <a:bodyPr>
            <a:normAutofit/>
          </a:bodyPr>
          <a:lstStyle/>
          <a:p>
            <a:endParaRPr lang="cs-CZ" sz="2600" b="1"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8417535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041991"/>
            <a:ext cx="10515600" cy="4931636"/>
          </a:xfrm>
        </p:spPr>
        <p:txBody>
          <a:bodyPr>
            <a:normAutofit/>
          </a:bodyPr>
          <a:lstStyle/>
          <a:p>
            <a:r>
              <a:rPr lang="en-GB" b="1" dirty="0"/>
              <a:t>Printed media: </a:t>
            </a:r>
            <a:r>
              <a:rPr lang="en-GB" dirty="0"/>
              <a:t>media, the contents of which is bound to paper – leaflets, newspapers, journals, books etc.</a:t>
            </a:r>
            <a:endParaRPr lang="cs-CZ" dirty="0"/>
          </a:p>
          <a:p>
            <a:endParaRPr lang="cs-CZ" dirty="0"/>
          </a:p>
          <a:p>
            <a:r>
              <a:rPr lang="en-GB" b="1" dirty="0"/>
              <a:t>Criteria of typology: </a:t>
            </a:r>
            <a:endParaRPr lang="cs-CZ" dirty="0"/>
          </a:p>
          <a:p>
            <a:pPr lvl="1"/>
            <a:r>
              <a:rPr lang="cs-CZ" sz="2800" dirty="0"/>
              <a:t>A) </a:t>
            </a:r>
            <a:r>
              <a:rPr lang="en-GB" sz="2800" dirty="0"/>
              <a:t>Based on coverage of readership</a:t>
            </a:r>
            <a:endParaRPr lang="cs-CZ" sz="2800" dirty="0"/>
          </a:p>
          <a:p>
            <a:pPr lvl="1"/>
            <a:r>
              <a:rPr lang="cs-CZ" sz="2800" dirty="0"/>
              <a:t>B) </a:t>
            </a:r>
            <a:r>
              <a:rPr lang="en-GB" sz="2800" dirty="0"/>
              <a:t>Based on periodicity</a:t>
            </a:r>
            <a:endParaRPr lang="cs-CZ" sz="2800" dirty="0"/>
          </a:p>
          <a:p>
            <a:pPr lvl="1"/>
            <a:r>
              <a:rPr lang="cs-CZ" sz="2800" dirty="0"/>
              <a:t>C) </a:t>
            </a:r>
            <a:r>
              <a:rPr lang="en-GB" sz="2800" dirty="0"/>
              <a:t>Based on contents</a:t>
            </a:r>
            <a:endParaRPr lang="cs-CZ" sz="28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1434899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
            </a:r>
            <a:br>
              <a:rPr lang="cs-CZ" dirty="0"/>
            </a:br>
            <a:r>
              <a:rPr lang="cs-CZ" sz="4900" dirty="0"/>
              <a:t>A) </a:t>
            </a:r>
            <a:r>
              <a:rPr lang="en-GB" sz="4900" dirty="0"/>
              <a:t>Based on coverage of readership</a:t>
            </a:r>
            <a:r>
              <a:rPr lang="cs-CZ" dirty="0"/>
              <a:t/>
            </a: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r>
              <a:rPr lang="en-GB" dirty="0"/>
              <a:t>printed media are distributed in a certain determined territory and are split into</a:t>
            </a:r>
            <a:r>
              <a:rPr lang="en-GB" b="1" dirty="0"/>
              <a:t>: </a:t>
            </a:r>
            <a:endParaRPr lang="cs-CZ" b="1" dirty="0"/>
          </a:p>
          <a:p>
            <a:pPr lvl="1"/>
            <a:r>
              <a:rPr lang="en-GB" sz="2800" b="1" dirty="0"/>
              <a:t>local media </a:t>
            </a:r>
            <a:r>
              <a:rPr lang="en-GB" sz="2800" dirty="0"/>
              <a:t>(municipal newsletters, rural newspapers)</a:t>
            </a:r>
            <a:endParaRPr lang="cs-CZ" sz="2800" b="1" dirty="0"/>
          </a:p>
          <a:p>
            <a:pPr lvl="1"/>
            <a:r>
              <a:rPr lang="en-GB" sz="2800" b="1" dirty="0"/>
              <a:t>regional </a:t>
            </a:r>
            <a:r>
              <a:rPr lang="en-GB" sz="2800" dirty="0"/>
              <a:t>(</a:t>
            </a:r>
            <a:r>
              <a:rPr lang="en-GB" sz="2800" dirty="0" err="1"/>
              <a:t>Českobudějovický</a:t>
            </a:r>
            <a:r>
              <a:rPr lang="en-GB" sz="2800" dirty="0"/>
              <a:t> </a:t>
            </a:r>
            <a:r>
              <a:rPr lang="en-GB" sz="2800" dirty="0" err="1"/>
              <a:t>deník</a:t>
            </a:r>
            <a:r>
              <a:rPr lang="en-GB" sz="2800" dirty="0"/>
              <a:t>/Daily from </a:t>
            </a:r>
            <a:r>
              <a:rPr lang="en-GB" sz="2800" dirty="0" err="1"/>
              <a:t>České</a:t>
            </a:r>
            <a:r>
              <a:rPr lang="en-GB" sz="2800" dirty="0"/>
              <a:t> </a:t>
            </a:r>
            <a:r>
              <a:rPr lang="en-GB" sz="2800" dirty="0" err="1"/>
              <a:t>Budějovice</a:t>
            </a:r>
            <a:r>
              <a:rPr lang="en-GB" sz="2800" dirty="0"/>
              <a:t> Region, </a:t>
            </a:r>
            <a:r>
              <a:rPr lang="en-GB" sz="2800" dirty="0" err="1"/>
              <a:t>Hlas</a:t>
            </a:r>
            <a:r>
              <a:rPr lang="en-GB" sz="2800" dirty="0"/>
              <a:t> </a:t>
            </a:r>
            <a:r>
              <a:rPr lang="en-GB" sz="2800" dirty="0" err="1"/>
              <a:t>Vysočiny</a:t>
            </a:r>
            <a:r>
              <a:rPr lang="en-GB" sz="2800" dirty="0"/>
              <a:t>/Voice of </a:t>
            </a:r>
            <a:r>
              <a:rPr lang="en-GB" sz="2800" dirty="0" err="1"/>
              <a:t>Vysočina</a:t>
            </a:r>
            <a:r>
              <a:rPr lang="en-GB" sz="2800" dirty="0"/>
              <a:t>)</a:t>
            </a:r>
            <a:endParaRPr lang="cs-CZ" sz="2800" b="1" dirty="0"/>
          </a:p>
          <a:p>
            <a:pPr lvl="1"/>
            <a:r>
              <a:rPr lang="en-GB" sz="2800" b="1" dirty="0"/>
              <a:t>multiregional </a:t>
            </a:r>
            <a:r>
              <a:rPr lang="en-GB" sz="2800" dirty="0"/>
              <a:t>(</a:t>
            </a:r>
            <a:r>
              <a:rPr lang="en-GB" sz="2800" dirty="0" err="1"/>
              <a:t>Šumavský</a:t>
            </a:r>
            <a:r>
              <a:rPr lang="en-GB" sz="2800" dirty="0"/>
              <a:t> </a:t>
            </a:r>
            <a:r>
              <a:rPr lang="en-GB" sz="2800" dirty="0" err="1"/>
              <a:t>zpravodaj</a:t>
            </a:r>
            <a:r>
              <a:rPr lang="en-GB" sz="2800" dirty="0"/>
              <a:t>/Newsletter from </a:t>
            </a:r>
            <a:r>
              <a:rPr lang="en-GB" sz="2800" dirty="0" err="1"/>
              <a:t>Šumava</a:t>
            </a:r>
            <a:r>
              <a:rPr lang="en-GB" sz="2800" dirty="0"/>
              <a:t>),</a:t>
            </a:r>
            <a:r>
              <a:rPr lang="en-GB" sz="2800" b="1" dirty="0"/>
              <a:t> </a:t>
            </a:r>
            <a:endParaRPr lang="cs-CZ" sz="2800" b="1" dirty="0"/>
          </a:p>
          <a:p>
            <a:pPr lvl="1"/>
            <a:r>
              <a:rPr lang="en-GB" sz="2800" b="1" dirty="0"/>
              <a:t>nation-wide </a:t>
            </a:r>
            <a:r>
              <a:rPr lang="en-GB" sz="2800" dirty="0"/>
              <a:t>(</a:t>
            </a:r>
            <a:r>
              <a:rPr lang="en-GB" sz="2800" dirty="0" err="1"/>
              <a:t>Lidové</a:t>
            </a:r>
            <a:r>
              <a:rPr lang="en-GB" sz="2800" dirty="0"/>
              <a:t> </a:t>
            </a:r>
            <a:r>
              <a:rPr lang="en-GB" sz="2800" dirty="0" err="1"/>
              <a:t>noviny</a:t>
            </a:r>
            <a:r>
              <a:rPr lang="en-GB" sz="2800" dirty="0"/>
              <a:t>, </a:t>
            </a:r>
            <a:r>
              <a:rPr lang="en-GB" sz="2800" dirty="0" err="1"/>
              <a:t>Hospodářské</a:t>
            </a:r>
            <a:r>
              <a:rPr lang="en-GB" sz="2800" dirty="0"/>
              <a:t> </a:t>
            </a:r>
            <a:r>
              <a:rPr lang="en-GB" sz="2800" dirty="0" err="1"/>
              <a:t>noviny</a:t>
            </a:r>
            <a:r>
              <a:rPr lang="en-GB" sz="2800" dirty="0"/>
              <a:t>/Economic Newspaper)</a:t>
            </a:r>
            <a:endParaRPr lang="cs-CZ" sz="2800" b="1" dirty="0"/>
          </a:p>
          <a:p>
            <a:pPr lvl="1"/>
            <a:r>
              <a:rPr lang="en-GB" sz="2800" b="1" dirty="0"/>
              <a:t>multinational </a:t>
            </a:r>
            <a:r>
              <a:rPr lang="en-GB" sz="2800" dirty="0"/>
              <a:t>(Reader´s Digest)</a:t>
            </a:r>
            <a:endParaRPr lang="cs-CZ" sz="28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0086722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 </a:t>
            </a:r>
            <a:r>
              <a:rPr lang="en-GB" dirty="0"/>
              <a:t>Based on periodicity</a:t>
            </a:r>
            <a:endParaRPr lang="cs-CZ" dirty="0"/>
          </a:p>
        </p:txBody>
      </p:sp>
      <p:sp>
        <p:nvSpPr>
          <p:cNvPr id="3" name="Zástupný symbol pro obsah 2"/>
          <p:cNvSpPr>
            <a:spLocks noGrp="1"/>
          </p:cNvSpPr>
          <p:nvPr>
            <p:ph idx="1"/>
          </p:nvPr>
        </p:nvSpPr>
        <p:spPr>
          <a:xfrm>
            <a:off x="838200" y="1350335"/>
            <a:ext cx="10515600" cy="4623292"/>
          </a:xfrm>
        </p:spPr>
        <p:txBody>
          <a:bodyPr>
            <a:noAutofit/>
          </a:bodyPr>
          <a:lstStyle/>
          <a:p>
            <a:r>
              <a:rPr lang="en-GB" dirty="0"/>
              <a:t>periodicity is defined in the Act of Rights and Duties when publishing periodical press.</a:t>
            </a:r>
            <a:endParaRPr lang="cs-CZ" dirty="0"/>
          </a:p>
          <a:p>
            <a:r>
              <a:rPr lang="en-GB" sz="2600" b="1" dirty="0"/>
              <a:t>Periodical press:</a:t>
            </a:r>
            <a:r>
              <a:rPr lang="en-GB" sz="2600" dirty="0"/>
              <a:t> are newspapers, journals and other printed materials issued under the </a:t>
            </a:r>
            <a:r>
              <a:rPr lang="en-GB" sz="2600" b="1" dirty="0"/>
              <a:t>same name, with the same focus and in the unified graphical layout at least 2x in calendar year.</a:t>
            </a:r>
            <a:endParaRPr lang="cs-CZ" sz="2600" dirty="0"/>
          </a:p>
          <a:p>
            <a:pPr lvl="1"/>
            <a:r>
              <a:rPr lang="en-GB" sz="2600" b="1" dirty="0"/>
              <a:t>Newspapers: </a:t>
            </a:r>
            <a:r>
              <a:rPr lang="en-GB" sz="2600" dirty="0"/>
              <a:t>printed media (periodicals), being published minimally twice a week and containing a topical political part characterised by the manifold topics (diversity)</a:t>
            </a:r>
            <a:endParaRPr lang="cs-CZ" sz="2600" dirty="0"/>
          </a:p>
          <a:p>
            <a:pPr lvl="1"/>
            <a:r>
              <a:rPr lang="en-GB" sz="2600" b="1" dirty="0"/>
              <a:t>Journal: </a:t>
            </a:r>
            <a:r>
              <a:rPr lang="en-GB" sz="2600" dirty="0"/>
              <a:t>printed medium issued in longer intervals than newspapers, maximally once a week and minimally twice a year.</a:t>
            </a:r>
            <a:endParaRPr lang="cs-CZ" sz="2600" dirty="0"/>
          </a:p>
          <a:p>
            <a:r>
              <a:rPr lang="en-GB" sz="2600" b="1" dirty="0"/>
              <a:t>Collections of Acts and official bulletins shall be NOT CONSIDERED for the periodical printed media</a:t>
            </a:r>
            <a:endParaRPr lang="cs-CZ" sz="26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6078406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 </a:t>
            </a:r>
            <a:r>
              <a:rPr lang="en-GB" dirty="0"/>
              <a:t>Based on contents</a:t>
            </a: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endParaRPr lang="cs-CZ" b="1" dirty="0"/>
          </a:p>
          <a:p>
            <a:endParaRPr lang="cs-CZ" b="1" dirty="0"/>
          </a:p>
          <a:p>
            <a:r>
              <a:rPr lang="en-GB" b="1" dirty="0"/>
              <a:t>weekly newsletters </a:t>
            </a:r>
            <a:r>
              <a:rPr lang="en-GB" dirty="0"/>
              <a:t>(</a:t>
            </a:r>
            <a:r>
              <a:rPr lang="en-GB" dirty="0" err="1"/>
              <a:t>Týden</a:t>
            </a:r>
            <a:r>
              <a:rPr lang="en-GB" dirty="0"/>
              <a:t>/Week, </a:t>
            </a:r>
            <a:r>
              <a:rPr lang="en-GB" dirty="0" err="1"/>
              <a:t>Instinkt</a:t>
            </a:r>
            <a:r>
              <a:rPr lang="en-GB" dirty="0"/>
              <a:t>/Instinct)</a:t>
            </a:r>
            <a:endParaRPr lang="cs-CZ" dirty="0"/>
          </a:p>
          <a:p>
            <a:r>
              <a:rPr lang="en-GB" b="1" dirty="0"/>
              <a:t>social and life style </a:t>
            </a:r>
            <a:r>
              <a:rPr lang="en-GB" dirty="0"/>
              <a:t>(</a:t>
            </a:r>
            <a:r>
              <a:rPr lang="en-GB" dirty="0" err="1"/>
              <a:t>Květy</a:t>
            </a:r>
            <a:r>
              <a:rPr lang="en-GB" dirty="0"/>
              <a:t>, </a:t>
            </a:r>
            <a:r>
              <a:rPr lang="en-GB" dirty="0" err="1"/>
              <a:t>Vlasta</a:t>
            </a:r>
            <a:r>
              <a:rPr lang="en-GB" dirty="0"/>
              <a:t>, </a:t>
            </a:r>
            <a:r>
              <a:rPr lang="en-GB" dirty="0" err="1"/>
              <a:t>Xantypa</a:t>
            </a:r>
            <a:r>
              <a:rPr lang="en-GB" dirty="0"/>
              <a:t>)</a:t>
            </a:r>
            <a:endParaRPr lang="cs-CZ" b="1" dirty="0"/>
          </a:p>
          <a:p>
            <a:r>
              <a:rPr lang="en-GB" b="1" dirty="0"/>
              <a:t>for children and young people </a:t>
            </a:r>
            <a:r>
              <a:rPr lang="en-GB" dirty="0"/>
              <a:t>(ABC, Bravo, </a:t>
            </a:r>
            <a:r>
              <a:rPr lang="en-GB" dirty="0" err="1"/>
              <a:t>Dívka</a:t>
            </a:r>
            <a:r>
              <a:rPr lang="en-GB" dirty="0"/>
              <a:t>/Girl)</a:t>
            </a:r>
            <a:endParaRPr lang="cs-CZ" dirty="0"/>
          </a:p>
          <a:p>
            <a:r>
              <a:rPr lang="en-GB" b="1" dirty="0"/>
              <a:t>interests and hobbies </a:t>
            </a:r>
            <a:r>
              <a:rPr lang="en-GB" dirty="0"/>
              <a:t>(Golf, Tennis, Cycling, Beekeeping)</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9413573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12" name="Nadpis 7">
            <a:extLst>
              <a:ext uri="{FF2B5EF4-FFF2-40B4-BE49-F238E27FC236}">
                <a16:creationId xmlns:a16="http://schemas.microsoft.com/office/drawing/2014/main" id="{FDF2B68B-3CDC-491A-A5B1-C450A01FEEBA}"/>
              </a:ext>
            </a:extLst>
          </p:cNvPr>
          <p:cNvSpPr txBox="1">
            <a:spLocks/>
          </p:cNvSpPr>
          <p:nvPr/>
        </p:nvSpPr>
        <p:spPr>
          <a:xfrm>
            <a:off x="1524000" y="1932645"/>
            <a:ext cx="9144000" cy="2586191"/>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cs-CZ" sz="5400" b="1" dirty="0"/>
          </a:p>
          <a:p>
            <a:pPr algn="ctr"/>
            <a:r>
              <a:rPr lang="en-GB" sz="5500" b="1" dirty="0"/>
              <a:t>9. Four theories of press </a:t>
            </a:r>
            <a:endParaRPr lang="cs-CZ" sz="5500" b="1" dirty="0"/>
          </a:p>
        </p:txBody>
      </p:sp>
    </p:spTree>
    <p:extLst>
      <p:ext uri="{BB962C8B-B14F-4D97-AF65-F5344CB8AC3E}">
        <p14:creationId xmlns:p14="http://schemas.microsoft.com/office/powerpoint/2010/main" val="18708894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95670" y="202019"/>
            <a:ext cx="10515600" cy="6081825"/>
          </a:xfrm>
        </p:spPr>
        <p:txBody>
          <a:bodyPr>
            <a:normAutofit fontScale="85000" lnSpcReduction="20000"/>
          </a:bodyPr>
          <a:lstStyle/>
          <a:p>
            <a:r>
              <a:rPr lang="en-GB" sz="3100" b="1" dirty="0"/>
              <a:t>In 1956, four theories of press were formulated in the Article “Four Theories of the Press“ by media analysts Friedrich Siebert, Theodor Peterson, Wilbur Schramm.</a:t>
            </a:r>
            <a:endParaRPr lang="cs-CZ" sz="3100" dirty="0"/>
          </a:p>
          <a:p>
            <a:r>
              <a:rPr lang="en-GB" sz="3100" b="1" dirty="0"/>
              <a:t>These are four types of attitude to solving the relationship between the society (political </a:t>
            </a:r>
            <a:r>
              <a:rPr lang="en-GB" sz="3100" b="1" dirty="0" err="1"/>
              <a:t>régime</a:t>
            </a:r>
            <a:r>
              <a:rPr lang="en-GB" sz="3100" b="1" dirty="0"/>
              <a:t>) and media. </a:t>
            </a:r>
            <a:endParaRPr lang="cs-CZ" sz="3100" dirty="0"/>
          </a:p>
          <a:p>
            <a:r>
              <a:rPr lang="en-GB" b="1" dirty="0"/>
              <a:t>Authoritarian theory</a:t>
            </a:r>
            <a:r>
              <a:rPr lang="en-GB" dirty="0"/>
              <a:t>: media as a mean for announcing the standpoints and opinions of some authority (e.g. the ruler or politician owning media) which agree with the present power split</a:t>
            </a:r>
            <a:endParaRPr lang="cs-CZ" dirty="0"/>
          </a:p>
          <a:p>
            <a:pPr lvl="0"/>
            <a:r>
              <a:rPr lang="en-GB" b="1" dirty="0"/>
              <a:t>Libertarian theory</a:t>
            </a:r>
            <a:r>
              <a:rPr lang="en-GB" dirty="0"/>
              <a:t>: is designated also as theory of free press. It prevents that the state controls the public communication - all medially presented opinions are balanced.</a:t>
            </a:r>
            <a:endParaRPr lang="cs-CZ" dirty="0"/>
          </a:p>
          <a:p>
            <a:r>
              <a:rPr lang="en-GB" dirty="0"/>
              <a:t>Media are arranged in such a way that they are able to say at any time what they want.</a:t>
            </a:r>
            <a:endParaRPr lang="cs-CZ" dirty="0"/>
          </a:p>
          <a:p>
            <a:pPr lvl="0"/>
            <a:r>
              <a:rPr lang="en-GB" b="1" dirty="0"/>
              <a:t>Theory of social responsibility</a:t>
            </a:r>
            <a:r>
              <a:rPr lang="en-GB" dirty="0"/>
              <a:t>: media should find various views of the given problem but there should be a limit, a boundary which shall be not passed (e.g. not to support the violence, crime, terrorism etc.)</a:t>
            </a:r>
            <a:endParaRPr lang="cs-CZ" dirty="0"/>
          </a:p>
          <a:p>
            <a:pPr lvl="0"/>
            <a:r>
              <a:rPr lang="en-GB" b="1" dirty="0"/>
              <a:t>Soviet communist theory of media</a:t>
            </a:r>
            <a:r>
              <a:rPr lang="en-GB" dirty="0"/>
              <a:t>: media are tool of one type of socialization and forming public opinion, media serve as mean for education and public education (education of socialist citizen)</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8686354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Denis McQuail</a:t>
            </a: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endParaRPr lang="cs-CZ" dirty="0"/>
          </a:p>
          <a:p>
            <a:r>
              <a:rPr lang="en-GB" dirty="0"/>
              <a:t>suggested additional 2 conceptions:</a:t>
            </a:r>
            <a:endParaRPr lang="cs-CZ" dirty="0"/>
          </a:p>
          <a:p>
            <a:pPr lvl="1"/>
            <a:r>
              <a:rPr lang="en-GB" sz="2800" b="1" dirty="0"/>
              <a:t>Developmental theory of media</a:t>
            </a:r>
            <a:r>
              <a:rPr lang="en-GB" sz="2800" dirty="0"/>
              <a:t>: media should contribute to the modernization of the society, they should achieve the socialization and educational targets.</a:t>
            </a:r>
            <a:endParaRPr lang="cs-CZ" sz="2800" dirty="0"/>
          </a:p>
          <a:p>
            <a:pPr lvl="1"/>
            <a:r>
              <a:rPr lang="en-GB" sz="2800" b="1" dirty="0"/>
              <a:t>Theory of democratic participation</a:t>
            </a:r>
            <a:r>
              <a:rPr lang="en-GB" sz="2800" dirty="0"/>
              <a:t>: media represent the social institution, no democratic control of media shall exist, the media should be arranged in the way supporting the interests of minorities and individuals.</a:t>
            </a:r>
            <a:endParaRPr lang="cs-CZ" sz="28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1919560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12" name="Nadpis 7">
            <a:extLst>
              <a:ext uri="{FF2B5EF4-FFF2-40B4-BE49-F238E27FC236}">
                <a16:creationId xmlns:a16="http://schemas.microsoft.com/office/drawing/2014/main" id="{868A334E-51B2-4D68-B555-044C41B28347}"/>
              </a:ext>
            </a:extLst>
          </p:cNvPr>
          <p:cNvSpPr txBox="1">
            <a:spLocks/>
          </p:cNvSpPr>
          <p:nvPr/>
        </p:nvSpPr>
        <p:spPr>
          <a:xfrm>
            <a:off x="1524000" y="1932645"/>
            <a:ext cx="9144000" cy="2586191"/>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cs-CZ" sz="5400" b="1" dirty="0"/>
          </a:p>
          <a:p>
            <a:pPr algn="ctr"/>
            <a:r>
              <a:rPr lang="en-GB" sz="5500" b="1" dirty="0"/>
              <a:t>10. Broadcast as public service </a:t>
            </a:r>
            <a:endParaRPr lang="cs-CZ" sz="5500" b="1" dirty="0"/>
          </a:p>
        </p:txBody>
      </p:sp>
    </p:spTree>
    <p:extLst>
      <p:ext uri="{BB962C8B-B14F-4D97-AF65-F5344CB8AC3E}">
        <p14:creationId xmlns:p14="http://schemas.microsoft.com/office/powerpoint/2010/main" val="42498734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105786"/>
            <a:ext cx="10515600" cy="4867841"/>
          </a:xfrm>
        </p:spPr>
        <p:txBody>
          <a:bodyPr>
            <a:normAutofit/>
          </a:bodyPr>
          <a:lstStyle/>
          <a:p>
            <a:endParaRPr lang="cs-CZ" dirty="0"/>
          </a:p>
          <a:p>
            <a:r>
              <a:rPr lang="en-GB" dirty="0"/>
              <a:t>The following television and radio organizations are among media with broadcast signal:</a:t>
            </a:r>
            <a:endParaRPr lang="cs-CZ" dirty="0"/>
          </a:p>
          <a:p>
            <a:pPr lvl="1"/>
            <a:r>
              <a:rPr lang="cs-CZ" sz="2800" b="1" dirty="0"/>
              <a:t>A) </a:t>
            </a:r>
            <a:r>
              <a:rPr lang="en-GB" sz="2800" b="1" dirty="0"/>
              <a:t>of public sector</a:t>
            </a:r>
            <a:r>
              <a:rPr lang="en-GB" sz="2800" dirty="0"/>
              <a:t> (state, public – broadcast of public service)</a:t>
            </a:r>
            <a:endParaRPr lang="cs-CZ" sz="2800" dirty="0"/>
          </a:p>
          <a:p>
            <a:pPr lvl="1"/>
            <a:r>
              <a:rPr lang="cs-CZ" sz="2800" b="1" dirty="0"/>
              <a:t>B) </a:t>
            </a:r>
            <a:r>
              <a:rPr lang="en-GB" sz="2800" b="1" dirty="0"/>
              <a:t>of private sector</a:t>
            </a:r>
            <a:r>
              <a:rPr lang="en-GB" sz="2800" dirty="0"/>
              <a:t> </a:t>
            </a:r>
            <a:endParaRPr lang="cs-CZ" sz="28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553631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Public sector</a:t>
            </a: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r>
              <a:rPr lang="en-GB" dirty="0"/>
              <a:t>in the area of broadcast media distinguishes by the degree of connection with the state machinery and government:</a:t>
            </a:r>
            <a:endParaRPr lang="cs-CZ" dirty="0"/>
          </a:p>
          <a:p>
            <a:pPr lvl="0"/>
            <a:endParaRPr lang="cs-CZ" b="1" dirty="0"/>
          </a:p>
          <a:p>
            <a:pPr lvl="0"/>
            <a:r>
              <a:rPr lang="cs-CZ" b="1" dirty="0"/>
              <a:t>1) </a:t>
            </a:r>
            <a:r>
              <a:rPr lang="en-GB" b="1" dirty="0"/>
              <a:t>State radio and state television</a:t>
            </a:r>
            <a:r>
              <a:rPr lang="en-GB" dirty="0"/>
              <a:t> are subordinated directly to the state machinery – in the countries with the authoritarian </a:t>
            </a:r>
            <a:r>
              <a:rPr lang="en-GB" dirty="0" err="1"/>
              <a:t>régime</a:t>
            </a:r>
            <a:r>
              <a:rPr lang="en-GB" dirty="0"/>
              <a:t>, they serve to this </a:t>
            </a:r>
            <a:r>
              <a:rPr lang="en-GB" dirty="0" err="1"/>
              <a:t>régime</a:t>
            </a:r>
            <a:r>
              <a:rPr lang="en-GB" dirty="0"/>
              <a:t> unilaterally and without reservations </a:t>
            </a:r>
            <a:endParaRPr lang="cs-CZ" dirty="0"/>
          </a:p>
          <a:p>
            <a:pPr lvl="0"/>
            <a:r>
              <a:rPr lang="cs-CZ" b="1" dirty="0"/>
              <a:t>2) </a:t>
            </a:r>
            <a:r>
              <a:rPr lang="en-GB" b="1" dirty="0"/>
              <a:t>Public service radio and television </a:t>
            </a:r>
            <a:r>
              <a:rPr lang="en-GB" dirty="0"/>
              <a:t>are established by the law; they are non-governmental organisation executing the non-profit public service </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960180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901995" y="552894"/>
            <a:ext cx="10515600" cy="5082362"/>
          </a:xfrm>
        </p:spPr>
        <p:txBody>
          <a:bodyPr>
            <a:normAutofit/>
          </a:bodyPr>
          <a:lstStyle/>
          <a:p>
            <a:r>
              <a:rPr lang="en-GB" b="1" dirty="0"/>
              <a:t>Medialization</a:t>
            </a:r>
            <a:r>
              <a:rPr lang="en-GB" dirty="0"/>
              <a:t> – social change, the base of which is the unprecedented spreading of communication media and their all the time growing role in social life </a:t>
            </a:r>
            <a:endParaRPr lang="cs-CZ" dirty="0"/>
          </a:p>
          <a:p>
            <a:r>
              <a:rPr lang="en-GB" b="1" dirty="0"/>
              <a:t>Features of medialization</a:t>
            </a:r>
            <a:r>
              <a:rPr lang="en-GB" dirty="0"/>
              <a:t>:</a:t>
            </a:r>
            <a:endParaRPr lang="cs-CZ" dirty="0"/>
          </a:p>
          <a:p>
            <a:pPr lvl="1"/>
            <a:r>
              <a:rPr lang="en-GB" sz="2800" b="1" dirty="0"/>
              <a:t>a) extension</a:t>
            </a:r>
            <a:r>
              <a:rPr lang="en-GB" sz="2800" dirty="0"/>
              <a:t>: media extend the possibility of human communication</a:t>
            </a:r>
            <a:endParaRPr lang="cs-CZ" sz="2800" dirty="0"/>
          </a:p>
          <a:p>
            <a:pPr lvl="1"/>
            <a:r>
              <a:rPr lang="en-GB" sz="2800" b="1" dirty="0"/>
              <a:t>b) substitution</a:t>
            </a:r>
            <a:r>
              <a:rPr lang="en-GB" sz="2800" dirty="0"/>
              <a:t>: media replace some social activities (television debate replaces the pre-election meeting)</a:t>
            </a:r>
            <a:endParaRPr lang="cs-CZ" sz="2800" dirty="0"/>
          </a:p>
          <a:p>
            <a:pPr lvl="1"/>
            <a:r>
              <a:rPr lang="en-GB" sz="2800" b="1" dirty="0"/>
              <a:t>c)</a:t>
            </a:r>
            <a:r>
              <a:rPr lang="en-GB" sz="2800" dirty="0"/>
              <a:t> </a:t>
            </a:r>
            <a:r>
              <a:rPr lang="en-GB" sz="2800" b="1" dirty="0"/>
              <a:t>amalgamation</a:t>
            </a:r>
            <a:r>
              <a:rPr lang="en-GB" sz="2800" dirty="0"/>
              <a:t>: gradually, the borders between the media and non-media activities disappear – media definition of reality is mixed into one whole with the social definition of reality</a:t>
            </a:r>
            <a:endParaRPr lang="cs-CZ" sz="2800" dirty="0"/>
          </a:p>
          <a:p>
            <a:pPr lvl="1"/>
            <a:r>
              <a:rPr lang="en-GB" sz="2800" b="1" dirty="0"/>
              <a:t>d)</a:t>
            </a:r>
            <a:r>
              <a:rPr lang="en-GB" sz="2800" dirty="0"/>
              <a:t> </a:t>
            </a:r>
            <a:r>
              <a:rPr lang="en-GB" sz="2800" b="1" dirty="0"/>
              <a:t>accommodation</a:t>
            </a:r>
            <a:r>
              <a:rPr lang="en-GB" sz="2800" dirty="0"/>
              <a:t>: media are an important industrial branch</a:t>
            </a:r>
            <a:endParaRPr lang="cs-CZ" sz="28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568834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Private sector </a:t>
            </a:r>
            <a:endParaRPr lang="cs-CZ" dirty="0"/>
          </a:p>
        </p:txBody>
      </p:sp>
      <p:sp>
        <p:nvSpPr>
          <p:cNvPr id="3" name="Zástupný symbol pro obsah 2"/>
          <p:cNvSpPr>
            <a:spLocks noGrp="1"/>
          </p:cNvSpPr>
          <p:nvPr>
            <p:ph idx="1"/>
          </p:nvPr>
        </p:nvSpPr>
        <p:spPr>
          <a:xfrm>
            <a:off x="838200" y="1622289"/>
            <a:ext cx="10515600" cy="4554674"/>
          </a:xfrm>
        </p:spPr>
        <p:txBody>
          <a:bodyPr>
            <a:normAutofit lnSpcReduction="10000"/>
          </a:bodyPr>
          <a:lstStyle/>
          <a:p>
            <a:r>
              <a:rPr lang="en-GB" dirty="0"/>
              <a:t>in the area of sending media is organized on the base of private business; it appeared for the first time and exists up to now mainly in the USA.</a:t>
            </a:r>
            <a:endParaRPr lang="cs-CZ" dirty="0"/>
          </a:p>
          <a:p>
            <a:r>
              <a:rPr lang="en-GB" dirty="0"/>
              <a:t>In Europe, the radio broadcast started as licenced private business; as soon as the radio started to spread in a massive way, national states in Europe nationalized its broadcast. E.g. the </a:t>
            </a:r>
            <a:r>
              <a:rPr lang="en-GB" dirty="0" err="1"/>
              <a:t>Czechslovak</a:t>
            </a:r>
            <a:r>
              <a:rPr lang="en-GB" dirty="0"/>
              <a:t> stated entered by its majority in </a:t>
            </a:r>
            <a:r>
              <a:rPr lang="en-GB" dirty="0" err="1"/>
              <a:t>Radiojournal</a:t>
            </a:r>
            <a:r>
              <a:rPr lang="en-GB" dirty="0"/>
              <a:t> company in our country in 1925. Also private BBC (British Broadcasting Company) became a public BBC corporation in 1927 (British Broadcasting Corporation). </a:t>
            </a:r>
            <a:r>
              <a:rPr lang="cs-CZ" dirty="0"/>
              <a:t>  </a:t>
            </a:r>
            <a:r>
              <a:rPr lang="en-GB" dirty="0"/>
              <a:t>!!! BBC became a pioneer: unlike other European radios, it did not become a part of the state machinery, however, it remained a public corporation independent on the state.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0696918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691116"/>
            <a:ext cx="10515600" cy="5282511"/>
          </a:xfrm>
        </p:spPr>
        <p:txBody>
          <a:bodyPr>
            <a:normAutofit/>
          </a:bodyPr>
          <a:lstStyle/>
          <a:p>
            <a:r>
              <a:rPr lang="en-GB" dirty="0"/>
              <a:t>The public service models of broadcast developed in the western European democracies after the World War II, in the Eastern Europe only after 1989. The public service radio and television remained monopoly broadcasting subject in the given country – limits of </a:t>
            </a:r>
            <a:r>
              <a:rPr lang="en-GB" dirty="0" err="1"/>
              <a:t>oscilation</a:t>
            </a:r>
            <a:r>
              <a:rPr lang="en-GB" dirty="0"/>
              <a:t> spectrum frequency prevented the private broadcast, the role played also investment and operational demands of broadcast.</a:t>
            </a:r>
            <a:endParaRPr lang="cs-CZ" dirty="0"/>
          </a:p>
          <a:p>
            <a:r>
              <a:rPr lang="en-GB" dirty="0"/>
              <a:t>The development of private radio broadcast in Western Europe in the 70´s of the 20</a:t>
            </a:r>
            <a:r>
              <a:rPr lang="en-GB" baseline="30000" dirty="0"/>
              <a:t>th</a:t>
            </a:r>
            <a:r>
              <a:rPr lang="en-GB" dirty="0"/>
              <a:t> century, the development of private television broadcast in the Western Europe in the 80′s of the 20</a:t>
            </a:r>
            <a:r>
              <a:rPr lang="en-GB" baseline="30000" dirty="0"/>
              <a:t>th</a:t>
            </a:r>
            <a:r>
              <a:rPr lang="en-GB" dirty="0"/>
              <a:t> century. – This means that in this time </a:t>
            </a:r>
            <a:r>
              <a:rPr lang="en-GB" b="1" dirty="0"/>
              <a:t>dual broadcast system comes into being – the public and private radio and television broadcast exists simultaneously </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0565412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12" name="Nadpis 7">
            <a:extLst>
              <a:ext uri="{FF2B5EF4-FFF2-40B4-BE49-F238E27FC236}">
                <a16:creationId xmlns:a16="http://schemas.microsoft.com/office/drawing/2014/main" id="{706114E5-D009-4A0E-9715-7817C4B56838}"/>
              </a:ext>
            </a:extLst>
          </p:cNvPr>
          <p:cNvSpPr txBox="1">
            <a:spLocks/>
          </p:cNvSpPr>
          <p:nvPr/>
        </p:nvSpPr>
        <p:spPr>
          <a:xfrm>
            <a:off x="1524000" y="1932645"/>
            <a:ext cx="9144000" cy="2586191"/>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cs-CZ" sz="5400" b="1" dirty="0"/>
          </a:p>
          <a:p>
            <a:pPr algn="ctr"/>
            <a:r>
              <a:rPr lang="en-GB" sz="5500" b="1" dirty="0"/>
              <a:t>11. Media education and media literacy</a:t>
            </a:r>
            <a:endParaRPr lang="cs-CZ" sz="5500" b="1" dirty="0"/>
          </a:p>
        </p:txBody>
      </p:sp>
    </p:spTree>
    <p:extLst>
      <p:ext uri="{BB962C8B-B14F-4D97-AF65-F5344CB8AC3E}">
        <p14:creationId xmlns:p14="http://schemas.microsoft.com/office/powerpoint/2010/main" val="5096110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084521"/>
            <a:ext cx="10515600" cy="5092442"/>
          </a:xfrm>
        </p:spPr>
        <p:txBody>
          <a:bodyPr>
            <a:normAutofit/>
          </a:bodyPr>
          <a:lstStyle/>
          <a:p>
            <a:endParaRPr lang="cs-CZ" b="1" dirty="0"/>
          </a:p>
          <a:p>
            <a:endParaRPr lang="cs-CZ" b="1" dirty="0"/>
          </a:p>
          <a:p>
            <a:r>
              <a:rPr lang="en-GB" b="1" dirty="0"/>
              <a:t>Media literacy: </a:t>
            </a:r>
            <a:r>
              <a:rPr lang="en-GB" dirty="0"/>
              <a:t>knowledge and skills, enabling to understand and to evaluate critically various aspects of media (media contents)</a:t>
            </a:r>
            <a:endParaRPr lang="cs-CZ" dirty="0"/>
          </a:p>
          <a:p>
            <a:endParaRPr lang="cs-CZ" dirty="0"/>
          </a:p>
          <a:p>
            <a:r>
              <a:rPr lang="en-GB" b="1" dirty="0"/>
              <a:t>Media education: </a:t>
            </a:r>
            <a:r>
              <a:rPr lang="en-GB" dirty="0"/>
              <a:t>systematic hand-over of media knowledge</a:t>
            </a:r>
            <a:r>
              <a:rPr lang="en-GB" b="1" dirty="0"/>
              <a:t>. </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9916615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
            </a:r>
            <a:br>
              <a:rPr lang="cs-CZ" b="1" dirty="0"/>
            </a:br>
            <a:r>
              <a:rPr lang="cs-CZ" b="1" dirty="0"/>
              <a:t/>
            </a:r>
            <a:br>
              <a:rPr lang="cs-CZ" b="1" dirty="0"/>
            </a:br>
            <a:r>
              <a:rPr lang="en-GB" sz="4900" dirty="0"/>
              <a:t>Levels of media literacy:</a:t>
            </a:r>
            <a:r>
              <a:rPr lang="cs-CZ" dirty="0"/>
              <a:t/>
            </a:r>
            <a:br>
              <a:rPr lang="cs-CZ" dirty="0"/>
            </a:br>
            <a:r>
              <a:rPr lang="cs-CZ" dirty="0"/>
              <a:t/>
            </a:r>
            <a:br>
              <a:rPr lang="cs-CZ" dirty="0"/>
            </a:br>
            <a:endParaRPr lang="cs-CZ" dirty="0"/>
          </a:p>
        </p:txBody>
      </p:sp>
      <p:sp>
        <p:nvSpPr>
          <p:cNvPr id="3" name="Zástupný symbol pro obsah 2"/>
          <p:cNvSpPr>
            <a:spLocks noGrp="1"/>
          </p:cNvSpPr>
          <p:nvPr>
            <p:ph idx="1"/>
          </p:nvPr>
        </p:nvSpPr>
        <p:spPr>
          <a:xfrm>
            <a:off x="838200" y="1622289"/>
            <a:ext cx="10515600" cy="4554674"/>
          </a:xfrm>
        </p:spPr>
        <p:txBody>
          <a:bodyPr>
            <a:normAutofit lnSpcReduction="10000"/>
          </a:bodyPr>
          <a:lstStyle/>
          <a:p>
            <a:pPr lvl="0"/>
            <a:endParaRPr lang="cs-CZ" b="1" dirty="0"/>
          </a:p>
          <a:p>
            <a:pPr lvl="0"/>
            <a:r>
              <a:rPr lang="en-GB" b="1" dirty="0"/>
              <a:t>Media education</a:t>
            </a:r>
            <a:r>
              <a:rPr lang="en-GB" dirty="0"/>
              <a:t>: - </a:t>
            </a:r>
            <a:r>
              <a:rPr lang="en-GB" b="1" dirty="0"/>
              <a:t>school</a:t>
            </a:r>
            <a:r>
              <a:rPr lang="en-GB" dirty="0"/>
              <a:t> (see the cross-section topics of the General educational program for the elementary schools and secondary schools); - </a:t>
            </a:r>
            <a:r>
              <a:rPr lang="en-GB" b="1" dirty="0"/>
              <a:t>extracurricular </a:t>
            </a:r>
            <a:r>
              <a:rPr lang="en-GB" dirty="0"/>
              <a:t>(interest circles of young journalists)</a:t>
            </a:r>
            <a:endParaRPr lang="cs-CZ" dirty="0"/>
          </a:p>
          <a:p>
            <a:pPr lvl="0"/>
            <a:r>
              <a:rPr lang="en-GB" b="1" dirty="0"/>
              <a:t>Professional education</a:t>
            </a:r>
            <a:r>
              <a:rPr lang="en-GB" dirty="0"/>
              <a:t>: - </a:t>
            </a:r>
            <a:r>
              <a:rPr lang="en-GB" b="1" dirty="0"/>
              <a:t>education of teachers as well as future teachers </a:t>
            </a:r>
            <a:r>
              <a:rPr lang="en-GB" dirty="0"/>
              <a:t>who are teaching or will teach media education; </a:t>
            </a:r>
            <a:r>
              <a:rPr lang="en-GB" b="1" dirty="0"/>
              <a:t>education of journalists</a:t>
            </a:r>
            <a:endParaRPr lang="cs-CZ" dirty="0"/>
          </a:p>
          <a:p>
            <a:pPr lvl="0"/>
            <a:r>
              <a:rPr lang="en-GB" b="1" dirty="0"/>
              <a:t>Public education concerning media</a:t>
            </a:r>
            <a:r>
              <a:rPr lang="en-GB" dirty="0"/>
              <a:t>: - </a:t>
            </a:r>
            <a:r>
              <a:rPr lang="en-GB" b="1" dirty="0"/>
              <a:t>media criticism</a:t>
            </a:r>
            <a:r>
              <a:rPr lang="en-GB" dirty="0"/>
              <a:t>: broadcast concerning media in the radio as TV; designation of suitability of TV programmes (e.g. the program is not suitable for children)</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8440003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80731" y="1733108"/>
            <a:ext cx="10515600" cy="1935236"/>
          </a:xfrm>
        </p:spPr>
        <p:txBody>
          <a:bodyPr>
            <a:normAutofit fontScale="90000"/>
          </a:bodyPr>
          <a:lstStyle/>
          <a:p>
            <a:pPr algn="ctr"/>
            <a:r>
              <a:rPr lang="cs-CZ" b="1" dirty="0"/>
              <a:t/>
            </a:r>
            <a:br>
              <a:rPr lang="cs-CZ" b="1" dirty="0"/>
            </a:br>
            <a:r>
              <a:rPr lang="en-GB" sz="6000" b="1" dirty="0"/>
              <a:t>12. Important personalities of the Czech mass media</a:t>
            </a:r>
            <a:r>
              <a:rPr lang="cs-CZ" dirty="0"/>
              <a:t/>
            </a:r>
            <a:br>
              <a:rPr lang="cs-CZ" dirty="0"/>
            </a:b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97008763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Josef Kajetán Tyl (1808 – 1856)</a:t>
            </a:r>
            <a:r>
              <a:rPr lang="cs-CZ" dirty="0"/>
              <a:t/>
            </a:r>
            <a:br>
              <a:rPr lang="cs-CZ" dirty="0"/>
            </a:br>
            <a:endParaRPr lang="cs-CZ" dirty="0"/>
          </a:p>
        </p:txBody>
      </p:sp>
      <p:sp>
        <p:nvSpPr>
          <p:cNvPr id="3" name="Zástupný symbol pro obsah 2"/>
          <p:cNvSpPr>
            <a:spLocks noGrp="1"/>
          </p:cNvSpPr>
          <p:nvPr>
            <p:ph idx="1"/>
          </p:nvPr>
        </p:nvSpPr>
        <p:spPr>
          <a:xfrm>
            <a:off x="838200" y="1622289"/>
            <a:ext cx="10515600" cy="4554674"/>
          </a:xfrm>
        </p:spPr>
        <p:txBody>
          <a:bodyPr>
            <a:normAutofit/>
          </a:bodyPr>
          <a:lstStyle/>
          <a:p>
            <a:endParaRPr lang="cs-CZ" dirty="0"/>
          </a:p>
          <a:p>
            <a:r>
              <a:rPr lang="en-GB" dirty="0"/>
              <a:t>writer, dramatist, journalist </a:t>
            </a:r>
            <a:endParaRPr lang="cs-CZ" dirty="0"/>
          </a:p>
          <a:p>
            <a:r>
              <a:rPr lang="en-GB" dirty="0"/>
              <a:t>in1833, he founded the journal </a:t>
            </a:r>
            <a:r>
              <a:rPr lang="en-GB" i="1" dirty="0" err="1"/>
              <a:t>Jindy</a:t>
            </a:r>
            <a:r>
              <a:rPr lang="en-GB" i="1" dirty="0"/>
              <a:t> a </a:t>
            </a:r>
            <a:r>
              <a:rPr lang="en-GB" i="1" dirty="0" err="1"/>
              <a:t>nyní</a:t>
            </a:r>
            <a:r>
              <a:rPr lang="en-GB" i="1" dirty="0"/>
              <a:t> (At another time and now)</a:t>
            </a:r>
            <a:r>
              <a:rPr lang="en-GB" dirty="0"/>
              <a:t> – he renamed it to </a:t>
            </a:r>
            <a:r>
              <a:rPr lang="en-GB" i="1" dirty="0" err="1"/>
              <a:t>Květy</a:t>
            </a:r>
            <a:r>
              <a:rPr lang="en-GB" i="1" dirty="0"/>
              <a:t> </a:t>
            </a:r>
            <a:r>
              <a:rPr lang="en-GB" i="1" dirty="0" err="1"/>
              <a:t>české</a:t>
            </a:r>
            <a:r>
              <a:rPr lang="en-GB" i="1" dirty="0"/>
              <a:t> (Bohemian blossom)</a:t>
            </a:r>
            <a:r>
              <a:rPr lang="en-GB" dirty="0"/>
              <a:t> – he wanted to create a Czech journal non-copying the foreign models </a:t>
            </a:r>
            <a:endParaRPr lang="cs-CZ" dirty="0"/>
          </a:p>
          <a:p>
            <a:r>
              <a:rPr lang="en-GB" dirty="0"/>
              <a:t>journal named </a:t>
            </a:r>
            <a:r>
              <a:rPr lang="en-GB" i="1" dirty="0" err="1"/>
              <a:t>Květy</a:t>
            </a:r>
            <a:r>
              <a:rPr lang="en-GB" i="1" dirty="0"/>
              <a:t> </a:t>
            </a:r>
            <a:r>
              <a:rPr lang="en-GB" dirty="0"/>
              <a:t>has been published up to now</a:t>
            </a:r>
            <a:endParaRPr lang="cs-CZ" dirty="0"/>
          </a:p>
          <a:p>
            <a:r>
              <a:rPr lang="en-GB" dirty="0"/>
              <a:t>effort for the public education and public activation of especially rural readership</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514675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Karel Havlíček Borovský (1821 – 1856)</a:t>
            </a:r>
            <a:r>
              <a:rPr lang="cs-CZ" dirty="0"/>
              <a:t/>
            </a:r>
            <a:br>
              <a:rPr lang="cs-CZ" dirty="0"/>
            </a:br>
            <a:endParaRPr lang="cs-CZ" dirty="0"/>
          </a:p>
        </p:txBody>
      </p:sp>
      <p:sp>
        <p:nvSpPr>
          <p:cNvPr id="3" name="Zástupný symbol pro obsah 2"/>
          <p:cNvSpPr>
            <a:spLocks noGrp="1"/>
          </p:cNvSpPr>
          <p:nvPr>
            <p:ph idx="1"/>
          </p:nvPr>
        </p:nvSpPr>
        <p:spPr>
          <a:xfrm>
            <a:off x="838200" y="1622289"/>
            <a:ext cx="10515600" cy="4554674"/>
          </a:xfrm>
        </p:spPr>
        <p:txBody>
          <a:bodyPr>
            <a:normAutofit fontScale="92500" lnSpcReduction="20000"/>
          </a:bodyPr>
          <a:lstStyle/>
          <a:p>
            <a:r>
              <a:rPr lang="en-GB" sz="3000" dirty="0"/>
              <a:t>1846 - editor of </a:t>
            </a:r>
            <a:r>
              <a:rPr lang="en-GB" sz="3000" i="1" dirty="0" err="1"/>
              <a:t>Pražské</a:t>
            </a:r>
            <a:r>
              <a:rPr lang="en-GB" sz="3000" i="1" dirty="0"/>
              <a:t> </a:t>
            </a:r>
            <a:r>
              <a:rPr lang="en-GB" sz="3000" i="1" dirty="0" err="1"/>
              <a:t>noviny</a:t>
            </a:r>
            <a:r>
              <a:rPr lang="en-GB" sz="3000" i="1" dirty="0"/>
              <a:t> (Prague Newspaper)</a:t>
            </a:r>
            <a:endParaRPr lang="cs-CZ" sz="3000" dirty="0"/>
          </a:p>
          <a:p>
            <a:r>
              <a:rPr lang="en-GB" sz="3000" dirty="0"/>
              <a:t>1848 - he founded the first Czech daily newspaper </a:t>
            </a:r>
            <a:r>
              <a:rPr lang="en-GB" sz="3000" i="1" dirty="0" err="1"/>
              <a:t>Národní</a:t>
            </a:r>
            <a:r>
              <a:rPr lang="en-GB" sz="3000" i="1" dirty="0"/>
              <a:t> </a:t>
            </a:r>
            <a:r>
              <a:rPr lang="en-GB" sz="3000" i="1" dirty="0" err="1"/>
              <a:t>noviny</a:t>
            </a:r>
            <a:r>
              <a:rPr lang="en-GB" sz="3000" i="1" dirty="0"/>
              <a:t> (National Newspaper)</a:t>
            </a:r>
            <a:endParaRPr lang="cs-CZ" sz="3000" dirty="0"/>
          </a:p>
          <a:p>
            <a:r>
              <a:rPr lang="en-GB" sz="3000" dirty="0"/>
              <a:t>1849 - he founded the journal </a:t>
            </a:r>
            <a:r>
              <a:rPr lang="en-GB" sz="3000" i="1" dirty="0" err="1"/>
              <a:t>Slovan</a:t>
            </a:r>
            <a:r>
              <a:rPr lang="en-GB" sz="3000" i="1" dirty="0"/>
              <a:t> /Slav/</a:t>
            </a:r>
            <a:r>
              <a:rPr lang="en-GB" sz="3000" dirty="0"/>
              <a:t> (</a:t>
            </a:r>
            <a:r>
              <a:rPr lang="en-GB" sz="3000" i="1" dirty="0" err="1"/>
              <a:t>Národní</a:t>
            </a:r>
            <a:r>
              <a:rPr lang="en-GB" sz="3000" i="1" dirty="0"/>
              <a:t> </a:t>
            </a:r>
            <a:r>
              <a:rPr lang="en-GB" sz="3000" i="1" dirty="0" err="1"/>
              <a:t>noviny</a:t>
            </a:r>
            <a:r>
              <a:rPr lang="en-GB" sz="3000" dirty="0"/>
              <a:t> were stopped for political reasons), also here he criticizes publicly the Austrian political situation</a:t>
            </a:r>
            <a:endParaRPr lang="cs-CZ" sz="3000" dirty="0"/>
          </a:p>
          <a:p>
            <a:r>
              <a:rPr lang="de-DE" sz="3000" dirty="0"/>
              <a:t>1851 - </a:t>
            </a:r>
            <a:r>
              <a:rPr lang="de-DE" sz="3000" dirty="0" err="1"/>
              <a:t>exile</a:t>
            </a:r>
            <a:r>
              <a:rPr lang="de-DE" sz="3000" dirty="0"/>
              <a:t> Brixen (</a:t>
            </a:r>
            <a:r>
              <a:rPr lang="de-DE" sz="3000" dirty="0" err="1"/>
              <a:t>Switzerland</a:t>
            </a:r>
            <a:r>
              <a:rPr lang="de-DE" sz="3000" dirty="0"/>
              <a:t>)</a:t>
            </a:r>
            <a:endParaRPr lang="cs-CZ" sz="3000" dirty="0"/>
          </a:p>
          <a:p>
            <a:r>
              <a:rPr lang="de-DE" sz="3000" dirty="0"/>
              <a:t>1855 back in </a:t>
            </a:r>
            <a:r>
              <a:rPr lang="de-DE" sz="3000" dirty="0" err="1"/>
              <a:t>Bohemia</a:t>
            </a:r>
            <a:r>
              <a:rPr lang="de-DE" sz="3000" dirty="0"/>
              <a:t> </a:t>
            </a:r>
            <a:endParaRPr lang="cs-CZ" sz="3000" dirty="0"/>
          </a:p>
          <a:p>
            <a:r>
              <a:rPr lang="en-GB" sz="3000" dirty="0"/>
              <a:t>representative of </a:t>
            </a:r>
            <a:r>
              <a:rPr lang="en-GB" sz="3000" dirty="0" err="1"/>
              <a:t>austroslavism</a:t>
            </a:r>
            <a:r>
              <a:rPr lang="en-GB" sz="3000" dirty="0"/>
              <a:t>: co-operation of Slavic nations within Habsburg monarchy</a:t>
            </a:r>
            <a:endParaRPr lang="cs-CZ" sz="3000" dirty="0"/>
          </a:p>
          <a:p>
            <a:r>
              <a:rPr lang="en-GB" sz="3000" dirty="0"/>
              <a:t>uncompromising critical thinking, logical arguments, cultivated Czech language</a:t>
            </a:r>
            <a:endParaRPr lang="cs-CZ" sz="30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43042787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Julius Grégr (1831 – 1896)</a:t>
            </a:r>
            <a:r>
              <a:rPr lang="cs-CZ" dirty="0"/>
              <a:t/>
            </a:r>
            <a:br>
              <a:rPr lang="cs-CZ" dirty="0"/>
            </a:br>
            <a:endParaRPr lang="cs-CZ" dirty="0"/>
          </a:p>
        </p:txBody>
      </p:sp>
      <p:sp>
        <p:nvSpPr>
          <p:cNvPr id="3" name="Zástupný symbol pro obsah 2"/>
          <p:cNvSpPr>
            <a:spLocks noGrp="1"/>
          </p:cNvSpPr>
          <p:nvPr>
            <p:ph idx="1"/>
          </p:nvPr>
        </p:nvSpPr>
        <p:spPr>
          <a:xfrm>
            <a:off x="838200" y="1622289"/>
            <a:ext cx="10515600" cy="4554674"/>
          </a:xfrm>
        </p:spPr>
        <p:txBody>
          <a:bodyPr>
            <a:normAutofit/>
          </a:bodyPr>
          <a:lstStyle/>
          <a:p>
            <a:endParaRPr lang="cs-CZ" dirty="0"/>
          </a:p>
          <a:p>
            <a:r>
              <a:rPr lang="cs-CZ" dirty="0"/>
              <a:t>c</a:t>
            </a:r>
            <a:r>
              <a:rPr lang="en-GB" dirty="0" err="1"/>
              <a:t>zech</a:t>
            </a:r>
            <a:r>
              <a:rPr lang="en-GB" dirty="0"/>
              <a:t> politician and journalist</a:t>
            </a:r>
            <a:endParaRPr lang="cs-CZ" dirty="0"/>
          </a:p>
          <a:p>
            <a:r>
              <a:rPr lang="en-GB" dirty="0"/>
              <a:t>1862 owner and editor of </a:t>
            </a:r>
            <a:r>
              <a:rPr lang="en-GB" i="1" dirty="0" err="1"/>
              <a:t>Národní</a:t>
            </a:r>
            <a:r>
              <a:rPr lang="en-GB" i="1" dirty="0"/>
              <a:t> </a:t>
            </a:r>
            <a:r>
              <a:rPr lang="en-GB" i="1" dirty="0" err="1"/>
              <a:t>listy</a:t>
            </a:r>
            <a:r>
              <a:rPr lang="en-GB" i="1" dirty="0"/>
              <a:t> </a:t>
            </a:r>
            <a:r>
              <a:rPr lang="en-GB" dirty="0"/>
              <a:t>newspaper; he succeeded to concentrate here the then elite of the Czech journalism – e.g. Jakub </a:t>
            </a:r>
            <a:r>
              <a:rPr lang="en-GB" dirty="0" err="1"/>
              <a:t>Arbes</a:t>
            </a:r>
            <a:r>
              <a:rPr lang="en-GB" dirty="0"/>
              <a:t> and Jan Neruda published in </a:t>
            </a:r>
            <a:r>
              <a:rPr lang="en-GB" i="1" dirty="0" err="1"/>
              <a:t>Národní</a:t>
            </a:r>
            <a:r>
              <a:rPr lang="en-GB" i="1" dirty="0"/>
              <a:t> </a:t>
            </a:r>
            <a:r>
              <a:rPr lang="en-GB" i="1" dirty="0" err="1"/>
              <a:t>listy</a:t>
            </a:r>
            <a:r>
              <a:rPr lang="en-GB" dirty="0"/>
              <a:t> </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1569554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František Gel (1901 - 1972)</a:t>
            </a:r>
            <a:r>
              <a:rPr lang="cs-CZ" dirty="0"/>
              <a:t/>
            </a:r>
            <a:br>
              <a:rPr lang="cs-CZ" dirty="0"/>
            </a:br>
            <a:endParaRPr lang="cs-CZ" dirty="0"/>
          </a:p>
        </p:txBody>
      </p:sp>
      <p:sp>
        <p:nvSpPr>
          <p:cNvPr id="3" name="Zástupný symbol pro obsah 2"/>
          <p:cNvSpPr>
            <a:spLocks noGrp="1"/>
          </p:cNvSpPr>
          <p:nvPr>
            <p:ph idx="1"/>
          </p:nvPr>
        </p:nvSpPr>
        <p:spPr>
          <a:xfrm>
            <a:off x="838200" y="1622289"/>
            <a:ext cx="10515600" cy="4554674"/>
          </a:xfrm>
        </p:spPr>
        <p:txBody>
          <a:bodyPr>
            <a:normAutofit/>
          </a:bodyPr>
          <a:lstStyle/>
          <a:p>
            <a:endParaRPr lang="cs-CZ" dirty="0"/>
          </a:p>
          <a:p>
            <a:r>
              <a:rPr lang="en-GB" dirty="0"/>
              <a:t>1924 – </a:t>
            </a:r>
            <a:r>
              <a:rPr lang="en-GB" dirty="0" err="1"/>
              <a:t>Lidové</a:t>
            </a:r>
            <a:r>
              <a:rPr lang="en-GB" dirty="0"/>
              <a:t> </a:t>
            </a:r>
            <a:r>
              <a:rPr lang="en-GB" dirty="0" err="1"/>
              <a:t>noviny</a:t>
            </a:r>
            <a:r>
              <a:rPr lang="en-GB" dirty="0"/>
              <a:t> (Folk newspaper) – editor </a:t>
            </a:r>
            <a:endParaRPr lang="cs-CZ" dirty="0"/>
          </a:p>
          <a:p>
            <a:r>
              <a:rPr lang="en-GB" dirty="0"/>
              <a:t>1945 - editor of the political broadcast of Czechoslovak radio, reporter from Nuremberg process</a:t>
            </a:r>
            <a:endParaRPr lang="cs-CZ" dirty="0"/>
          </a:p>
          <a:p>
            <a:r>
              <a:rPr lang="en-GB" dirty="0"/>
              <a:t>1955 - teacher of journalism at the Faculty of Arts of the Charles University</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856993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265814"/>
            <a:ext cx="10515600" cy="5707813"/>
          </a:xfrm>
        </p:spPr>
        <p:txBody>
          <a:bodyPr>
            <a:normAutofit/>
          </a:bodyPr>
          <a:lstStyle/>
          <a:p>
            <a:endParaRPr lang="cs-CZ" b="1" dirty="0"/>
          </a:p>
          <a:p>
            <a:endParaRPr lang="cs-CZ" b="1" dirty="0"/>
          </a:p>
          <a:p>
            <a:endParaRPr lang="cs-CZ" b="1" dirty="0"/>
          </a:p>
          <a:p>
            <a:r>
              <a:rPr lang="en-GB" b="1" dirty="0"/>
              <a:t>Mediation </a:t>
            </a:r>
            <a:r>
              <a:rPr lang="en-GB" dirty="0"/>
              <a:t>– process, during which an intermediary enters between two parties to influence or to assure the relationship between them</a:t>
            </a:r>
            <a:endParaRPr lang="cs-CZ" dirty="0"/>
          </a:p>
          <a:p>
            <a:r>
              <a:rPr lang="en-GB" b="1" dirty="0"/>
              <a:t>Medium – </a:t>
            </a:r>
            <a:r>
              <a:rPr lang="en-GB" dirty="0"/>
              <a:t>mean; environment; it intermediates some action</a:t>
            </a:r>
            <a:endParaRPr lang="cs-CZ" dirty="0"/>
          </a:p>
          <a:p>
            <a:r>
              <a:rPr lang="en-GB" b="1" dirty="0"/>
              <a:t>Medium – </a:t>
            </a:r>
            <a:r>
              <a:rPr lang="en-GB" dirty="0"/>
              <a:t>(in the area of media studies) is an important link between the communicator and addressee, e.g. between the editors of newspaper, journal, radio or television, internet (e-mail or </a:t>
            </a:r>
            <a:r>
              <a:rPr lang="en-GB" dirty="0" err="1"/>
              <a:t>facebook</a:t>
            </a:r>
            <a:r>
              <a:rPr lang="en-GB" dirty="0"/>
              <a:t>) source and reader, listener, viewer, participant of internet discussion etc.</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58747623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Pavel Tigrid (1917–2003)</a:t>
            </a:r>
            <a:r>
              <a:rPr lang="cs-CZ" dirty="0"/>
              <a:t/>
            </a:r>
            <a:br>
              <a:rPr lang="cs-CZ" dirty="0"/>
            </a:br>
            <a:endParaRPr lang="cs-CZ" dirty="0"/>
          </a:p>
        </p:txBody>
      </p:sp>
      <p:sp>
        <p:nvSpPr>
          <p:cNvPr id="3" name="Zástupný symbol pro obsah 2"/>
          <p:cNvSpPr>
            <a:spLocks noGrp="1"/>
          </p:cNvSpPr>
          <p:nvPr>
            <p:ph idx="1"/>
          </p:nvPr>
        </p:nvSpPr>
        <p:spPr>
          <a:xfrm>
            <a:off x="838200" y="1622289"/>
            <a:ext cx="10515600" cy="4554674"/>
          </a:xfrm>
        </p:spPr>
        <p:txBody>
          <a:bodyPr>
            <a:normAutofit/>
          </a:bodyPr>
          <a:lstStyle/>
          <a:p>
            <a:r>
              <a:rPr lang="en-GB" dirty="0"/>
              <a:t>writer, journalist, politician </a:t>
            </a:r>
            <a:endParaRPr lang="cs-CZ" dirty="0"/>
          </a:p>
          <a:p>
            <a:r>
              <a:rPr lang="en-GB" dirty="0"/>
              <a:t>representative of the Czech anti-communist exile </a:t>
            </a:r>
            <a:endParaRPr lang="cs-CZ" dirty="0"/>
          </a:p>
          <a:p>
            <a:r>
              <a:rPr lang="en-GB" dirty="0"/>
              <a:t>1939 emigration into England, he participated in the exile BBC broadcast in London </a:t>
            </a:r>
            <a:endParaRPr lang="cs-CZ" dirty="0"/>
          </a:p>
          <a:p>
            <a:r>
              <a:rPr lang="en-GB" dirty="0"/>
              <a:t>1945 return to Prague, editor in chief of </a:t>
            </a:r>
            <a:r>
              <a:rPr lang="en-GB" i="1" dirty="0" err="1"/>
              <a:t>Obzory</a:t>
            </a:r>
            <a:r>
              <a:rPr lang="en-GB" i="1" dirty="0"/>
              <a:t> (Horizons) </a:t>
            </a:r>
            <a:r>
              <a:rPr lang="en-GB" dirty="0"/>
              <a:t>journal</a:t>
            </a:r>
            <a:endParaRPr lang="cs-CZ" dirty="0"/>
          </a:p>
          <a:p>
            <a:r>
              <a:rPr lang="en-GB" dirty="0"/>
              <a:t>1948 again emigration, editor of Radio Free Europe broadcast, editor of </a:t>
            </a:r>
            <a:r>
              <a:rPr lang="en-GB" i="1" dirty="0" err="1"/>
              <a:t>Svědectví</a:t>
            </a:r>
            <a:r>
              <a:rPr lang="en-GB" i="1" dirty="0"/>
              <a:t> </a:t>
            </a:r>
            <a:r>
              <a:rPr lang="en-GB" dirty="0"/>
              <a:t>(</a:t>
            </a:r>
            <a:r>
              <a:rPr lang="en-GB" i="1" dirty="0"/>
              <a:t>Evidence) </a:t>
            </a:r>
            <a:r>
              <a:rPr lang="en-GB" dirty="0"/>
              <a:t>journal</a:t>
            </a:r>
            <a:endParaRPr lang="cs-CZ" dirty="0"/>
          </a:p>
          <a:p>
            <a:r>
              <a:rPr lang="en-GB" dirty="0"/>
              <a:t>after the year 1989, return into the Czechoslovakia again, president Václav Havel, </a:t>
            </a:r>
            <a:r>
              <a:rPr lang="en-GB" dirty="0" err="1"/>
              <a:t>minist</a:t>
            </a:r>
            <a:r>
              <a:rPr lang="cs-CZ"/>
              <a:t>e</a:t>
            </a:r>
            <a:r>
              <a:rPr lang="en-GB"/>
              <a:t>r </a:t>
            </a:r>
            <a:r>
              <a:rPr lang="en-GB" dirty="0"/>
              <a:t>of culture</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45722909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
            </a:r>
            <a:br>
              <a:rPr lang="cs-CZ" b="1" dirty="0" smtClean="0"/>
            </a:br>
            <a:r>
              <a:rPr lang="en-GB" sz="4900" b="1" dirty="0" smtClean="0"/>
              <a:t>Literature</a:t>
            </a:r>
            <a:r>
              <a:rPr lang="cs-CZ" dirty="0"/>
              <a:t/>
            </a:r>
            <a:br>
              <a:rPr lang="cs-CZ" dirty="0"/>
            </a:br>
            <a:endParaRPr lang="cs-CZ" dirty="0"/>
          </a:p>
        </p:txBody>
      </p:sp>
      <p:sp>
        <p:nvSpPr>
          <p:cNvPr id="3" name="Zástupný symbol pro obsah 2"/>
          <p:cNvSpPr>
            <a:spLocks noGrp="1"/>
          </p:cNvSpPr>
          <p:nvPr>
            <p:ph idx="1"/>
          </p:nvPr>
        </p:nvSpPr>
        <p:spPr>
          <a:xfrm>
            <a:off x="838200" y="1458310"/>
            <a:ext cx="10515600" cy="4718653"/>
          </a:xfrm>
        </p:spPr>
        <p:txBody>
          <a:bodyPr>
            <a:normAutofit fontScale="92500" lnSpcReduction="10000"/>
          </a:bodyPr>
          <a:lstStyle/>
          <a:p>
            <a:r>
              <a:rPr lang="en-GB" dirty="0"/>
              <a:t>JIRÁK, J., KÖPPLOVÁ, B. 2009</a:t>
            </a:r>
            <a:r>
              <a:rPr lang="en-GB" i="1" dirty="0"/>
              <a:t>. </a:t>
            </a:r>
            <a:r>
              <a:rPr lang="en-GB" i="1" dirty="0" err="1"/>
              <a:t>Masová</a:t>
            </a:r>
            <a:r>
              <a:rPr lang="en-GB" i="1" dirty="0"/>
              <a:t> </a:t>
            </a:r>
            <a:r>
              <a:rPr lang="en-GB" i="1" dirty="0" err="1"/>
              <a:t>média</a:t>
            </a:r>
            <a:r>
              <a:rPr lang="en-GB" dirty="0"/>
              <a:t>. Praha: </a:t>
            </a:r>
            <a:r>
              <a:rPr lang="en-GB" dirty="0" err="1"/>
              <a:t>Portál</a:t>
            </a:r>
            <a:r>
              <a:rPr lang="en-GB" dirty="0"/>
              <a:t>, ISBN 978-80-7367-466-3</a:t>
            </a:r>
            <a:endParaRPr lang="cs-CZ" dirty="0"/>
          </a:p>
          <a:p>
            <a:r>
              <a:rPr lang="en-GB" dirty="0"/>
              <a:t>JIRÁK, J., KÖPPLOVÁ, B. 2003. </a:t>
            </a:r>
            <a:r>
              <a:rPr lang="en-GB" i="1" dirty="0" err="1"/>
              <a:t>Média</a:t>
            </a:r>
            <a:r>
              <a:rPr lang="en-GB" i="1" dirty="0"/>
              <a:t> a </a:t>
            </a:r>
            <a:r>
              <a:rPr lang="en-GB" i="1" dirty="0" err="1"/>
              <a:t>společnost</a:t>
            </a:r>
            <a:r>
              <a:rPr lang="en-GB" dirty="0"/>
              <a:t>. Praha: </a:t>
            </a:r>
            <a:r>
              <a:rPr lang="en-GB" dirty="0" err="1"/>
              <a:t>Portál</a:t>
            </a:r>
            <a:r>
              <a:rPr lang="en-GB" dirty="0"/>
              <a:t>, ISBN 80-7178-697-7</a:t>
            </a:r>
            <a:endParaRPr lang="cs-CZ" dirty="0"/>
          </a:p>
          <a:p>
            <a:r>
              <a:rPr lang="en-GB" dirty="0"/>
              <a:t>KONČELÍK, J. a </a:t>
            </a:r>
            <a:r>
              <a:rPr lang="en-GB" dirty="0" err="1"/>
              <a:t>kol</a:t>
            </a:r>
            <a:r>
              <a:rPr lang="en-GB" dirty="0"/>
              <a:t>. 2010. </a:t>
            </a:r>
            <a:r>
              <a:rPr lang="en-GB" i="1" dirty="0" err="1"/>
              <a:t>Dějiny</a:t>
            </a:r>
            <a:r>
              <a:rPr lang="en-GB" i="1" dirty="0"/>
              <a:t> </a:t>
            </a:r>
            <a:r>
              <a:rPr lang="en-GB" i="1" dirty="0" err="1"/>
              <a:t>českých</a:t>
            </a:r>
            <a:r>
              <a:rPr lang="en-GB" i="1" dirty="0"/>
              <a:t> </a:t>
            </a:r>
            <a:r>
              <a:rPr lang="en-GB" i="1" dirty="0" err="1"/>
              <a:t>médií</a:t>
            </a:r>
            <a:r>
              <a:rPr lang="en-GB" i="1" dirty="0"/>
              <a:t> v </a:t>
            </a:r>
            <a:r>
              <a:rPr lang="en-GB" i="1" dirty="0" err="1"/>
              <a:t>datech</a:t>
            </a:r>
            <a:r>
              <a:rPr lang="en-GB" dirty="0"/>
              <a:t>. Praha: </a:t>
            </a:r>
            <a:r>
              <a:rPr lang="en-GB" dirty="0" err="1"/>
              <a:t>Portál</a:t>
            </a:r>
            <a:r>
              <a:rPr lang="en-GB" dirty="0"/>
              <a:t>, ISBN 978-80-7376-698-8</a:t>
            </a:r>
            <a:endParaRPr lang="cs-CZ" dirty="0"/>
          </a:p>
          <a:p>
            <a:r>
              <a:rPr lang="en-GB" dirty="0"/>
              <a:t>OSVALDOVÁ, B., HALADA, J. 2007. </a:t>
            </a:r>
            <a:r>
              <a:rPr lang="en-GB" i="1" dirty="0" err="1"/>
              <a:t>Praktická</a:t>
            </a:r>
            <a:r>
              <a:rPr lang="en-GB" i="1" dirty="0"/>
              <a:t> </a:t>
            </a:r>
            <a:r>
              <a:rPr lang="en-GB" i="1" dirty="0" err="1"/>
              <a:t>encyklopedie</a:t>
            </a:r>
            <a:r>
              <a:rPr lang="en-GB" i="1" dirty="0"/>
              <a:t> </a:t>
            </a:r>
            <a:r>
              <a:rPr lang="en-GB" i="1" dirty="0" err="1"/>
              <a:t>žurnalistiky</a:t>
            </a:r>
            <a:r>
              <a:rPr lang="en-GB" i="1" dirty="0"/>
              <a:t> a </a:t>
            </a:r>
            <a:r>
              <a:rPr lang="en-GB" i="1" dirty="0" err="1"/>
              <a:t>marketingové</a:t>
            </a:r>
            <a:r>
              <a:rPr lang="en-GB" i="1" dirty="0"/>
              <a:t> </a:t>
            </a:r>
            <a:r>
              <a:rPr lang="en-GB" i="1" dirty="0" err="1"/>
              <a:t>komunikace</a:t>
            </a:r>
            <a:r>
              <a:rPr lang="en-GB" dirty="0"/>
              <a:t>. Praha: </a:t>
            </a:r>
            <a:r>
              <a:rPr lang="en-GB" dirty="0" err="1"/>
              <a:t>Libri</a:t>
            </a:r>
            <a:r>
              <a:rPr lang="en-GB" dirty="0"/>
              <a:t>, ISBN 978-80-7277-266-7 </a:t>
            </a:r>
            <a:endParaRPr lang="cs-CZ" dirty="0"/>
          </a:p>
          <a:p>
            <a:r>
              <a:rPr lang="en-GB" dirty="0"/>
              <a:t>REIFOVÁ, I. a </a:t>
            </a:r>
            <a:r>
              <a:rPr lang="en-GB" dirty="0" err="1"/>
              <a:t>kol</a:t>
            </a:r>
            <a:r>
              <a:rPr lang="en-GB" dirty="0"/>
              <a:t>. </a:t>
            </a:r>
            <a:r>
              <a:rPr lang="en-GB" i="1" dirty="0" err="1"/>
              <a:t>Slovník</a:t>
            </a:r>
            <a:r>
              <a:rPr lang="en-GB" i="1" dirty="0"/>
              <a:t> </a:t>
            </a:r>
            <a:r>
              <a:rPr lang="en-GB" i="1" dirty="0" err="1"/>
              <a:t>mediální</a:t>
            </a:r>
            <a:r>
              <a:rPr lang="en-GB" i="1" dirty="0"/>
              <a:t> </a:t>
            </a:r>
            <a:r>
              <a:rPr lang="en-GB" i="1" dirty="0" err="1"/>
              <a:t>komunikace</a:t>
            </a:r>
            <a:r>
              <a:rPr lang="en-GB" dirty="0"/>
              <a:t>. Praha: </a:t>
            </a:r>
            <a:r>
              <a:rPr lang="en-GB" dirty="0" err="1"/>
              <a:t>Portál</a:t>
            </a:r>
            <a:r>
              <a:rPr lang="en-GB" dirty="0"/>
              <a:t>, 2004, ISBN 80-7178-926-7</a:t>
            </a:r>
            <a:endParaRPr lang="cs-CZ" dirty="0"/>
          </a:p>
          <a:p>
            <a:r>
              <a:rPr lang="en-GB" dirty="0"/>
              <a:t>SCHULZ, W. a </a:t>
            </a:r>
            <a:r>
              <a:rPr lang="en-GB" dirty="0" err="1"/>
              <a:t>kol</a:t>
            </a:r>
            <a:r>
              <a:rPr lang="en-GB" dirty="0"/>
              <a:t>. 1998. </a:t>
            </a:r>
            <a:r>
              <a:rPr lang="en-GB" i="1" dirty="0" err="1"/>
              <a:t>Analýza</a:t>
            </a:r>
            <a:r>
              <a:rPr lang="en-GB" i="1" dirty="0"/>
              <a:t> </a:t>
            </a:r>
            <a:r>
              <a:rPr lang="en-GB" i="1" dirty="0" err="1"/>
              <a:t>obsahu</a:t>
            </a:r>
            <a:r>
              <a:rPr lang="en-GB" i="1" dirty="0"/>
              <a:t> </a:t>
            </a:r>
            <a:r>
              <a:rPr lang="en-GB" i="1" dirty="0" err="1"/>
              <a:t>mediálních</a:t>
            </a:r>
            <a:r>
              <a:rPr lang="en-GB" i="1" dirty="0"/>
              <a:t> </a:t>
            </a:r>
            <a:r>
              <a:rPr lang="en-GB" i="1" dirty="0" err="1"/>
              <a:t>sdělení</a:t>
            </a:r>
            <a:r>
              <a:rPr lang="en-GB" dirty="0"/>
              <a:t>. Praha: </a:t>
            </a:r>
            <a:r>
              <a:rPr lang="en-GB" dirty="0" err="1"/>
              <a:t>Karolinum</a:t>
            </a:r>
            <a:r>
              <a:rPr lang="en-GB" dirty="0"/>
              <a:t>, ISBN80-7184-548-5</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505942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850605"/>
            <a:ext cx="10515600" cy="5123022"/>
          </a:xfrm>
        </p:spPr>
        <p:txBody>
          <a:bodyPr>
            <a:normAutofit/>
          </a:bodyPr>
          <a:lstStyle/>
          <a:p>
            <a:endParaRPr lang="cs-CZ" dirty="0"/>
          </a:p>
          <a:p>
            <a:r>
              <a:rPr lang="en-GB" dirty="0"/>
              <a:t>Media are means of mass or media communication transferring information in various forms and for various purpose, they may be </a:t>
            </a:r>
            <a:r>
              <a:rPr lang="en-GB" dirty="0" err="1"/>
              <a:t>subclassified</a:t>
            </a:r>
            <a:r>
              <a:rPr lang="en-GB" dirty="0"/>
              <a:t> in: </a:t>
            </a:r>
            <a:endParaRPr lang="cs-CZ" dirty="0"/>
          </a:p>
          <a:p>
            <a:r>
              <a:rPr lang="en-GB" b="1" dirty="0"/>
              <a:t>a) printed media </a:t>
            </a:r>
            <a:r>
              <a:rPr lang="en-GB" dirty="0"/>
              <a:t>(newspapers, journals), </a:t>
            </a:r>
            <a:endParaRPr lang="cs-CZ" dirty="0"/>
          </a:p>
          <a:p>
            <a:r>
              <a:rPr lang="en-GB" b="1" dirty="0"/>
              <a:t>b) electronic media</a:t>
            </a:r>
            <a:r>
              <a:rPr lang="en-GB" dirty="0"/>
              <a:t> (radio, television),</a:t>
            </a:r>
            <a:endParaRPr lang="cs-CZ" dirty="0"/>
          </a:p>
          <a:p>
            <a:r>
              <a:rPr lang="en-GB" b="1" dirty="0"/>
              <a:t>c)</a:t>
            </a:r>
            <a:r>
              <a:rPr lang="en-GB" dirty="0"/>
              <a:t> </a:t>
            </a:r>
            <a:r>
              <a:rPr lang="en-GB" b="1" dirty="0"/>
              <a:t>new media</a:t>
            </a:r>
            <a:r>
              <a:rPr lang="en-GB" dirty="0"/>
              <a:t> (internet, social network -Facebook, Instagram, LinkedIn, etc.)</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85405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11" name="Nadpis 7">
            <a:extLst>
              <a:ext uri="{FF2B5EF4-FFF2-40B4-BE49-F238E27FC236}">
                <a16:creationId xmlns:a16="http://schemas.microsoft.com/office/drawing/2014/main" id="{DC597B01-6344-4B7D-A2DA-43722A39D159}"/>
              </a:ext>
            </a:extLst>
          </p:cNvPr>
          <p:cNvSpPr txBox="1">
            <a:spLocks/>
          </p:cNvSpPr>
          <p:nvPr/>
        </p:nvSpPr>
        <p:spPr>
          <a:xfrm>
            <a:off x="1524000" y="1932646"/>
            <a:ext cx="9144000" cy="2387600"/>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5400" b="1" dirty="0"/>
              <a:t>2. Communication, society, media, stages in the development of human communication</a:t>
            </a:r>
            <a:endParaRPr lang="cs-CZ" sz="5400" dirty="0"/>
          </a:p>
        </p:txBody>
      </p:sp>
    </p:spTree>
    <p:extLst>
      <p:ext uri="{BB962C8B-B14F-4D97-AF65-F5344CB8AC3E}">
        <p14:creationId xmlns:p14="http://schemas.microsoft.com/office/powerpoint/2010/main" val="610629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925033"/>
            <a:ext cx="10515600" cy="5048594"/>
          </a:xfrm>
        </p:spPr>
        <p:txBody>
          <a:bodyPr>
            <a:normAutofit/>
          </a:bodyPr>
          <a:lstStyle/>
          <a:p>
            <a:r>
              <a:rPr lang="en-GB" b="1" dirty="0"/>
              <a:t>Basic stages in the development of human communication:</a:t>
            </a:r>
            <a:endParaRPr lang="cs-CZ" dirty="0"/>
          </a:p>
          <a:p>
            <a:pPr lvl="0"/>
            <a:endParaRPr lang="cs-CZ" dirty="0"/>
          </a:p>
          <a:p>
            <a:pPr lvl="0"/>
            <a:r>
              <a:rPr lang="cs-CZ" dirty="0"/>
              <a:t>A) </a:t>
            </a:r>
            <a:r>
              <a:rPr lang="en-GB" dirty="0"/>
              <a:t>Era of signs and signals </a:t>
            </a:r>
            <a:endParaRPr lang="cs-CZ" dirty="0"/>
          </a:p>
          <a:p>
            <a:pPr lvl="0"/>
            <a:r>
              <a:rPr lang="cs-CZ" dirty="0"/>
              <a:t>B) </a:t>
            </a:r>
            <a:r>
              <a:rPr lang="en-GB" dirty="0"/>
              <a:t>Era of speaking and language</a:t>
            </a:r>
            <a:endParaRPr lang="cs-CZ" dirty="0"/>
          </a:p>
          <a:p>
            <a:pPr lvl="0"/>
            <a:r>
              <a:rPr lang="cs-CZ" dirty="0"/>
              <a:t>C) </a:t>
            </a:r>
            <a:r>
              <a:rPr lang="en-GB" dirty="0"/>
              <a:t>Era of writing</a:t>
            </a:r>
            <a:endParaRPr lang="cs-CZ" dirty="0"/>
          </a:p>
          <a:p>
            <a:pPr lvl="0"/>
            <a:r>
              <a:rPr lang="cs-CZ" dirty="0"/>
              <a:t>D) </a:t>
            </a:r>
            <a:r>
              <a:rPr lang="en-GB" dirty="0"/>
              <a:t>Era of print </a:t>
            </a:r>
            <a:endParaRPr lang="cs-CZ" dirty="0"/>
          </a:p>
          <a:p>
            <a:pPr lvl="0"/>
            <a:r>
              <a:rPr lang="cs-CZ" dirty="0"/>
              <a:t>E) </a:t>
            </a:r>
            <a:r>
              <a:rPr lang="en-GB" dirty="0"/>
              <a:t>Era of mass communication </a:t>
            </a:r>
            <a:endParaRPr lang="cs-CZ" dirty="0"/>
          </a:p>
          <a:p>
            <a:pPr lvl="0"/>
            <a:r>
              <a:rPr lang="cs-CZ" dirty="0"/>
              <a:t>F) </a:t>
            </a:r>
            <a:r>
              <a:rPr lang="en-GB" dirty="0"/>
              <a:t>Era of computers and network media</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777122037"/>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4038</Words>
  <Application>Microsoft Office PowerPoint</Application>
  <PresentationFormat>Širokoúhlá obrazovka</PresentationFormat>
  <Paragraphs>301</Paragraphs>
  <Slides>61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61</vt:i4>
      </vt:variant>
    </vt:vector>
  </HeadingPairs>
  <TitlesOfParts>
    <vt:vector size="65" baseType="lpstr">
      <vt:lpstr>Arial</vt:lpstr>
      <vt:lpstr>Calibri</vt:lpstr>
      <vt:lpstr>Calibri Light</vt:lpstr>
      <vt:lpstr>Motiv Office</vt:lpstr>
      <vt:lpstr>Introduction into the media studies </vt:lpstr>
      <vt:lpstr>Annotation</vt:lpstr>
      <vt:lpstr>Themes</vt:lpstr>
      <vt:lpstr>1. Basic concepts – medium/media, mediation, medialization</vt:lpstr>
      <vt:lpstr>Prezentace aplikace PowerPoint</vt:lpstr>
      <vt:lpstr>Prezentace aplikace PowerPoint</vt:lpstr>
      <vt:lpstr>Prezentace aplikace PowerPoint</vt:lpstr>
      <vt:lpstr>Prezentace aplikace PowerPoint</vt:lpstr>
      <vt:lpstr>Prezentace aplikace PowerPoint</vt:lpstr>
      <vt:lpstr>Marshall McLuhan (1911 – 1980)</vt:lpstr>
      <vt:lpstr>Werner Faulstich</vt:lpstr>
      <vt:lpstr>Mark Poster</vt:lpstr>
      <vt:lpstr>Prezentace aplikace PowerPoint</vt:lpstr>
      <vt:lpstr>Prezentace aplikace PowerPoint</vt:lpstr>
      <vt:lpstr> Types of social communication  </vt:lpstr>
      <vt:lpstr> The society-wide communication   </vt:lpstr>
      <vt:lpstr>Prezentace aplikace PowerPoint</vt:lpstr>
      <vt:lpstr>Characteristic features of mass media </vt:lpstr>
      <vt:lpstr> Function of mass media   </vt:lpstr>
      <vt:lpstr>Development of mass media  </vt:lpstr>
      <vt:lpstr> Periods of mass media development   </vt:lpstr>
      <vt:lpstr>Prezentace aplikace PowerPoint</vt:lpstr>
      <vt:lpstr>Prezentace aplikace PowerPoint</vt:lpstr>
      <vt:lpstr>Prezentace aplikace PowerPoint</vt:lpstr>
      <vt:lpstr>Prezentace aplikace PowerPoint</vt:lpstr>
      <vt:lpstr> Concepts of recipients  </vt:lpstr>
      <vt:lpstr>Prezentace aplikace PowerPoint</vt:lpstr>
      <vt:lpstr>Prezentace aplikace PowerPoint</vt:lpstr>
      <vt:lpstr>  Criteria for the classification of supposed effects of media (as per Watson, 1998):  </vt:lpstr>
      <vt:lpstr> Based on these questions, we can distinguish the following effects of media:  </vt:lpstr>
      <vt:lpstr> Character of effects of media:  </vt:lpstr>
      <vt:lpstr>Denis McQuail</vt:lpstr>
      <vt:lpstr>Prezentace aplikace PowerPoint</vt:lpstr>
      <vt:lpstr>Prezentace aplikace PowerPoint</vt:lpstr>
      <vt:lpstr>John B. Thompson</vt:lpstr>
      <vt:lpstr> Relationship of power and media (2 attitudes):  </vt:lpstr>
      <vt:lpstr>Propaganda </vt:lpstr>
      <vt:lpstr>Types of propaganda:</vt:lpstr>
      <vt:lpstr>Prezentace aplikace PowerPoint</vt:lpstr>
      <vt:lpstr>Prezentace aplikace PowerPoint</vt:lpstr>
      <vt:lpstr> A) Based on coverage of readership </vt:lpstr>
      <vt:lpstr>B) Based on periodicity</vt:lpstr>
      <vt:lpstr>C) Based on contents</vt:lpstr>
      <vt:lpstr>Prezentace aplikace PowerPoint</vt:lpstr>
      <vt:lpstr>Prezentace aplikace PowerPoint</vt:lpstr>
      <vt:lpstr>Denis McQuail</vt:lpstr>
      <vt:lpstr>Prezentace aplikace PowerPoint</vt:lpstr>
      <vt:lpstr>Prezentace aplikace PowerPoint</vt:lpstr>
      <vt:lpstr>Public sector</vt:lpstr>
      <vt:lpstr>Private sector </vt:lpstr>
      <vt:lpstr>Prezentace aplikace PowerPoint</vt:lpstr>
      <vt:lpstr>Prezentace aplikace PowerPoint</vt:lpstr>
      <vt:lpstr>Prezentace aplikace PowerPoint</vt:lpstr>
      <vt:lpstr>  Levels of media literacy:  </vt:lpstr>
      <vt:lpstr> 12. Important personalities of the Czech mass media </vt:lpstr>
      <vt:lpstr>Josef Kajetán Tyl (1808 – 1856) </vt:lpstr>
      <vt:lpstr>Karel Havlíček Borovský (1821 – 1856) </vt:lpstr>
      <vt:lpstr>Julius Grégr (1831 – 1896) </vt:lpstr>
      <vt:lpstr>František Gel (1901 - 1972) </vt:lpstr>
      <vt:lpstr>Pavel Tigrid (1917–2003) </vt:lpstr>
      <vt:lpstr> Literature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Pavlicikova</cp:lastModifiedBy>
  <cp:revision>84</cp:revision>
  <dcterms:created xsi:type="dcterms:W3CDTF">2017-05-10T10:51:34Z</dcterms:created>
  <dcterms:modified xsi:type="dcterms:W3CDTF">2017-06-22T08:50:22Z</dcterms:modified>
</cp:coreProperties>
</file>