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0" r:id="rId8"/>
    <p:sldId id="261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21.8.2017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21.8.2017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21.8.2017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21.8.2017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21.8.2017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21.8.2017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21.8.2017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21.8.2017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21.8.2017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21.8.2017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21.8.2017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21.8.2017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5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a komunikační 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technologie: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Mediální výchova jako obrana proti negativním vlivům mediálních komunikací.</a:t>
            </a:r>
            <a:b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3630" y="301925"/>
            <a:ext cx="10560170" cy="58750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Mediální </a:t>
            </a:r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výchova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Vztah mediální výchovy a mediální gramotnosti je jednoduše řečeno vztahem prostředku a cíle.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Mediální výchova je tedy definována pomocí mediální gramotnosti jako výchova k orientaci v masových médiích, k jejich využívání a zároveň k jejich kritickému hodnocení jako záměrné výchovné působení na dosažení určitého stupně mediální gramotnosti, nebo také jednoduše jako výchova k životu s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médii.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Mediální výchova se utvářela postupně a její kořeny jsou kladeny někdy ke Komenskému, jindy až do antického Řecka, nicméně skutečný rozvoj přišel až po druhé světové válce.</a:t>
            </a:r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1707" y="396816"/>
            <a:ext cx="10870720" cy="576176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Důvody pro mediální </a:t>
            </a:r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výchovu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mnoho </a:t>
            </a:r>
            <a:r>
              <a:rPr lang="cs-CZ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informací, poznatků, </a:t>
            </a:r>
            <a:r>
              <a:rPr lang="cs-CZ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názorů;</a:t>
            </a:r>
            <a:endParaRPr lang="cs-CZ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měnící </a:t>
            </a:r>
            <a:r>
              <a:rPr lang="cs-CZ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podmínky lidského </a:t>
            </a:r>
            <a:r>
              <a:rPr lang="cs-CZ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života;</a:t>
            </a:r>
            <a:endParaRPr lang="cs-CZ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vyvinutí </a:t>
            </a:r>
            <a:r>
              <a:rPr lang="cs-CZ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mediální gramotnosti jako součásti všeobecného </a:t>
            </a:r>
            <a:r>
              <a:rPr lang="cs-CZ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vzdělání;</a:t>
            </a:r>
            <a:endParaRPr lang="cs-CZ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mediální </a:t>
            </a:r>
            <a:r>
              <a:rPr lang="cs-CZ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gramotnost = soubor kompetencí, které napomáhají uživateli vyhledávat, analyzovat a hodnotit informace a dále je </a:t>
            </a:r>
            <a:r>
              <a:rPr lang="cs-CZ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předávat;</a:t>
            </a:r>
            <a:endParaRPr lang="cs-CZ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obsah </a:t>
            </a:r>
            <a:r>
              <a:rPr lang="cs-CZ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způsob realizace jsou odlišné → systém </a:t>
            </a:r>
            <a:r>
              <a:rPr lang="cs-CZ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vzdělávání.</a:t>
            </a:r>
            <a:endParaRPr lang="cs-CZ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4600" dirty="0"/>
              <a:t>                            </a:t>
            </a:r>
            <a:r>
              <a:rPr lang="cs-CZ" sz="4600" dirty="0" smtClean="0"/>
              <a:t>             </a:t>
            </a:r>
            <a:r>
              <a:rPr lang="cs-CZ" sz="4600" b="1" i="1" dirty="0" smtClean="0"/>
              <a:t>koncepční otázky: </a:t>
            </a:r>
          </a:p>
          <a:p>
            <a:pPr marL="0" indent="0">
              <a:buNone/>
            </a:pPr>
            <a:r>
              <a:rPr lang="cs-CZ" sz="4600" dirty="0"/>
              <a:t>                               </a:t>
            </a:r>
            <a:r>
              <a:rPr lang="cs-CZ" sz="4600" dirty="0" smtClean="0"/>
              <a:t>         Co </a:t>
            </a:r>
            <a:r>
              <a:rPr lang="cs-CZ" sz="4600" dirty="0"/>
              <a:t>má být obsahem mediální výchovy</a:t>
            </a:r>
            <a:r>
              <a:rPr lang="cs-CZ" sz="4600" dirty="0" smtClean="0"/>
              <a:t>?</a:t>
            </a:r>
          </a:p>
          <a:p>
            <a:pPr marL="0" indent="0">
              <a:buNone/>
            </a:pPr>
            <a:r>
              <a:rPr lang="cs-CZ" sz="4600" dirty="0"/>
              <a:t>                                   </a:t>
            </a:r>
            <a:r>
              <a:rPr lang="cs-CZ" sz="4600" dirty="0" smtClean="0"/>
              <a:t>     Jaké </a:t>
            </a:r>
            <a:r>
              <a:rPr lang="cs-CZ" sz="4600" dirty="0"/>
              <a:t>je poslání mediální výchovy</a:t>
            </a:r>
            <a:r>
              <a:rPr lang="cs-CZ" sz="4600" dirty="0" smtClean="0"/>
              <a:t>?</a:t>
            </a:r>
          </a:p>
          <a:p>
            <a:pPr marL="0" indent="0">
              <a:buNone/>
            </a:pPr>
            <a:r>
              <a:rPr lang="cs-CZ" sz="4600" dirty="0"/>
              <a:t>                                        </a:t>
            </a:r>
            <a:r>
              <a:rPr lang="cs-CZ" sz="4600" dirty="0" smtClean="0"/>
              <a:t>Jaký </a:t>
            </a:r>
            <a:r>
              <a:rPr lang="cs-CZ" sz="4600" dirty="0"/>
              <a:t>je způsob realizace </a:t>
            </a:r>
            <a:r>
              <a:rPr lang="cs-CZ" sz="4600" dirty="0" smtClean="0"/>
              <a:t>mediální</a:t>
            </a:r>
          </a:p>
          <a:p>
            <a:pPr marL="0" indent="0">
              <a:buNone/>
            </a:pPr>
            <a:r>
              <a:rPr lang="cs-CZ" sz="4600" dirty="0"/>
              <a:t> </a:t>
            </a:r>
            <a:r>
              <a:rPr lang="cs-CZ" sz="4600" dirty="0" smtClean="0"/>
              <a:t>                                        </a:t>
            </a:r>
            <a:r>
              <a:rPr lang="cs-CZ" sz="4600" dirty="0"/>
              <a:t>výchovy?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dirty="0" smtClean="0"/>
              <a:t>                            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490" y="3837435"/>
            <a:ext cx="2534819" cy="17907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4363" y="2458528"/>
            <a:ext cx="3636282" cy="3281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645"/>
          </a:xfrm>
        </p:spPr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Koncepce mediální výchovy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34954"/>
            <a:ext cx="11386868" cy="46045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dvě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složky: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poznatkové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typické pro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Canadu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Skandinavii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vychází z kritické větve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teorií médií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frankfurtské školy,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britských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kulturálních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studií.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dovednostní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typické pro USA,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předpokládá, že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žáci osvojí potřebné poznatky 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dovednosti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tím, že si sami vyzkouší, jak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média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fungují.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068224"/>
            <a:ext cx="11553986" cy="5303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64770" y="3405527"/>
            <a:ext cx="1940942" cy="2766874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42385" y="3405527"/>
            <a:ext cx="3419464" cy="2506448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2253" y="3505990"/>
            <a:ext cx="1838714" cy="2785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2860" y="250166"/>
            <a:ext cx="11412748" cy="55284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Negativní 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vlivy mediálních komunikací</a:t>
            </a:r>
            <a:endParaRPr lang="cs-CZ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/>
          </a:p>
          <a:p>
            <a:pPr marL="0" indent="0">
              <a:buNone/>
            </a:pP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Rozhlas </a:t>
            </a:r>
            <a:endParaRPr lang="cs-CZ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Domnívám se, že role rozhlasu jakožto prostředku ovlivňování názorů a hodnotového systému dětí a mládeže je v současné době nejmenší ze všech informačních technologií.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Většina mladých lidí používá rozhlas pouze jako zvukovou kulisu.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Jediné, co může mít na posluchače vliv, jsou nezbytné reklamy ta se jim často velice podbízí vtíravou melodií a vryje se do paměti posluchače,  a některé slogany se jim neustále vybavují. 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1707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6582" y="938123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189" y="163902"/>
            <a:ext cx="10965611" cy="600223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Negativní vlivy mediálních </a:t>
            </a:r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komunikací</a:t>
            </a:r>
          </a:p>
          <a:p>
            <a:pPr marL="0" indent="0">
              <a:buNone/>
            </a:pP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Televize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Jedním z nejdůležitějších médií působících na psychiku dítěte je stále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televize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Když se dítě dívá na televizi 24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McLUHAN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Herbert na nějaký akční film se špatným obsahem, považuje všechno, co se v něm děje za samozřejmost a leccos z toho si chce také vyzkoušet, aniž by domyslelo důsledky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DVD přehrávač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Děti tráví svůj čas díváním se na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disky místo toho, aby šly třeba ven s kamarády, ale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tato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záliba může vést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ke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kopírování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disků, která je z hlediska autorských práv nelegální.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Děti sledující film na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 u filmu nerozvíjí své rétorické dovednosti, nezapojují fantazii.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Což může vést k malé slovní zásobě, špatnému vyjadřování a obezitě.</a:t>
            </a: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97284" y="2311878"/>
            <a:ext cx="2665562" cy="1427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Negativní vlivy mediálních komunikací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Mobilní telefon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mobilního telefonu je nebezpečí vzhledem ke školnímu prostředí,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že žáci, studenti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budou svůj telefon zneužívat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podvádění.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Vede k nepozornosti při hodině, k nesoustředění.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                          Často slouží k hraní her, k psaní </a:t>
            </a:r>
            <a:r>
              <a:rPr lang="cs-CZ" dirty="0" err="1" smtClean="0"/>
              <a:t>sms</a:t>
            </a:r>
            <a:r>
              <a:rPr lang="cs-CZ" dirty="0" smtClean="0"/>
              <a:t> při výuce.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019122" y="1765413"/>
            <a:ext cx="8462115" cy="4411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8171" y="3819541"/>
            <a:ext cx="222885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negativních vlivů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2090" y="1155940"/>
            <a:ext cx="11421373" cy="5021023"/>
          </a:xfrm>
        </p:spPr>
        <p:txBody>
          <a:bodyPr>
            <a:normAutofit/>
          </a:bodyPr>
          <a:lstStyle/>
          <a:p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každodenní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komunikace se odehrává prostřednictvím elektronické pošty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finance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spravujeme pomocí e-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bankingu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zprávy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čteme převážně na internetu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vliv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médií na psychiku jednotlivce - především na děti a mládež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sociální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sítě – děti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nejúčinnějším způsobem jak zmírnit negativní vlivy je rodina</a:t>
            </a:r>
            <a:endParaRPr lang="cs-CZ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1855364"/>
            <a:ext cx="10686081" cy="4270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94996" y="2133600"/>
            <a:ext cx="2658804" cy="188207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8537" y="-87419"/>
            <a:ext cx="2516037" cy="188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565</Words>
  <Application>Microsoft Office PowerPoint</Application>
  <PresentationFormat>Širokoúhlá obrazovka</PresentationFormat>
  <Paragraphs>63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Motiv Office</vt:lpstr>
      <vt:lpstr>Informační a komunikační technologie: 7. Mediální výchova jako obrana proti negativním vlivům mediálních komunikací.  </vt:lpstr>
      <vt:lpstr>Prezentace aplikace PowerPoint</vt:lpstr>
      <vt:lpstr>Prezentace aplikace PowerPoint</vt:lpstr>
      <vt:lpstr>Koncepce mediální výchovy</vt:lpstr>
      <vt:lpstr>Prezentace aplikace PowerPoint</vt:lpstr>
      <vt:lpstr>Prezentace aplikace PowerPoint</vt:lpstr>
      <vt:lpstr>Negativní vlivy mediálních komunikací </vt:lpstr>
      <vt:lpstr>Příklad negativních vlivů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Hrušková Lenka</cp:lastModifiedBy>
  <cp:revision>69</cp:revision>
  <dcterms:created xsi:type="dcterms:W3CDTF">2017-05-10T10:51:34Z</dcterms:created>
  <dcterms:modified xsi:type="dcterms:W3CDTF">2017-08-21T11:31:49Z</dcterms:modified>
</cp:coreProperties>
</file>