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  <p:sldId id="264" r:id="rId7"/>
    <p:sldId id="260" r:id="rId8"/>
    <p:sldId id="261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17.8.2017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3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17.8.2017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268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17.8.2017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689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17.8.2017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04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17.8.2017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86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17.8.2017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075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17.8.2017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81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17.8.2017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05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17.8.2017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975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17.8.2017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15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17.8.2017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565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606F1-70A8-4ADC-9334-297B429272E0}" type="datetimeFigureOut">
              <a:rPr lang="cs-CZ" smtClean="0"/>
              <a:t>17.8.2017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55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2.jpeg"/><Relationship Id="rId7" Type="http://schemas.openxmlformats.org/officeDocument/2006/relationships/image" Target="../media/image1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4.png"/><Relationship Id="rId10" Type="http://schemas.openxmlformats.org/officeDocument/2006/relationships/image" Target="../media/image15.jpg"/><Relationship Id="rId4" Type="http://schemas.openxmlformats.org/officeDocument/2006/relationships/image" Target="../media/image3.png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hyperlink" Target="http://slideplayer.cz/slide/2810422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2.jpe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5464" y="573438"/>
            <a:ext cx="11400915" cy="2541722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Informační a komunikační </a:t>
            </a: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technologie: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obrazu v </a:t>
            </a:r>
            <a:r>
              <a:rPr lang="cs-CZ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kultuře. Výuka </a:t>
            </a:r>
            <a:r>
              <a:rPr lang="cs-CZ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pomocí obrazu.</a:t>
            </a:r>
            <a:br>
              <a:rPr lang="cs-CZ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Metodický koncept k efektivní podpoře klíčových odborných kompetencí s využitím cizího jazyka ATCZ62 - CLIL jako výuková strategie na vysoké škole</a:t>
            </a:r>
            <a:endParaRPr lang="cs-CZ" dirty="0"/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7124"/>
            <a:ext cx="3907579" cy="1730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80" y="5377112"/>
            <a:ext cx="3380210" cy="1361574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48" y="5465511"/>
            <a:ext cx="1284605" cy="127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384" y="5426074"/>
            <a:ext cx="2753995" cy="745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967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8740" y="414068"/>
            <a:ext cx="10655060" cy="5762895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OBRAZ A MALBA PROVÁZÍ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ČLOVĚKA OD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POČÁTKU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DĚJIN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179" y="1086929"/>
            <a:ext cx="2637269" cy="182655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6009" y="1068887"/>
            <a:ext cx="2833136" cy="184459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9730" y="1068887"/>
            <a:ext cx="1191129" cy="1844595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7832784" y="1068887"/>
            <a:ext cx="22256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Nejstaršími obrazy, které známe v dnešní době, jsou malby v jeskyni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Chauvet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Francii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(31 000 ± 1300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p.n.l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055961" y="3761117"/>
            <a:ext cx="93753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této chvíle člověka neustále provází obraz, </a:t>
            </a:r>
          </a:p>
          <a:p>
            <a:pPr algn="ctr"/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který v průběhu času plní různé informativní a estetické 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funkce.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48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5297" y="1034042"/>
            <a:ext cx="11461968" cy="51429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Role obrazu v kultuře</a:t>
            </a:r>
            <a:endParaRPr lang="cs-CZ" dirty="0"/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Důležité vzdělávací role vizualizace si můžeme 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šimnout ve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středověku.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 typický příklad tehdejšího „obrazového 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může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posloužit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Biblia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pauperum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chudých). 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Důležité vzdělávací role vizualizace si můžeme 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všimnout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středověku.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</a:t>
            </a:r>
            <a:r>
              <a:rPr lang="cs-CZ" sz="1200" dirty="0" smtClean="0">
                <a:solidFill>
                  <a:srgbClr val="C6E7FC">
                    <a:lumMod val="50000"/>
                  </a:srgbClr>
                </a:solidFill>
                <a:latin typeface="Candara"/>
              </a:rPr>
              <a:t>Strana </a:t>
            </a:r>
            <a:r>
              <a:rPr lang="cs-CZ" sz="1200" dirty="0">
                <a:solidFill>
                  <a:srgbClr val="C6E7FC">
                    <a:lumMod val="50000"/>
                  </a:srgbClr>
                </a:solidFill>
                <a:latin typeface="Candara"/>
              </a:rPr>
              <a:t>z dřevorytecké Bible chudých z 15. stol. Uprostřed vidíme „Zvěstování“,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200" dirty="0" smtClean="0">
                <a:solidFill>
                  <a:srgbClr val="C6E7FC">
                    <a:lumMod val="50000"/>
                  </a:srgbClr>
                </a:solidFill>
                <a:latin typeface="Candara"/>
              </a:rPr>
              <a:t>                                                                                                                                                                                                                           nalevo </a:t>
            </a:r>
            <a:r>
              <a:rPr lang="cs-CZ" sz="1200" dirty="0">
                <a:solidFill>
                  <a:srgbClr val="C6E7FC">
                    <a:lumMod val="50000"/>
                  </a:srgbClr>
                </a:solidFill>
                <a:latin typeface="Candara"/>
              </a:rPr>
              <a:t>„Pokušení“,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200" dirty="0" smtClean="0">
                <a:solidFill>
                  <a:srgbClr val="C6E7FC">
                    <a:lumMod val="50000"/>
                  </a:srgbClr>
                </a:solidFill>
                <a:latin typeface="Candara"/>
              </a:rPr>
              <a:t>                                                                                                                                                                                                                           vpravo </a:t>
            </a:r>
            <a:r>
              <a:rPr lang="cs-CZ" sz="1200" dirty="0">
                <a:solidFill>
                  <a:srgbClr val="C6E7FC">
                    <a:lumMod val="50000"/>
                  </a:srgbClr>
                </a:solidFill>
                <a:latin typeface="Candara"/>
              </a:rPr>
              <a:t>„</a:t>
            </a:r>
            <a:r>
              <a:rPr lang="cs-CZ" sz="1200" dirty="0" err="1">
                <a:solidFill>
                  <a:srgbClr val="C6E7FC">
                    <a:lumMod val="50000"/>
                  </a:srgbClr>
                </a:solidFill>
                <a:latin typeface="Candara"/>
              </a:rPr>
              <a:t>Gedeonovo</a:t>
            </a:r>
            <a:r>
              <a:rPr lang="cs-CZ" sz="1200" dirty="0">
                <a:solidFill>
                  <a:srgbClr val="C6E7FC">
                    <a:lumMod val="50000"/>
                  </a:srgbClr>
                </a:solidFill>
                <a:latin typeface="Candara"/>
              </a:rPr>
              <a:t> rouno“ .</a:t>
            </a:r>
            <a:r>
              <a:rPr lang="pl-PL" sz="1200" dirty="0">
                <a:solidFill>
                  <a:srgbClr val="C6E7FC">
                    <a:lumMod val="50000"/>
                  </a:srgbClr>
                </a:solidFill>
                <a:latin typeface="Candara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200" i="1" dirty="0">
              <a:solidFill>
                <a:srgbClr val="C6E7FC">
                  <a:lumMod val="50000"/>
                </a:srgbClr>
              </a:solidFill>
              <a:latin typeface="Candara"/>
            </a:endParaRPr>
          </a:p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907" y="0"/>
            <a:ext cx="3398358" cy="511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645"/>
          </a:xfrm>
        </p:spPr>
        <p:txBody>
          <a:bodyPr/>
          <a:lstStyle/>
          <a:p>
            <a:pPr algn="ctr"/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Korelace obrazu s textem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34954"/>
            <a:ext cx="11386868" cy="4604537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 spojování obrazu s textem za účelem komplexnějšího znázornění konkrétního příběhu docházelo velmi často. V průběhu století se na mnoha obrazech objevovaly symboly, alegorie a emblémy, které zastupovaly text, naopak sám text byl nejednou doprovázen obrazem, často ve formě iniciál nebo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iluminací.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 spojování obrazu s textem za účelem komplexnějšího znázornění konkrétního příběhu docházelo velmi často. V průběhu století se na mnoha obrazech objevovaly symboly, alegorie a emblémy, které zastupovaly text, naopak sám text byl nejednou doprovázen obrazem, často ve formě iniciál nebo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iluminací.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457200" y="1068224"/>
            <a:ext cx="11553986" cy="5303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8899" y="4710901"/>
            <a:ext cx="2383743" cy="17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5057" y="250166"/>
            <a:ext cx="11740551" cy="59267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400" dirty="0"/>
          </a:p>
          <a:p>
            <a:pPr marL="0" indent="0" algn="ctr">
              <a:buNone/>
            </a:pPr>
            <a:r>
              <a:rPr lang="cs-C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Výuka s pomocí obrazu</a:t>
            </a:r>
            <a:endParaRPr lang="cs-CZ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1170774"/>
            <a:ext cx="10918556" cy="520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492616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6" y="1661747"/>
            <a:ext cx="2133600" cy="232007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318" y="1504582"/>
            <a:ext cx="2247900" cy="2028825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2460500" y="1661746"/>
            <a:ext cx="72976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tradice výuky s pomocí obrazu se zapsal také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 Ámos Komenský,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který v roce 1658 napsal Orbis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sensualium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pictus.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Jednalo se o ilustrovanou „encyklopedii“, rozdělenou do 150 kapitol se 150 dřevoryty.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Svět v obrazech ukazoval a pojmenovával všechny věci duchovního a materiálního světa,  které byly dětem potřebné. 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544" y="3840027"/>
            <a:ext cx="2143125" cy="21336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201" y="3822289"/>
            <a:ext cx="2688790" cy="2050595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5" y="4116177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3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61598"/>
            <a:ext cx="10515600" cy="4604537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1464589" y="147614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302" y="1043792"/>
            <a:ext cx="9235916" cy="519351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3921025" y="240866"/>
            <a:ext cx="37651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 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Vizualizace</a:t>
            </a:r>
          </a:p>
        </p:txBody>
      </p:sp>
    </p:spTree>
    <p:extLst>
      <p:ext uri="{BB962C8B-B14F-4D97-AF65-F5344CB8AC3E}">
        <p14:creationId xmlns:p14="http://schemas.microsoft.com/office/powerpoint/2010/main" val="94993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VIZUALIZACE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SHRNUTÍ INFORMACÍ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>
                <a:hlinkClick r:id="rId2"/>
              </a:rPr>
              <a:t>http://slideplayer.cz/slide/2810422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1019122" y="1765413"/>
            <a:ext cx="8462115" cy="4411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026" y="3032577"/>
            <a:ext cx="2109205" cy="229903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2895" y="2936945"/>
            <a:ext cx="1597290" cy="143268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1348" y="3539641"/>
            <a:ext cx="1255885" cy="237764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78113" y="3701658"/>
            <a:ext cx="4413887" cy="2670279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08448" y="1593108"/>
            <a:ext cx="2240993" cy="1850465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86346" y="250166"/>
            <a:ext cx="2072820" cy="309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VIZUALIZACE: VYSVĚTLENÍ PROBLÉMU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838" y="1449238"/>
            <a:ext cx="11438626" cy="4727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Obrazy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mohou plnit nejen roli ilustrace, ale někdy je také možné s jejich pomocí vysvětlit problémy, které je těžké si představit.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Jako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 takového přístupu může posloužit text prof. Janusze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Rachonia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Gdaňské polytechniky, ve kterém popisuje, jakým způsobem vysvětluje studentům teorii rezonance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Linuse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Paulinga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pomocí obrazů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Salvadora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Dalího.</a:t>
            </a:r>
          </a:p>
          <a:p>
            <a:pPr marL="0" indent="0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Obě tato plátna představují více než </a:t>
            </a:r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jeden </a:t>
            </a:r>
            <a:r>
              <a:rPr lang="cs-CZ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obraz: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199" y="1642820"/>
            <a:ext cx="10686081" cy="4483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189" y="3314821"/>
            <a:ext cx="3822523" cy="269466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4264" y="2873255"/>
            <a:ext cx="4276655" cy="301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328</Words>
  <Application>Microsoft Office PowerPoint</Application>
  <PresentationFormat>Širokoúhlá obrazovka</PresentationFormat>
  <Paragraphs>41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Candara</vt:lpstr>
      <vt:lpstr>Times New Roman</vt:lpstr>
      <vt:lpstr>Motiv Office</vt:lpstr>
      <vt:lpstr>Informační a komunikační technologie: 5. Role obrazu v kultuře. Výuka pomocí obrazu.  </vt:lpstr>
      <vt:lpstr>Prezentace aplikace PowerPoint</vt:lpstr>
      <vt:lpstr>Prezentace aplikace PowerPoint</vt:lpstr>
      <vt:lpstr>Korelace obrazu s textem</vt:lpstr>
      <vt:lpstr>Prezentace aplikace PowerPoint</vt:lpstr>
      <vt:lpstr>Prezentace aplikace PowerPoint</vt:lpstr>
      <vt:lpstr>VIZUALIZACE - SHRNUTÍ INFORMACÍ</vt:lpstr>
      <vt:lpstr>VIZUALIZACE: VYSVĚTLENÍ PROBLÉMU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předmětu dle IS</dc:title>
  <dc:creator>Kratka</dc:creator>
  <cp:lastModifiedBy>Hrušková Lenka</cp:lastModifiedBy>
  <cp:revision>66</cp:revision>
  <dcterms:created xsi:type="dcterms:W3CDTF">2017-05-10T10:51:34Z</dcterms:created>
  <dcterms:modified xsi:type="dcterms:W3CDTF">2017-08-17T15:27:14Z</dcterms:modified>
</cp:coreProperties>
</file>