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4" r:id="rId7"/>
    <p:sldId id="260" r:id="rId8"/>
    <p:sldId id="265" r:id="rId9"/>
    <p:sldId id="267" r:id="rId10"/>
    <p:sldId id="266" r:id="rId11"/>
    <p:sldId id="261" r:id="rId12"/>
    <p:sldId id="268"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varScale="1">
        <p:scale>
          <a:sx n="89" d="100"/>
          <a:sy n="89" d="100"/>
        </p:scale>
        <p:origin x="4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20.8.2017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20.8.2017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20.8.2017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20.8.2017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20.8.2017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5.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fontScale="90000"/>
          </a:bodyPr>
          <a:lstStyle/>
          <a:p>
            <a:r>
              <a:rPr lang="cs-CZ" sz="4000" dirty="0">
                <a:latin typeface="Times New Roman" panose="02020603050405020304" pitchFamily="18" charset="0"/>
                <a:cs typeface="Times New Roman" panose="02020603050405020304" pitchFamily="18" charset="0"/>
              </a:rPr>
              <a:t>Informační a komunikační </a:t>
            </a:r>
            <a:r>
              <a:rPr lang="cs-CZ" sz="4000" dirty="0" smtClean="0">
                <a:latin typeface="Times New Roman" panose="02020603050405020304" pitchFamily="18" charset="0"/>
                <a:cs typeface="Times New Roman" panose="02020603050405020304" pitchFamily="18" charset="0"/>
              </a:rPr>
              <a:t>technologie:</a:t>
            </a:r>
            <a:r>
              <a:rPr lang="cs-CZ" dirty="0" smtClean="0">
                <a:latin typeface="Times New Roman" panose="02020603050405020304" pitchFamily="18" charset="0"/>
                <a:cs typeface="Times New Roman" panose="02020603050405020304" pitchFamily="18" charset="0"/>
              </a:rPr>
              <a:t/>
            </a:r>
            <a:br>
              <a:rPr lang="cs-CZ" dirty="0" smtClean="0">
                <a:latin typeface="Times New Roman" panose="02020603050405020304" pitchFamily="18" charset="0"/>
                <a:cs typeface="Times New Roman" panose="02020603050405020304" pitchFamily="18" charset="0"/>
              </a:rPr>
            </a:br>
            <a:r>
              <a:rPr lang="cs-CZ" sz="4900" b="1" dirty="0" smtClean="0">
                <a:latin typeface="Times New Roman" panose="02020603050405020304" pitchFamily="18" charset="0"/>
                <a:cs typeface="Times New Roman" panose="02020603050405020304" pitchFamily="18" charset="0"/>
              </a:rPr>
              <a:t>11. </a:t>
            </a:r>
            <a:r>
              <a:rPr lang="cs-CZ" sz="4900" b="1" dirty="0">
                <a:latin typeface="Times New Roman" panose="02020603050405020304" pitchFamily="18" charset="0"/>
                <a:cs typeface="Times New Roman" panose="02020603050405020304" pitchFamily="18" charset="0"/>
              </a:rPr>
              <a:t>Televizní svět v historii. Analog a digitál.</a:t>
            </a:r>
            <a:r>
              <a:rPr lang="cs-CZ" b="1" dirty="0">
                <a:latin typeface="Times New Roman" panose="02020603050405020304" pitchFamily="18" charset="0"/>
                <a:cs typeface="Times New Roman" panose="02020603050405020304" pitchFamily="18" charset="0"/>
              </a:rPr>
              <a:t/>
            </a:r>
            <a:br>
              <a:rPr lang="cs-CZ" b="1" dirty="0">
                <a:latin typeface="Times New Roman" panose="02020603050405020304" pitchFamily="18" charset="0"/>
                <a:cs typeface="Times New Roman" panose="02020603050405020304" pitchFamily="18" charset="0"/>
              </a:rPr>
            </a:br>
            <a:r>
              <a:rPr lang="cs-CZ" b="1" dirty="0">
                <a:latin typeface="Times New Roman" panose="02020603050405020304" pitchFamily="18" charset="0"/>
                <a:cs typeface="Times New Roman" panose="02020603050405020304" pitchFamily="18" charset="0"/>
              </a:rPr>
              <a:t/>
            </a:r>
            <a:br>
              <a:rPr lang="cs-CZ" b="1"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Analog x digitál</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707366" y="1337094"/>
            <a:ext cx="10646434" cy="4839869"/>
          </a:xfrm>
        </p:spPr>
        <p:txBody>
          <a:bodyPr>
            <a:normAutofit/>
          </a:bodyPr>
          <a:lstStyle/>
          <a:p>
            <a:pPr>
              <a:buFont typeface="Wingdings" panose="05000000000000000000" pitchFamily="2" charset="2"/>
              <a:buChar char="ü"/>
            </a:pPr>
            <a:r>
              <a:rPr lang="cs-CZ" dirty="0" smtClean="0">
                <a:latin typeface="Times New Roman" panose="02020603050405020304" pitchFamily="18" charset="0"/>
                <a:cs typeface="Times New Roman" panose="02020603050405020304" pitchFamily="18" charset="0"/>
              </a:rPr>
              <a:t>Rozdíl </a:t>
            </a:r>
            <a:r>
              <a:rPr lang="cs-CZ" dirty="0">
                <a:latin typeface="Times New Roman" panose="02020603050405020304" pitchFamily="18" charset="0"/>
                <a:cs typeface="Times New Roman" panose="02020603050405020304" pitchFamily="18" charset="0"/>
              </a:rPr>
              <a:t>mezi analogovým a digitálním přenosem je možné přirovnat k posílání peněz dostavníkem, anebo bankovním převodem.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Pokud pošleme peníze dostavníkem, obdrží adresát naše peníze fyzicky tak, jak jsme je zaslali, ovšem za předpokladu, že ten dostavník někdo nevykrade, že je kurýr někde neztratí apod. Zatímco, když je pošleme bankovním převodem, obdrží adresát sice fyzicky jiné peníze, ale v každém případě ve stejné hodnotě, v jaké byly odeslány.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Digitální přenos informací je přenos údaje o hodnotě, a to v podobě čísla. (v tomto případě tzv. binárního čísla).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1765413"/>
            <a:ext cx="8462115"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pic>
        <p:nvPicPr>
          <p:cNvPr id="9" name="Obrázek 8"/>
          <p:cNvPicPr>
            <a:picLocks noChangeAspect="1"/>
          </p:cNvPicPr>
          <p:nvPr/>
        </p:nvPicPr>
        <p:blipFill>
          <a:blip r:embed="rId6"/>
          <a:stretch>
            <a:fillRect/>
          </a:stretch>
        </p:blipFill>
        <p:spPr>
          <a:xfrm>
            <a:off x="8100032" y="4771737"/>
            <a:ext cx="2857500" cy="1600200"/>
          </a:xfrm>
          <a:prstGeom prst="rect">
            <a:avLst/>
          </a:prstGeom>
        </p:spPr>
      </p:pic>
      <p:pic>
        <p:nvPicPr>
          <p:cNvPr id="10" name="Obrázek 9"/>
          <p:cNvPicPr>
            <a:picLocks noChangeAspect="1"/>
          </p:cNvPicPr>
          <p:nvPr/>
        </p:nvPicPr>
        <p:blipFill>
          <a:blip r:embed="rId7"/>
          <a:stretch>
            <a:fillRect/>
          </a:stretch>
        </p:blipFill>
        <p:spPr>
          <a:xfrm>
            <a:off x="847113" y="5106837"/>
            <a:ext cx="1249105" cy="1667619"/>
          </a:xfrm>
          <a:prstGeom prst="rect">
            <a:avLst/>
          </a:prstGeom>
        </p:spPr>
      </p:pic>
      <p:pic>
        <p:nvPicPr>
          <p:cNvPr id="11" name="Obrázek 10"/>
          <p:cNvPicPr>
            <a:picLocks noChangeAspect="1"/>
          </p:cNvPicPr>
          <p:nvPr/>
        </p:nvPicPr>
        <p:blipFill>
          <a:blip r:embed="rId8"/>
          <a:stretch>
            <a:fillRect/>
          </a:stretch>
        </p:blipFill>
        <p:spPr>
          <a:xfrm>
            <a:off x="293298" y="63040"/>
            <a:ext cx="3096883" cy="1353122"/>
          </a:xfrm>
          <a:prstGeom prst="rect">
            <a:avLst/>
          </a:prstGeom>
        </p:spPr>
      </p:pic>
    </p:spTree>
    <p:extLst>
      <p:ext uri="{BB962C8B-B14F-4D97-AF65-F5344CB8AC3E}">
        <p14:creationId xmlns:p14="http://schemas.microsoft.com/office/powerpoint/2010/main" val="348797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Analogové vysílání</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534838" y="1449238"/>
            <a:ext cx="11438626" cy="4727725"/>
          </a:xfrm>
        </p:spPr>
        <p:txBody>
          <a:bodyPr>
            <a:normAutofit/>
          </a:bodyPr>
          <a:lstStyle/>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Analogové vysílání je dnes již zastaralý způsob šíření televizního a rozhlasového signálu.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Obraz i zvuk je přenášen </a:t>
            </a:r>
            <a:r>
              <a:rPr lang="cs-CZ" dirty="0" smtClean="0">
                <a:latin typeface="Times New Roman" panose="02020603050405020304" pitchFamily="18" charset="0"/>
                <a:cs typeface="Times New Roman" panose="02020603050405020304" pitchFamily="18" charset="0"/>
              </a:rPr>
              <a:t>pomocí </a:t>
            </a:r>
          </a:p>
          <a:p>
            <a:pPr marL="0" indent="0">
              <a:buNone/>
            </a:pPr>
            <a:r>
              <a:rPr lang="cs-CZ" dirty="0" smtClean="0">
                <a:latin typeface="Times New Roman" panose="02020603050405020304" pitchFamily="18" charset="0"/>
                <a:cs typeface="Times New Roman" panose="02020603050405020304" pitchFamily="18" charset="0"/>
              </a:rPr>
              <a:t>elektromagnetického </a:t>
            </a:r>
            <a:r>
              <a:rPr lang="cs-CZ" dirty="0">
                <a:latin typeface="Times New Roman" panose="02020603050405020304" pitchFamily="18" charset="0"/>
                <a:cs typeface="Times New Roman" panose="02020603050405020304" pitchFamily="18" charset="0"/>
              </a:rPr>
              <a:t>vlnění.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Informace o barvách a zvuku jsou vytvářeny modulací tohoto spojitého (analogového) signálu.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Každá televizní nebo rozhlasová frekvence tak nese signál jedné stanice.</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Analogové vysílání je v současnosti nahrazováno digitálním vysíláním. </a:t>
            </a:r>
          </a:p>
          <a:p>
            <a:pPr>
              <a:buFont typeface="Wingdings" panose="05000000000000000000" pitchFamily="2" charset="2"/>
              <a:buChar char="ü"/>
            </a:pPr>
            <a:r>
              <a:rPr lang="cs-CZ" dirty="0">
                <a:latin typeface="Times New Roman" panose="02020603050405020304" pitchFamily="18" charset="0"/>
                <a:cs typeface="Times New Roman" panose="02020603050405020304" pitchFamily="18" charset="0"/>
              </a:rPr>
              <a:t>V České republice bylo analogové vysílání vypnuto ke konci roku 2011, kdy nastala tzv. analogová tma.</a:t>
            </a:r>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31321" y="1216326"/>
            <a:ext cx="10711959" cy="49098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pic>
        <p:nvPicPr>
          <p:cNvPr id="9" name="Obrázek 8"/>
          <p:cNvPicPr>
            <a:picLocks noChangeAspect="1"/>
          </p:cNvPicPr>
          <p:nvPr/>
        </p:nvPicPr>
        <p:blipFill>
          <a:blip r:embed="rId6"/>
          <a:stretch>
            <a:fillRect/>
          </a:stretch>
        </p:blipFill>
        <p:spPr>
          <a:xfrm>
            <a:off x="9031650" y="122930"/>
            <a:ext cx="2815293" cy="1438930"/>
          </a:xfrm>
          <a:prstGeom prst="rect">
            <a:avLst/>
          </a:prstGeom>
        </p:spPr>
      </p:pic>
      <p:pic>
        <p:nvPicPr>
          <p:cNvPr id="10" name="Obrázek 9"/>
          <p:cNvPicPr>
            <a:picLocks noChangeAspect="1"/>
          </p:cNvPicPr>
          <p:nvPr/>
        </p:nvPicPr>
        <p:blipFill>
          <a:blip r:embed="rId7"/>
          <a:stretch>
            <a:fillRect/>
          </a:stretch>
        </p:blipFill>
        <p:spPr>
          <a:xfrm>
            <a:off x="6373682" y="1993901"/>
            <a:ext cx="3457575" cy="1276350"/>
          </a:xfrm>
          <a:prstGeom prst="rect">
            <a:avLst/>
          </a:prstGeom>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latin typeface="Times New Roman" panose="02020603050405020304" pitchFamily="18" charset="0"/>
                <a:cs typeface="Times New Roman" panose="02020603050405020304" pitchFamily="18" charset="0"/>
              </a:rPr>
              <a:t>Digitální vysílání (DVB = Digital Video </a:t>
            </a:r>
            <a:r>
              <a:rPr lang="cs-CZ" b="1" dirty="0" err="1">
                <a:latin typeface="Times New Roman" panose="02020603050405020304" pitchFamily="18" charset="0"/>
                <a:cs typeface="Times New Roman" panose="02020603050405020304" pitchFamily="18" charset="0"/>
              </a:rPr>
              <a:t>Broadcasting</a:t>
            </a:r>
            <a:r>
              <a:rPr lang="cs-CZ" b="1" dirty="0">
                <a:latin typeface="Times New Roman" panose="02020603050405020304" pitchFamily="18" charset="0"/>
                <a:cs typeface="Times New Roman" panose="02020603050405020304" pitchFamily="18" charset="0"/>
              </a:rPr>
              <a:t>) </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534838" y="1449238"/>
            <a:ext cx="11438626" cy="4727725"/>
          </a:xfrm>
        </p:spPr>
        <p:txBody>
          <a:bodyPr>
            <a:normAutofit/>
          </a:bodyPr>
          <a:lstStyle/>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Digitální </a:t>
            </a:r>
            <a:r>
              <a:rPr lang="cs-CZ" dirty="0">
                <a:latin typeface="Times New Roman" panose="02020603050405020304" pitchFamily="18" charset="0"/>
                <a:cs typeface="Times New Roman" panose="02020603050405020304" pitchFamily="18" charset="0"/>
              </a:rPr>
              <a:t>vysílání umožňuje pomocí multiplexu přenášet na jedné frekvenci několik televizních programů.</a:t>
            </a:r>
          </a:p>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Umožňuje </a:t>
            </a:r>
            <a:r>
              <a:rPr lang="cs-CZ" dirty="0">
                <a:latin typeface="Times New Roman" panose="02020603050405020304" pitchFamily="18" charset="0"/>
                <a:cs typeface="Times New Roman" panose="02020603050405020304" pitchFamily="18" charset="0"/>
              </a:rPr>
              <a:t>tím lépe využít přenosové pásmo používané při analogovém televizním vysílání.</a:t>
            </a:r>
          </a:p>
          <a:p>
            <a:pPr marL="0" indent="0">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686081" cy="4483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pic>
        <p:nvPicPr>
          <p:cNvPr id="10" name="Obrázek 9"/>
          <p:cNvPicPr>
            <a:picLocks noChangeAspect="1"/>
          </p:cNvPicPr>
          <p:nvPr/>
        </p:nvPicPr>
        <p:blipFill>
          <a:blip r:embed="rId6"/>
          <a:stretch>
            <a:fillRect/>
          </a:stretch>
        </p:blipFill>
        <p:spPr>
          <a:xfrm>
            <a:off x="5431872" y="3109814"/>
            <a:ext cx="5200486" cy="3149083"/>
          </a:xfrm>
          <a:prstGeom prst="rect">
            <a:avLst/>
          </a:prstGeom>
        </p:spPr>
      </p:pic>
      <p:pic>
        <p:nvPicPr>
          <p:cNvPr id="11" name="Obrázek 10"/>
          <p:cNvPicPr>
            <a:picLocks noChangeAspect="1"/>
          </p:cNvPicPr>
          <p:nvPr/>
        </p:nvPicPr>
        <p:blipFill>
          <a:blip r:embed="rId7"/>
          <a:stretch>
            <a:fillRect/>
          </a:stretch>
        </p:blipFill>
        <p:spPr>
          <a:xfrm>
            <a:off x="733245" y="3162590"/>
            <a:ext cx="4356340" cy="3036898"/>
          </a:xfrm>
          <a:prstGeom prst="rect">
            <a:avLst/>
          </a:prstGeom>
        </p:spPr>
      </p:pic>
    </p:spTree>
    <p:extLst>
      <p:ext uri="{BB962C8B-B14F-4D97-AF65-F5344CB8AC3E}">
        <p14:creationId xmlns:p14="http://schemas.microsoft.com/office/powerpoint/2010/main" val="3042788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3" name="Zástupný symbol pro obsah 2"/>
          <p:cNvSpPr>
            <a:spLocks noGrp="1"/>
          </p:cNvSpPr>
          <p:nvPr>
            <p:ph idx="1"/>
          </p:nvPr>
        </p:nvSpPr>
        <p:spPr>
          <a:xfrm>
            <a:off x="648418" y="325175"/>
            <a:ext cx="11023122" cy="5676928"/>
          </a:xfrm>
        </p:spPr>
        <p:txBody>
          <a:bodyPr>
            <a:normAutofit/>
          </a:bodyPr>
          <a:lstStyle/>
          <a:p>
            <a:pPr marL="0" indent="0">
              <a:buNone/>
            </a:pPr>
            <a:r>
              <a:rPr lang="cs-CZ" sz="4400" b="1" dirty="0">
                <a:latin typeface="Times New Roman" panose="02020603050405020304" pitchFamily="18" charset="0"/>
                <a:cs typeface="Times New Roman" panose="02020603050405020304" pitchFamily="18" charset="0"/>
              </a:rPr>
              <a:t>Historie televize v </a:t>
            </a:r>
            <a:r>
              <a:rPr lang="cs-CZ" sz="4400" b="1" dirty="0" smtClean="0">
                <a:latin typeface="Times New Roman" panose="02020603050405020304" pitchFamily="18" charset="0"/>
                <a:cs typeface="Times New Roman" panose="02020603050405020304" pitchFamily="18" charset="0"/>
              </a:rPr>
              <a:t>ČSR</a:t>
            </a:r>
          </a:p>
          <a:p>
            <a:pPr marL="0" indent="0">
              <a:buNone/>
            </a:pPr>
            <a:r>
              <a:rPr lang="cs-CZ" dirty="0">
                <a:latin typeface="Times New Roman" panose="02020603050405020304" pitchFamily="18" charset="0"/>
                <a:cs typeface="Times New Roman" panose="02020603050405020304" pitchFamily="18" charset="0"/>
              </a:rPr>
              <a:t>Průkopníci:</a:t>
            </a:r>
          </a:p>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František </a:t>
            </a:r>
            <a:r>
              <a:rPr lang="cs-CZ" dirty="0">
                <a:latin typeface="Times New Roman" panose="02020603050405020304" pitchFamily="18" charset="0"/>
                <a:cs typeface="Times New Roman" panose="02020603050405020304" pitchFamily="18" charset="0"/>
              </a:rPr>
              <a:t>Pilát - pozdější poválečný technický ředitel filmového studia Barrandov, sám si sestrojil televizní přijímač </a:t>
            </a:r>
          </a:p>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Pilát </a:t>
            </a:r>
            <a:r>
              <a:rPr lang="cs-CZ" dirty="0">
                <a:latin typeface="Times New Roman" panose="02020603050405020304" pitchFamily="18" charset="0"/>
                <a:cs typeface="Times New Roman" panose="02020603050405020304" pitchFamily="18" charset="0"/>
              </a:rPr>
              <a:t>jako první v Československu přijímal experimentální </a:t>
            </a:r>
            <a:r>
              <a:rPr lang="cs-CZ" dirty="0" err="1">
                <a:latin typeface="Times New Roman" panose="02020603050405020304" pitchFamily="18" charset="0"/>
                <a:cs typeface="Times New Roman" panose="02020603050405020304" pitchFamily="18" charset="0"/>
              </a:rPr>
              <a:t>Bairdovo</a:t>
            </a:r>
            <a:r>
              <a:rPr lang="cs-CZ" dirty="0">
                <a:latin typeface="Times New Roman" panose="02020603050405020304" pitchFamily="18" charset="0"/>
                <a:cs typeface="Times New Roman" panose="02020603050405020304" pitchFamily="18" charset="0"/>
              </a:rPr>
              <a:t> "třicetiřádkové" vysílání, šířené počátkem třicátých let (1929-1935) z Velké Británie na střední vlně 261,5 metru.</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Nejaktivnější předválečný průkopník televize je dr. Jaroslav Šafránek, docent experimentální fyziky na Univerzitě Karlově v Praze</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V roce 1935 sestrojil Šafránek vlastní fungující televizní zařízení, s nímž později cestoval po republice a veřejně ho předváděl. </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36431" y="146649"/>
            <a:ext cx="11017370" cy="6030315"/>
          </a:xfrm>
        </p:spPr>
        <p:txBody>
          <a:bodyPr>
            <a:normAutofit/>
          </a:bodyPr>
          <a:lstStyle/>
          <a:p>
            <a:pPr marL="0" indent="0" algn="ctr">
              <a:buNone/>
            </a:pPr>
            <a:r>
              <a:rPr lang="cs-CZ" sz="4400" b="1" dirty="0">
                <a:latin typeface="Times New Roman" panose="02020603050405020304" pitchFamily="18" charset="0"/>
                <a:cs typeface="Times New Roman" panose="02020603050405020304" pitchFamily="18" charset="0"/>
              </a:rPr>
              <a:t>Historie televize v </a:t>
            </a:r>
            <a:r>
              <a:rPr lang="cs-CZ" sz="4400" b="1" dirty="0" smtClean="0">
                <a:latin typeface="Times New Roman" panose="02020603050405020304" pitchFamily="18" charset="0"/>
                <a:cs typeface="Times New Roman" panose="02020603050405020304" pitchFamily="18" charset="0"/>
              </a:rPr>
              <a:t>ČSR</a:t>
            </a:r>
          </a:p>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a:t>
            </a:r>
            <a:r>
              <a:rPr lang="cs-CZ" sz="2000" dirty="0" smtClean="0">
                <a:latin typeface="Times New Roman" panose="02020603050405020304" pitchFamily="18" charset="0"/>
                <a:cs typeface="Times New Roman" panose="02020603050405020304" pitchFamily="18" charset="0"/>
              </a:rPr>
              <a:t>Ministerstvo </a:t>
            </a:r>
            <a:r>
              <a:rPr lang="cs-CZ" sz="2000" dirty="0">
                <a:latin typeface="Times New Roman" panose="02020603050405020304" pitchFamily="18" charset="0"/>
                <a:cs typeface="Times New Roman" panose="02020603050405020304" pitchFamily="18" charset="0"/>
              </a:rPr>
              <a:t>pošt a telegrafů odmítalo Šafránkovi dát povolení k vysílání televize do éteru.</a:t>
            </a:r>
          </a:p>
          <a:p>
            <a:pPr>
              <a:buFont typeface="Wingdings" panose="05000000000000000000" pitchFamily="2" charset="2"/>
              <a:buChar char="Ø"/>
            </a:pPr>
            <a:r>
              <a:rPr lang="cs-CZ" sz="2000" dirty="0" smtClean="0">
                <a:latin typeface="Times New Roman" panose="02020603050405020304" pitchFamily="18" charset="0"/>
                <a:cs typeface="Times New Roman" panose="02020603050405020304" pitchFamily="18" charset="0"/>
              </a:rPr>
              <a:t> Šafránkovo </a:t>
            </a:r>
            <a:r>
              <a:rPr lang="cs-CZ" sz="2000" dirty="0">
                <a:latin typeface="Times New Roman" panose="02020603050405020304" pitchFamily="18" charset="0"/>
                <a:cs typeface="Times New Roman" panose="02020603050405020304" pitchFamily="18" charset="0"/>
              </a:rPr>
              <a:t>zařízení mohlo pracovat jen v laboratoři a přednáškových sálech. </a:t>
            </a:r>
          </a:p>
          <a:p>
            <a:pPr>
              <a:buFont typeface="Wingdings" panose="05000000000000000000" pitchFamily="2" charset="2"/>
              <a:buChar char="Ø"/>
            </a:pPr>
            <a:r>
              <a:rPr lang="cs-CZ" sz="2000" dirty="0" smtClean="0">
                <a:latin typeface="Times New Roman" panose="02020603050405020304" pitchFamily="18" charset="0"/>
                <a:cs typeface="Times New Roman" panose="02020603050405020304" pitchFamily="18" charset="0"/>
              </a:rPr>
              <a:t> Zatímco </a:t>
            </a:r>
            <a:r>
              <a:rPr lang="cs-CZ" sz="2000" dirty="0">
                <a:latin typeface="Times New Roman" panose="02020603050405020304" pitchFamily="18" charset="0"/>
                <a:cs typeface="Times New Roman" panose="02020603050405020304" pitchFamily="18" charset="0"/>
              </a:rPr>
              <a:t>Šafránek, radioamatéři a jejich zájmová organizace Československý </a:t>
            </a:r>
            <a:r>
              <a:rPr lang="cs-CZ" sz="2000" dirty="0" err="1">
                <a:latin typeface="Times New Roman" panose="02020603050405020304" pitchFamily="18" charset="0"/>
                <a:cs typeface="Times New Roman" panose="02020603050405020304" pitchFamily="18" charset="0"/>
              </a:rPr>
              <a:t>radiosvaz</a:t>
            </a:r>
            <a:r>
              <a:rPr lang="cs-CZ" sz="2000" dirty="0">
                <a:latin typeface="Times New Roman" panose="02020603050405020304" pitchFamily="18" charset="0"/>
                <a:cs typeface="Times New Roman" panose="02020603050405020304" pitchFamily="18" charset="0"/>
              </a:rPr>
              <a:t> žádali povolení pro experimentální vysílání mechanické </a:t>
            </a:r>
            <a:r>
              <a:rPr lang="cs-CZ" sz="2000" dirty="0" err="1">
                <a:latin typeface="Times New Roman" panose="02020603050405020304" pitchFamily="18" charset="0"/>
                <a:cs typeface="Times New Roman" panose="02020603050405020304" pitchFamily="18" charset="0"/>
              </a:rPr>
              <a:t>nízkořádkové</a:t>
            </a:r>
            <a:r>
              <a:rPr lang="cs-CZ" sz="2000" dirty="0">
                <a:latin typeface="Times New Roman" panose="02020603050405020304" pitchFamily="18" charset="0"/>
                <a:cs typeface="Times New Roman" panose="02020603050405020304" pitchFamily="18" charset="0"/>
              </a:rPr>
              <a:t> (30 řádek) televize sloužící hlavně radioamatérům, ministerstvo pošt a telegrafů, které od roku 1934 bedlivě sledovalo vývoj v zahraničí, chtělo poskytnout frekvence k televiznímu vysílání až nějakým rozvinutějším projektům. Řídilo se zásadou - vyčkávat, studovat zahraniční skutečnosti a pak teprve </a:t>
            </a:r>
            <a:r>
              <a:rPr lang="cs-CZ" sz="2000" dirty="0" smtClean="0">
                <a:latin typeface="Times New Roman" panose="02020603050405020304" pitchFamily="18" charset="0"/>
                <a:cs typeface="Times New Roman" panose="02020603050405020304" pitchFamily="18" charset="0"/>
              </a:rPr>
              <a:t>rozhodnout.</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V roce 1939 byly ukončily televizní výzkumy na území bývalého Československa. (Ohrožení republiky, Mnichov a nacistická okupace).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V té době Šafránek pracoval na dokonalejším zařízení s rozkladem obrazu na 240 řádků.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17. listopadu Němci uzavřeli české vysoké školy.</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Šafránkovy experimenty s televizí skončily. Ztratil svoje místo na univerzitě a jeho laboratoř ve Fyzikálním ústavu německé úřady uzavřely.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Šafránkovi se prý podařilo některá zařízení odvést do pardubické továrny </a:t>
            </a:r>
            <a:r>
              <a:rPr lang="cs-CZ" sz="2000" dirty="0" err="1">
                <a:latin typeface="Times New Roman" panose="02020603050405020304" pitchFamily="18" charset="0"/>
                <a:cs typeface="Times New Roman" panose="02020603050405020304" pitchFamily="18" charset="0"/>
              </a:rPr>
              <a:t>Telegrafia</a:t>
            </a:r>
            <a:r>
              <a:rPr lang="cs-CZ" sz="2000" dirty="0">
                <a:latin typeface="Times New Roman" panose="02020603050405020304" pitchFamily="18" charset="0"/>
                <a:cs typeface="Times New Roman" panose="02020603050405020304" pitchFamily="18" charset="0"/>
              </a:rPr>
              <a:t>, kde zůstala po celou dobu války. </a:t>
            </a:r>
          </a:p>
          <a:p>
            <a:pPr>
              <a:buFont typeface="Wingdings" panose="05000000000000000000" pitchFamily="2" charset="2"/>
              <a:buChar char="Ø"/>
            </a:pPr>
            <a:endParaRPr lang="cs-CZ" sz="2000" dirty="0">
              <a:latin typeface="Times New Roman" panose="02020603050405020304" pitchFamily="18" charset="0"/>
              <a:cs typeface="Times New Roman" panose="02020603050405020304" pitchFamily="18" charset="0"/>
            </a:endParaRPr>
          </a:p>
          <a:p>
            <a:pPr marL="0" indent="0">
              <a:buNone/>
            </a:pPr>
            <a:endParaRPr lang="cs-CZ" dirty="0"/>
          </a:p>
          <a:p>
            <a:endParaRPr lang="cs-CZ" dirty="0"/>
          </a:p>
          <a:p>
            <a:endParaRPr lang="cs-CZ" dirty="0" smtClean="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1645"/>
          </a:xfrm>
        </p:spPr>
        <p:txBody>
          <a:bodyPr/>
          <a:lstStyle/>
          <a:p>
            <a:pPr algn="ctr"/>
            <a:r>
              <a:rPr lang="cs-CZ" b="1" dirty="0">
                <a:latin typeface="Times New Roman" panose="02020603050405020304" pitchFamily="18" charset="0"/>
                <a:cs typeface="Times New Roman" panose="02020603050405020304" pitchFamily="18" charset="0"/>
              </a:rPr>
              <a:t>Historie televize v ČSR</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457200" y="1134954"/>
            <a:ext cx="11386868" cy="4604537"/>
          </a:xfrm>
        </p:spPr>
        <p:txBody>
          <a:bodyPr>
            <a:noAutofit/>
          </a:bodyPr>
          <a:lstStyle/>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Ještě před koncem války, v dubnu 1945 opouštějí závod </a:t>
            </a:r>
            <a:r>
              <a:rPr lang="cs-CZ" sz="2000" dirty="0" err="1">
                <a:latin typeface="Times New Roman" panose="02020603050405020304" pitchFamily="18" charset="0"/>
                <a:cs typeface="Times New Roman" panose="02020603050405020304" pitchFamily="18" charset="0"/>
              </a:rPr>
              <a:t>Fernseh</a:t>
            </a:r>
            <a:r>
              <a:rPr lang="cs-CZ" sz="2000" dirty="0">
                <a:latin typeface="Times New Roman" panose="02020603050405020304" pitchFamily="18" charset="0"/>
                <a:cs typeface="Times New Roman" panose="02020603050405020304" pitchFamily="18" charset="0"/>
              </a:rPr>
              <a:t> A.G. špičkoví němečtí odborníci</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Přesunují se do Rakouska</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 V květnu obsazují závody české místní úřady, závod ve Smržovce </a:t>
            </a:r>
            <a:r>
              <a:rPr lang="cs-CZ" sz="2000" dirty="0" err="1">
                <a:latin typeface="Times New Roman" panose="02020603050405020304" pitchFamily="18" charset="0"/>
                <a:cs typeface="Times New Roman" panose="02020603050405020304" pitchFamily="18" charset="0"/>
              </a:rPr>
              <a:t>Fernseh</a:t>
            </a:r>
            <a:r>
              <a:rPr lang="cs-CZ" sz="2000" dirty="0">
                <a:latin typeface="Times New Roman" panose="02020603050405020304" pitchFamily="18" charset="0"/>
                <a:cs typeface="Times New Roman" panose="02020603050405020304" pitchFamily="18" charset="0"/>
              </a:rPr>
              <a:t> A.G. se okamžitě přejmenuje na </a:t>
            </a:r>
            <a:r>
              <a:rPr lang="cs-CZ" sz="2000" dirty="0" err="1">
                <a:latin typeface="Times New Roman" panose="02020603050405020304" pitchFamily="18" charset="0"/>
                <a:cs typeface="Times New Roman" panose="02020603050405020304" pitchFamily="18" charset="0"/>
              </a:rPr>
              <a:t>Televid</a:t>
            </a:r>
            <a:r>
              <a:rPr lang="cs-CZ"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Začátkem června přebírá </a:t>
            </a:r>
            <a:r>
              <a:rPr lang="cs-CZ" sz="2000" dirty="0" err="1">
                <a:latin typeface="Times New Roman" panose="02020603050405020304" pitchFamily="18" charset="0"/>
                <a:cs typeface="Times New Roman" panose="02020603050405020304" pitchFamily="18" charset="0"/>
              </a:rPr>
              <a:t>Televid</a:t>
            </a:r>
            <a:r>
              <a:rPr lang="cs-CZ" sz="2000" dirty="0">
                <a:latin typeface="Times New Roman" panose="02020603050405020304" pitchFamily="18" charset="0"/>
                <a:cs typeface="Times New Roman" panose="02020603050405020304" pitchFamily="18" charset="0"/>
              </a:rPr>
              <a:t> pod svoji správu československé ministerstvo obrany.</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V červenci 1945, se však ostrahy podniku ujímá sovětská vojenská správa, pro níž je závod součástí válečné kořisti, přichází sem i několik sovětských odborníků z Leningradského televizního institutu.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V této době do Smržovky často zajíždí z Prahy i docent Šafránek. Podle vzpomínek pamětníků však do technického vývoje už nezasáhl, neboť jeho mechanický systém s 240 řádky byl již zastaralý a v </a:t>
            </a:r>
            <a:r>
              <a:rPr lang="cs-CZ" sz="2000" dirty="0" err="1">
                <a:latin typeface="Times New Roman" panose="02020603050405020304" pitchFamily="18" charset="0"/>
                <a:cs typeface="Times New Roman" panose="02020603050405020304" pitchFamily="18" charset="0"/>
              </a:rPr>
              <a:t>Televidu</a:t>
            </a:r>
            <a:r>
              <a:rPr lang="cs-CZ" sz="2000" dirty="0">
                <a:latin typeface="Times New Roman" panose="02020603050405020304" pitchFamily="18" charset="0"/>
                <a:cs typeface="Times New Roman" panose="02020603050405020304" pitchFamily="18" charset="0"/>
              </a:rPr>
              <a:t> se pracovalo na elektronické, pozdější "evropské" normě 625 řádek.</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Šafránkovo jméno se však ještě jednou zapsalo do dějin naší televize</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Organizoval stáž skupiny 25 odborníků, kteří do Smržovky - po dohodě českých úřadů se sovětskou vojenskou správou - v říjnu 1945 nastoupili. Dříve než se stážisti mohli rozkoukat a do prací aktivně zasáhnout, sovětská strana se rozhodla </a:t>
            </a:r>
            <a:r>
              <a:rPr lang="cs-CZ" sz="2000" dirty="0" err="1">
                <a:latin typeface="Times New Roman" panose="02020603050405020304" pitchFamily="18" charset="0"/>
                <a:cs typeface="Times New Roman" panose="02020603050405020304" pitchFamily="18" charset="0"/>
              </a:rPr>
              <a:t>Televid</a:t>
            </a:r>
            <a:r>
              <a:rPr lang="cs-CZ" sz="2000" dirty="0">
                <a:latin typeface="Times New Roman" panose="02020603050405020304" pitchFamily="18" charset="0"/>
                <a:cs typeface="Times New Roman" panose="02020603050405020304" pitchFamily="18" charset="0"/>
              </a:rPr>
              <a:t> jako válečnou kořist odstěhovat</a:t>
            </a:r>
            <a:endParaRPr lang="cs-CZ" sz="2000" dirty="0">
              <a:latin typeface="Times New Roman" panose="02020603050405020304" pitchFamily="18" charset="0"/>
              <a:cs typeface="Times New Roman" panose="02020603050405020304" pitchFamily="18" charset="0"/>
            </a:endParaRP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0455" y="601264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068224"/>
            <a:ext cx="11553986" cy="5303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smtClean="0"/>
              <a:t> </a:t>
            </a: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45057" y="250166"/>
            <a:ext cx="11740551" cy="5926798"/>
          </a:xfrm>
        </p:spPr>
        <p:txBody>
          <a:bodyPr>
            <a:normAutofit fontScale="85000" lnSpcReduction="20000"/>
          </a:bodyPr>
          <a:lstStyle/>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Jaroslavu </a:t>
            </a:r>
            <a:r>
              <a:rPr lang="cs-CZ" dirty="0">
                <a:latin typeface="Times New Roman" panose="02020603050405020304" pitchFamily="18" charset="0"/>
                <a:cs typeface="Times New Roman" panose="02020603050405020304" pitchFamily="18" charset="0"/>
              </a:rPr>
              <a:t>Šafránkovi se připisuje prvenství ve věci popularizace televize v Československu. </a:t>
            </a:r>
          </a:p>
          <a:p>
            <a:pPr>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 Vydal </a:t>
            </a:r>
            <a:r>
              <a:rPr lang="cs-CZ" dirty="0">
                <a:latin typeface="Times New Roman" panose="02020603050405020304" pitchFamily="18" charset="0"/>
                <a:cs typeface="Times New Roman" panose="02020603050405020304" pitchFamily="18" charset="0"/>
              </a:rPr>
              <a:t>knihu Televise, v níž seznamoval s technickými principy přenosu obrazu na dálku. </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Aktualizovaná verze s názvem "Televise - fysikální a technické základy televise" Šafránkovi vyšla po válce.</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Šafránek se pokusil odlišit prostou technologii přenosu pohyblivého obrazu od komplexního procesu televizního vysílání, když pro televizi jako masové médium razil slovo "rozjev", které podle něj "správně vystihuje podstatu televise</a:t>
            </a:r>
            <a:r>
              <a:rPr lang="cs-CZ"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23. března byli do Tanvaldu sezváni 1948 novináři, které zde uvítal za VTÚ generál Josef Trejbal a za Český rozhlas technický náměstek Kazimír Stahl. </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Součástí předvedené techniky vlastní konstrukce, byť s využitím některých trofejních součástek, byl i televizní přijímač s obrazovkou vlastní výroby o rozměrech 16x21 cm.</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Na výstavě MEVRO v Praze pracovaly dvě televizní kamery a signál se přenášel k přijímačům ještě kabelem. </a:t>
            </a:r>
          </a:p>
          <a:p>
            <a:pPr>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Měsíc po skončení výstavy MEVRO, 4. července 1948, při přenosech z XI. Všesokolského sletu pracovaly na Strahovském stadionu již tři kamery a signál se vysílal vzduchem ze stožáru na Petříně pro 25 přijímačů v různých institucích a na veřejných místech (např. Výstaviště, budova Čs. rozhlasu, redakce Rudého práva, příjem se kontroloval též mimo Prahu - v jižních Čechách a v Krkonoších). </a:t>
            </a:r>
          </a:p>
          <a:p>
            <a:pPr marL="0" indent="0">
              <a:buNone/>
            </a:pPr>
            <a:endParaRPr lang="cs-CZ" dirty="0" smtClean="0">
              <a:latin typeface="Times New Roman" panose="02020603050405020304" pitchFamily="18" charset="0"/>
              <a:cs typeface="Times New Roman" panose="02020603050405020304" pitchFamily="18" charset="0"/>
            </a:endParaRPr>
          </a:p>
          <a:p>
            <a:endParaRPr lang="cs-CZ" sz="24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170774"/>
            <a:ext cx="10918556" cy="52011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1487" y="215660"/>
            <a:ext cx="10672313" cy="5950475"/>
          </a:xfrm>
        </p:spPr>
        <p:txBody>
          <a:bodyPr>
            <a:normAutofit/>
          </a:bodyPr>
          <a:lstStyle/>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Od roku 1949 do roku 1952 jakoby televize v Československu přestala existovat.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Televizní zařízení Vojenského technického ústavu VTÚ včetně dvou kamerových řetězů a deseti televizních přijímačů se převedlo do Československého rozhlasu, který začátkem roku 1949 zřizuje Ústav rozhlasové techniky ÚRT. Ten sice i nadále plní úkol připravovat televizní vysílání v průběhu první pětiletky, tj. do konce roku 1953, ale studená válka, která se vyostřila v roce 1950 konfliktem v Koreji, způsobila, že ÚRT neměl s kým spolupracovat, protože na základě pokynu Ministerstva obrany se technický výzkum orientoval výhradně na vojenské potřeby. </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Podle </a:t>
            </a:r>
            <a:r>
              <a:rPr lang="cs-CZ" sz="2000" dirty="0" err="1">
                <a:latin typeface="Times New Roman" panose="02020603050405020304" pitchFamily="18" charset="0"/>
                <a:cs typeface="Times New Roman" panose="02020603050405020304" pitchFamily="18" charset="0"/>
              </a:rPr>
              <a:t>ing.Františka</a:t>
            </a:r>
            <a:r>
              <a:rPr lang="cs-CZ" sz="2000" dirty="0">
                <a:latin typeface="Times New Roman" panose="02020603050405020304" pitchFamily="18" charset="0"/>
                <a:cs typeface="Times New Roman" panose="02020603050405020304" pitchFamily="18" charset="0"/>
              </a:rPr>
              <a:t> Křížka ÚRT v roce 1951 organizoval ve své budově ve Vokovicích několik pokusných vysílání a zapůjčil přijímače stranickým a vládním činitelům, aby televizi propagoval, ale bez úspěchu. </a:t>
            </a:r>
            <a:endParaRPr lang="cs-CZ"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K obratu dochází v roce 1952.</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Vláda 8.4.1952 vydává nařízení, kterým uložila ministerstvu spojů péči "o výstavbu a provoz technických rozhlasových a televisních zařízení„.</a:t>
            </a:r>
          </a:p>
          <a:p>
            <a:pPr>
              <a:buFont typeface="Wingdings" panose="05000000000000000000" pitchFamily="2" charset="2"/>
              <a:buChar char="Ø"/>
            </a:pPr>
            <a:r>
              <a:rPr lang="cs-CZ" sz="2000" dirty="0">
                <a:latin typeface="Times New Roman" panose="02020603050405020304" pitchFamily="18" charset="0"/>
                <a:cs typeface="Times New Roman" panose="02020603050405020304" pitchFamily="18" charset="0"/>
              </a:rPr>
              <a:t>první "programový a provozní ředitel </a:t>
            </a:r>
            <a:r>
              <a:rPr lang="cs-CZ" sz="2000" dirty="0" smtClean="0">
                <a:latin typeface="Times New Roman" panose="02020603050405020304" pitchFamily="18" charset="0"/>
                <a:cs typeface="Times New Roman" panose="02020603050405020304" pitchFamily="18" charset="0"/>
              </a:rPr>
              <a:t>televizního </a:t>
            </a:r>
            <a:r>
              <a:rPr lang="cs-CZ" sz="2000" dirty="0">
                <a:latin typeface="Times New Roman" panose="02020603050405020304" pitchFamily="18" charset="0"/>
                <a:cs typeface="Times New Roman" panose="02020603050405020304" pitchFamily="18" charset="0"/>
              </a:rPr>
              <a:t>studia" zřízeného v rámci Československého rozhlasu Karel Kohout byl </a:t>
            </a:r>
            <a:r>
              <a:rPr lang="cs-CZ" sz="2000" dirty="0" smtClean="0">
                <a:latin typeface="Times New Roman" panose="02020603050405020304" pitchFamily="18" charset="0"/>
                <a:cs typeface="Times New Roman" panose="02020603050405020304" pitchFamily="18" charset="0"/>
              </a:rPr>
              <a:t>jmenován1.února </a:t>
            </a:r>
            <a:r>
              <a:rPr lang="cs-CZ" sz="2000" dirty="0">
                <a:latin typeface="Times New Roman" panose="02020603050405020304" pitchFamily="18" charset="0"/>
                <a:cs typeface="Times New Roman" panose="02020603050405020304" pitchFamily="18" charset="0"/>
              </a:rPr>
              <a:t>1953 (tři měsíce před plánovaným začátkem vysílání). </a:t>
            </a:r>
            <a:r>
              <a:rPr lang="cs-CZ" sz="2000" dirty="0" smtClean="0">
                <a:latin typeface="Times New Roman" panose="02020603050405020304" pitchFamily="18" charset="0"/>
                <a:cs typeface="Times New Roman" panose="02020603050405020304" pitchFamily="18" charset="0"/>
              </a:rPr>
              <a:t>Karel </a:t>
            </a:r>
            <a:r>
              <a:rPr lang="cs-CZ" sz="2000" dirty="0">
                <a:latin typeface="Times New Roman" panose="02020603050405020304" pitchFamily="18" charset="0"/>
                <a:cs typeface="Times New Roman" panose="02020603050405020304" pitchFamily="18" charset="0"/>
              </a:rPr>
              <a:t>Kohout přišel z barrandovského studia a začal se svoji legendární sekretářkou Marii Kořenovou organizovat vysílání z provizorní kanceláře na Václavském náměstí. </a:t>
            </a:r>
            <a:endParaRPr lang="cs-CZ"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cs-CZ"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cs-CZ" sz="2000" dirty="0">
              <a:latin typeface="Times New Roman" panose="02020603050405020304" pitchFamily="18" charset="0"/>
              <a:cs typeface="Times New Roman" panose="02020603050405020304" pitchFamily="18" charset="0"/>
            </a:endParaRPr>
          </a:p>
          <a:p>
            <a:endParaRPr lang="cs-CZ" dirty="0"/>
          </a:p>
          <a:p>
            <a:pPr marL="0" indent="0">
              <a:buNone/>
            </a:pPr>
            <a:endParaRPr lang="cs-CZ" dirty="0" smtClean="0"/>
          </a:p>
          <a:p>
            <a:endParaRPr lang="cs-CZ" dirty="0" smtClean="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427898" cy="618319"/>
          </a:xfrm>
        </p:spPr>
        <p:txBody>
          <a:bodyPr>
            <a:normAutofit fontScale="90000"/>
          </a:bodyPr>
          <a:lstStyle/>
          <a:p>
            <a:pPr algn="ctr"/>
            <a:r>
              <a:rPr lang="cs-CZ" b="1" dirty="0">
                <a:latin typeface="Times New Roman" panose="02020603050405020304" pitchFamily="18" charset="0"/>
                <a:cs typeface="Times New Roman" panose="02020603050405020304" pitchFamily="18" charset="0"/>
              </a:rPr>
              <a:t>Historie televize v ČR</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629728" y="1147313"/>
            <a:ext cx="10724072" cy="5029650"/>
          </a:xfrm>
        </p:spPr>
        <p:txBody>
          <a:bodyPr>
            <a:normAutofit lnSpcReduction="10000"/>
          </a:bodyPr>
          <a:lstStyle/>
          <a:p>
            <a:r>
              <a:rPr lang="cs-CZ" sz="2600" dirty="0" smtClean="0">
                <a:latin typeface="Times New Roman" panose="02020603050405020304" pitchFamily="18" charset="0"/>
                <a:cs typeface="Times New Roman" panose="02020603050405020304" pitchFamily="18" charset="0"/>
              </a:rPr>
              <a:t>Vysílání </a:t>
            </a:r>
            <a:r>
              <a:rPr lang="cs-CZ" sz="2600" dirty="0">
                <a:latin typeface="Times New Roman" panose="02020603050405020304" pitchFamily="18" charset="0"/>
                <a:cs typeface="Times New Roman" panose="02020603050405020304" pitchFamily="18" charset="0"/>
              </a:rPr>
              <a:t>se několik let omezovalo na petřínský vysílač v Praze s dosahem do středočeského kraje až k podhůří Jizerských hor a Krkonoš. </a:t>
            </a:r>
          </a:p>
          <a:p>
            <a:r>
              <a:rPr lang="cs-CZ" sz="2600" dirty="0">
                <a:latin typeface="Times New Roman" panose="02020603050405020304" pitchFamily="18" charset="0"/>
                <a:cs typeface="Times New Roman" panose="02020603050405020304" pitchFamily="18" charset="0"/>
              </a:rPr>
              <a:t>Na konci roku 1953 bylo v provozu asi 2000 televizorů, z nichž tisícovka značky Leningrad se dovezla z NDR, kde se tehdy v sovětské licenci vyráběly. </a:t>
            </a:r>
          </a:p>
          <a:p>
            <a:r>
              <a:rPr lang="cs-CZ" sz="2600" dirty="0">
                <a:latin typeface="Times New Roman" panose="02020603050405020304" pitchFamily="18" charset="0"/>
                <a:cs typeface="Times New Roman" panose="02020603050405020304" pitchFamily="18" charset="0"/>
              </a:rPr>
              <a:t>Ale už v roce 1953 dodávala strašnická Tesla na trh přijímače Tesla 4001A.</a:t>
            </a:r>
          </a:p>
          <a:p>
            <a:r>
              <a:rPr lang="cs-CZ" sz="2600" dirty="0">
                <a:latin typeface="Times New Roman" panose="02020603050405020304" pitchFamily="18" charset="0"/>
                <a:cs typeface="Times New Roman" panose="02020603050405020304" pitchFamily="18" charset="0"/>
              </a:rPr>
              <a:t>Prodávaly se za 4000 Kč (tehdy představovalo téměř půlroční průměrný plat). </a:t>
            </a:r>
          </a:p>
          <a:p>
            <a:r>
              <a:rPr lang="cs-CZ" sz="2600" dirty="0">
                <a:latin typeface="Times New Roman" panose="02020603050405020304" pitchFamily="18" charset="0"/>
                <a:cs typeface="Times New Roman" panose="02020603050405020304" pitchFamily="18" charset="0"/>
              </a:rPr>
              <a:t>K 1.10. 1953 se cena administrativně snížila na 2500 Kčs a v pozdějších letech cena dále klesla na 2000 Kčs. </a:t>
            </a:r>
            <a:endParaRPr lang="cs-CZ" sz="2600" dirty="0" smtClean="0">
              <a:latin typeface="Times New Roman" panose="02020603050405020304" pitchFamily="18" charset="0"/>
              <a:cs typeface="Times New Roman" panose="02020603050405020304" pitchFamily="18" charset="0"/>
            </a:endParaRPr>
          </a:p>
          <a:p>
            <a:r>
              <a:rPr lang="cs-CZ" sz="2600" dirty="0">
                <a:latin typeface="Times New Roman" panose="02020603050405020304" pitchFamily="18" charset="0"/>
                <a:cs typeface="Times New Roman" panose="02020603050405020304" pitchFamily="18" charset="0"/>
              </a:rPr>
              <a:t>Začátkem ledna roku 1955, když se začal platit tzv. koncesionářský poplatek, uvádí statistika 3833 přihlášených koncesionářů. </a:t>
            </a:r>
            <a:endParaRPr lang="cs-CZ" sz="2600" dirty="0" smtClean="0">
              <a:latin typeface="Times New Roman" panose="02020603050405020304" pitchFamily="18" charset="0"/>
              <a:cs typeface="Times New Roman" panose="02020603050405020304" pitchFamily="18" charset="0"/>
            </a:endParaRPr>
          </a:p>
          <a:p>
            <a:r>
              <a:rPr lang="cs-CZ" sz="2600" dirty="0">
                <a:latin typeface="Times New Roman" panose="02020603050405020304" pitchFamily="18" charset="0"/>
                <a:cs typeface="Times New Roman" panose="02020603050405020304" pitchFamily="18" charset="0"/>
              </a:rPr>
              <a:t>Koncem padesátých let se televizní přijímač stal nedostatkovým zbožím na trhu.</a:t>
            </a:r>
          </a:p>
          <a:p>
            <a:pPr marL="0" indent="0">
              <a:buNone/>
            </a:pPr>
            <a:endParaRPr lang="cs-CZ" sz="2600" dirty="0">
              <a:latin typeface="Times New Roman" panose="02020603050405020304" pitchFamily="18" charset="0"/>
              <a:cs typeface="Times New Roman" panose="02020603050405020304" pitchFamily="18" charset="0"/>
            </a:endParaRPr>
          </a:p>
          <a:p>
            <a:endParaRPr lang="cs-CZ" sz="2600" dirty="0">
              <a:latin typeface="Times New Roman" panose="02020603050405020304" pitchFamily="18" charset="0"/>
              <a:cs typeface="Times New Roman" panose="02020603050405020304" pitchFamily="18" charset="0"/>
            </a:endParaRP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1765413"/>
            <a:ext cx="8462115"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32913" y="276045"/>
            <a:ext cx="11120887" cy="5900918"/>
          </a:xfrm>
        </p:spPr>
        <p:txBody>
          <a:bodyPr>
            <a:normAutofit/>
          </a:bodyPr>
          <a:lstStyle/>
          <a:p>
            <a:r>
              <a:rPr lang="cs-CZ" sz="2400" dirty="0">
                <a:latin typeface="Times New Roman" panose="02020603050405020304" pitchFamily="18" charset="0"/>
                <a:cs typeface="Times New Roman" panose="02020603050405020304" pitchFamily="18" charset="0"/>
              </a:rPr>
              <a:t>11. února 1955 televizní probíhá první přímý televizní přenos sportovního utkání v historii československé televize. </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17. dubna 1955 se uskutečnil první přímý přenos opery z Národního divadla. </a:t>
            </a:r>
          </a:p>
          <a:p>
            <a:r>
              <a:rPr lang="cs-CZ" sz="2400" dirty="0">
                <a:latin typeface="Times New Roman" panose="02020603050405020304" pitchFamily="18" charset="0"/>
                <a:cs typeface="Times New Roman" panose="02020603050405020304" pitchFamily="18" charset="0"/>
              </a:rPr>
              <a:t>Od října 1955 se vysílalo 6x týdně (nevysílalo se v pondělí); </a:t>
            </a:r>
            <a:r>
              <a:rPr lang="cs-CZ" sz="2400" dirty="0" smtClean="0">
                <a:latin typeface="Times New Roman" panose="02020603050405020304" pitchFamily="18" charset="0"/>
                <a:cs typeface="Times New Roman" panose="02020603050405020304" pitchFamily="18" charset="0"/>
              </a:rPr>
              <a:t>od 29. prosince </a:t>
            </a:r>
            <a:r>
              <a:rPr lang="cs-CZ" sz="2400" dirty="0">
                <a:latin typeface="Times New Roman" panose="02020603050405020304" pitchFamily="18" charset="0"/>
                <a:cs typeface="Times New Roman" panose="02020603050405020304" pitchFamily="18" charset="0"/>
              </a:rPr>
              <a:t>1958 se začalo vysílat celostátně každý den, sedm dnů v týdnu. </a:t>
            </a:r>
          </a:p>
          <a:p>
            <a:r>
              <a:rPr lang="cs-CZ" sz="2400" dirty="0">
                <a:latin typeface="Times New Roman" panose="02020603050405020304" pitchFamily="18" charset="0"/>
                <a:cs typeface="Times New Roman" panose="02020603050405020304" pitchFamily="18" charset="0"/>
              </a:rPr>
              <a:t>O Silvestra 31.prosince 1955 zahájil provoz druhý československý televizní vysílač Ostrava-Hošťálkovice. </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Televizní studio v Brně se zřídilo až v roce 1961; 25.února 1962, začalo televizní vysílání v </a:t>
            </a:r>
            <a:r>
              <a:rPr lang="cs-CZ" sz="2400" dirty="0" smtClean="0">
                <a:latin typeface="Times New Roman" panose="02020603050405020304" pitchFamily="18" charset="0"/>
                <a:cs typeface="Times New Roman" panose="02020603050405020304" pitchFamily="18" charset="0"/>
              </a:rPr>
              <a:t>Košicích.</a:t>
            </a:r>
          </a:p>
          <a:p>
            <a:r>
              <a:rPr lang="cs-CZ" sz="2400" dirty="0">
                <a:latin typeface="Times New Roman" panose="02020603050405020304" pitchFamily="18" charset="0"/>
                <a:cs typeface="Times New Roman" panose="02020603050405020304" pitchFamily="18" charset="0"/>
              </a:rPr>
              <a:t>Tato základní struktura pěti hlavních televizních studií vydržela v podstatě až do rozpadu Československa v roce 1993. </a:t>
            </a:r>
          </a:p>
          <a:p>
            <a:r>
              <a:rPr lang="cs-CZ" sz="2400" dirty="0">
                <a:latin typeface="Times New Roman" panose="02020603050405020304" pitchFamily="18" charset="0"/>
                <a:cs typeface="Times New Roman" panose="02020603050405020304" pitchFamily="18" charset="0"/>
              </a:rPr>
              <a:t>Na přelomu 50. a 60. let se bouřlivým tempem budovala síť vysílačů a převaděčů tak, že už v roce 1961 televizní signál pokrýval všechna regionální centra a většinu Československa, takže krátce nato (1962) byla překročena hranice jednoho miliónu majitelů televizních přijímačů.</a:t>
            </a:r>
          </a:p>
          <a:p>
            <a:endParaRPr lang="cs-CZ" sz="2400" dirty="0">
              <a:latin typeface="Times New Roman" panose="02020603050405020304" pitchFamily="18" charset="0"/>
              <a:cs typeface="Times New Roman" panose="02020603050405020304" pitchFamily="18" charset="0"/>
            </a:endParaRPr>
          </a:p>
          <a:p>
            <a:endParaRPr lang="cs-CZ" sz="2400" dirty="0">
              <a:latin typeface="Times New Roman" panose="02020603050405020304" pitchFamily="18" charset="0"/>
              <a:cs typeface="Times New Roman" panose="02020603050405020304" pitchFamily="18" charset="0"/>
            </a:endParaRPr>
          </a:p>
          <a:p>
            <a:endParaRPr lang="cs-CZ" sz="2400" dirty="0">
              <a:latin typeface="Times New Roman" panose="02020603050405020304" pitchFamily="18" charset="0"/>
              <a:cs typeface="Times New Roman" panose="02020603050405020304" pitchFamily="18" charset="0"/>
            </a:endParaRPr>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1765413"/>
            <a:ext cx="8462115"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2590468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95223" y="491706"/>
            <a:ext cx="10783019" cy="5857336"/>
          </a:xfrm>
        </p:spPr>
        <p:txBody>
          <a:bodyPr>
            <a:normAutofit/>
          </a:bodyPr>
          <a:lstStyle/>
          <a:p>
            <a:endParaRPr lang="cs-CZ" dirty="0" smtClean="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ledna 1993, po rozpadu federace, vznikla Česká televize. </a:t>
            </a:r>
          </a:p>
          <a:p>
            <a:r>
              <a:rPr lang="cs-CZ" dirty="0">
                <a:latin typeface="Times New Roman" panose="02020603050405020304" pitchFamily="18" charset="0"/>
                <a:cs typeface="Times New Roman" panose="02020603050405020304" pitchFamily="18" charset="0"/>
              </a:rPr>
              <a:t>V 90. letech zahájily vysílání první soukromé TV společnosti (NOVA a další). </a:t>
            </a:r>
          </a:p>
          <a:p>
            <a:r>
              <a:rPr lang="cs-CZ" dirty="0">
                <a:latin typeface="Times New Roman" panose="02020603050405020304" pitchFamily="18" charset="0"/>
                <a:cs typeface="Times New Roman" panose="02020603050405020304" pitchFamily="18" charset="0"/>
              </a:rPr>
              <a:t>V roce 2000 se Česká republika připravovala na přechod k digitálnímu TV vysílání v digitální zemské (dříve se používal termín pozemní) platformě DVB-T</a:t>
            </a:r>
          </a:p>
          <a:p>
            <a:r>
              <a:rPr lang="cs-CZ" dirty="0">
                <a:latin typeface="Times New Roman" panose="02020603050405020304" pitchFamily="18" charset="0"/>
                <a:cs typeface="Times New Roman" panose="02020603050405020304" pitchFamily="18" charset="0"/>
              </a:rPr>
              <a:t>Platforma DVB-T měla nahradit analogové zemské vysílání.</a:t>
            </a:r>
          </a:p>
          <a:p>
            <a:r>
              <a:rPr lang="cs-CZ" dirty="0">
                <a:latin typeface="Times New Roman" panose="02020603050405020304" pitchFamily="18" charset="0"/>
                <a:cs typeface="Times New Roman" panose="02020603050405020304" pitchFamily="18" charset="0"/>
              </a:rPr>
              <a:t>Technicky byla Česká republika připravena velmi dobře – ve třech největších městech probíhalo již úspěšně experimentální digitální televizní vysílání.</a:t>
            </a:r>
          </a:p>
          <a:p>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019122" y="1765413"/>
            <a:ext cx="8462115"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pic>
        <p:nvPicPr>
          <p:cNvPr id="9" name="Obrázek 8"/>
          <p:cNvPicPr>
            <a:picLocks noChangeAspect="1"/>
          </p:cNvPicPr>
          <p:nvPr/>
        </p:nvPicPr>
        <p:blipFill>
          <a:blip r:embed="rId6"/>
          <a:stretch>
            <a:fillRect/>
          </a:stretch>
        </p:blipFill>
        <p:spPr>
          <a:xfrm>
            <a:off x="1031926" y="-68561"/>
            <a:ext cx="3014796" cy="1693932"/>
          </a:xfrm>
          <a:prstGeom prst="rect">
            <a:avLst/>
          </a:prstGeom>
        </p:spPr>
      </p:pic>
      <p:pic>
        <p:nvPicPr>
          <p:cNvPr id="10" name="Obrázek 9"/>
          <p:cNvPicPr>
            <a:picLocks noChangeAspect="1"/>
          </p:cNvPicPr>
          <p:nvPr/>
        </p:nvPicPr>
        <p:blipFill>
          <a:blip r:embed="rId7"/>
          <a:stretch>
            <a:fillRect/>
          </a:stretch>
        </p:blipFill>
        <p:spPr>
          <a:xfrm>
            <a:off x="9568986" y="-34826"/>
            <a:ext cx="2010276" cy="2010276"/>
          </a:xfrm>
          <a:prstGeom prst="rect">
            <a:avLst/>
          </a:prstGeom>
        </p:spPr>
      </p:pic>
      <p:pic>
        <p:nvPicPr>
          <p:cNvPr id="11" name="Obrázek 10"/>
          <p:cNvPicPr>
            <a:picLocks noChangeAspect="1"/>
          </p:cNvPicPr>
          <p:nvPr/>
        </p:nvPicPr>
        <p:blipFill>
          <a:blip r:embed="rId8"/>
          <a:stretch>
            <a:fillRect/>
          </a:stretch>
        </p:blipFill>
        <p:spPr>
          <a:xfrm>
            <a:off x="9606147" y="5397165"/>
            <a:ext cx="2066296" cy="1508475"/>
          </a:xfrm>
          <a:prstGeom prst="rect">
            <a:avLst/>
          </a:prstGeom>
        </p:spPr>
      </p:pic>
    </p:spTree>
    <p:extLst>
      <p:ext uri="{BB962C8B-B14F-4D97-AF65-F5344CB8AC3E}">
        <p14:creationId xmlns:p14="http://schemas.microsoft.com/office/powerpoint/2010/main" val="2796003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1324</Words>
  <Application>Microsoft Office PowerPoint</Application>
  <PresentationFormat>Širokoúhlá obrazovka</PresentationFormat>
  <Paragraphs>90</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Calibri Light</vt:lpstr>
      <vt:lpstr>Times New Roman</vt:lpstr>
      <vt:lpstr>Wingdings</vt:lpstr>
      <vt:lpstr>Motiv Office</vt:lpstr>
      <vt:lpstr>Informační a komunikační technologie: 11. Televizní svět v historii. Analog a digitál.  </vt:lpstr>
      <vt:lpstr>Prezentace aplikace PowerPoint</vt:lpstr>
      <vt:lpstr>Prezentace aplikace PowerPoint</vt:lpstr>
      <vt:lpstr>Historie televize v ČSR</vt:lpstr>
      <vt:lpstr>Prezentace aplikace PowerPoint</vt:lpstr>
      <vt:lpstr>Prezentace aplikace PowerPoint</vt:lpstr>
      <vt:lpstr>Historie televize v ČR</vt:lpstr>
      <vt:lpstr>Prezentace aplikace PowerPoint</vt:lpstr>
      <vt:lpstr>Prezentace aplikace PowerPoint</vt:lpstr>
      <vt:lpstr>Analog x digitál</vt:lpstr>
      <vt:lpstr>Analogové vysílání</vt:lpstr>
      <vt:lpstr>Digitální vysílání (DVB = Digital Video Broadcasting)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Hrušková Lenka</cp:lastModifiedBy>
  <cp:revision>72</cp:revision>
  <dcterms:created xsi:type="dcterms:W3CDTF">2017-05-10T10:51:34Z</dcterms:created>
  <dcterms:modified xsi:type="dcterms:W3CDTF">2017-08-20T16:14:19Z</dcterms:modified>
</cp:coreProperties>
</file>