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56" r:id="rId3"/>
    <p:sldId id="257" r:id="rId4"/>
    <p:sldId id="258" r:id="rId5"/>
    <p:sldId id="259" r:id="rId6"/>
    <p:sldId id="260" r:id="rId7"/>
    <p:sldId id="261" r:id="rId8"/>
    <p:sldId id="262" r:id="rId9"/>
    <p:sldId id="263" r:id="rId10"/>
  </p:sldIdLst>
  <p:sldSz cx="12192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0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D494938E-6662-430F-A3B9-EC6E6A9F989A}" type="slidenum">
              <a:t>‹#›</a:t>
            </a:fld>
            <a:endParaRPr lang="cs-CZ"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264259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cs-CZ" sz="1400" kern="1200">
                <a:latin typeface="Times New Roman" pitchFamily="18"/>
                <a:ea typeface="Lucida Sans Unicode" pitchFamily="2"/>
                <a:cs typeface="Tahoma" pitchFamily="2"/>
              </a:defRPr>
            </a:lvl1pPr>
          </a:lstStyle>
          <a:p>
            <a:pPr lvl="0"/>
            <a:fld id="{355BA395-A962-4F75-A8E9-82A9E51DDDA5}" type="slidenum">
              <a:t>‹#›</a:t>
            </a:fld>
            <a:endParaRPr lang="cs-CZ"/>
          </a:p>
        </p:txBody>
      </p:sp>
    </p:spTree>
    <p:extLst>
      <p:ext uri="{BB962C8B-B14F-4D97-AF65-F5344CB8AC3E}">
        <p14:creationId xmlns:p14="http://schemas.microsoft.com/office/powerpoint/2010/main" val="1017740165"/>
      </p:ext>
    </p:extLst>
  </p:cSld>
  <p:clrMap bg1="lt1" tx1="dk1" bg2="lt2" tx2="dk2" accent1="accent1" accent2="accent2" accent3="accent3" accent4="accent4" accent5="accent5" accent6="accent6" hlink="hlink" folHlink="folHlink"/>
  <p:notesStyle>
    <a:lvl1pPr marL="216000" marR="0" indent="-216000" rtl="0" hangingPunct="0">
      <a:tabLst/>
      <a:defRPr lang="cs-CZ"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2248FA07-57DF-4A07-9B2C-0BC09886DF0F}" type="slidenum">
              <a:t>‹#›</a:t>
            </a:fld>
            <a:endParaRPr lang="cs-CZ"/>
          </a:p>
        </p:txBody>
      </p:sp>
    </p:spTree>
    <p:extLst>
      <p:ext uri="{BB962C8B-B14F-4D97-AF65-F5344CB8AC3E}">
        <p14:creationId xmlns:p14="http://schemas.microsoft.com/office/powerpoint/2010/main" val="1448387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144E0D9B-9FEF-442B-91D3-817FD0A626D7}" type="slidenum">
              <a:t>‹#›</a:t>
            </a:fld>
            <a:endParaRPr lang="cs-CZ"/>
          </a:p>
        </p:txBody>
      </p:sp>
    </p:spTree>
    <p:extLst>
      <p:ext uri="{BB962C8B-B14F-4D97-AF65-F5344CB8AC3E}">
        <p14:creationId xmlns:p14="http://schemas.microsoft.com/office/powerpoint/2010/main" val="2213924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1122363"/>
            <a:ext cx="2743200" cy="500856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1122363"/>
            <a:ext cx="8077200" cy="5008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876BD1BB-0002-482A-B325-6F15BCCF7C8C}" type="slidenum">
              <a:t>‹#›</a:t>
            </a:fld>
            <a:endParaRPr lang="cs-CZ"/>
          </a:p>
        </p:txBody>
      </p:sp>
    </p:spTree>
    <p:extLst>
      <p:ext uri="{BB962C8B-B14F-4D97-AF65-F5344CB8AC3E}">
        <p14:creationId xmlns:p14="http://schemas.microsoft.com/office/powerpoint/2010/main" val="634619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402D042E-A70D-4E75-A1E7-CC02A9B6C553}" type="slidenum">
              <a:t>‹#›</a:t>
            </a:fld>
            <a:endParaRPr lang="cs-CZ"/>
          </a:p>
        </p:txBody>
      </p:sp>
    </p:spTree>
    <p:extLst>
      <p:ext uri="{BB962C8B-B14F-4D97-AF65-F5344CB8AC3E}">
        <p14:creationId xmlns:p14="http://schemas.microsoft.com/office/powerpoint/2010/main" val="1698865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2A854D1A-E82F-488B-957F-D76504F2A793}" type="slidenum">
              <a:t>‹#›</a:t>
            </a:fld>
            <a:endParaRPr lang="cs-CZ"/>
          </a:p>
        </p:txBody>
      </p:sp>
    </p:spTree>
    <p:extLst>
      <p:ext uri="{BB962C8B-B14F-4D97-AF65-F5344CB8AC3E}">
        <p14:creationId xmlns:p14="http://schemas.microsoft.com/office/powerpoint/2010/main" val="1430689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434C9EE8-97DC-431D-AD62-183B612B2B0E}" type="slidenum">
              <a:t>‹#›</a:t>
            </a:fld>
            <a:endParaRPr lang="cs-CZ"/>
          </a:p>
        </p:txBody>
      </p:sp>
    </p:spTree>
    <p:extLst>
      <p:ext uri="{BB962C8B-B14F-4D97-AF65-F5344CB8AC3E}">
        <p14:creationId xmlns:p14="http://schemas.microsoft.com/office/powerpoint/2010/main" val="3674416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853E5A69-163F-414C-A9F5-3655A3D7C96C}" type="slidenum">
              <a:t>‹#›</a:t>
            </a:fld>
            <a:endParaRPr lang="cs-CZ"/>
          </a:p>
        </p:txBody>
      </p:sp>
    </p:spTree>
    <p:extLst>
      <p:ext uri="{BB962C8B-B14F-4D97-AF65-F5344CB8AC3E}">
        <p14:creationId xmlns:p14="http://schemas.microsoft.com/office/powerpoint/2010/main" val="33148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5FE1B010-24D9-431C-A640-E4EFD11BC153}" type="slidenum">
              <a:t>‹#›</a:t>
            </a:fld>
            <a:endParaRPr lang="cs-CZ"/>
          </a:p>
        </p:txBody>
      </p:sp>
    </p:spTree>
    <p:extLst>
      <p:ext uri="{BB962C8B-B14F-4D97-AF65-F5344CB8AC3E}">
        <p14:creationId xmlns:p14="http://schemas.microsoft.com/office/powerpoint/2010/main" val="1646312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4C034CBB-DA85-4907-9D96-A95FAF2CC709}" type="slidenum">
              <a:t>‹#›</a:t>
            </a:fld>
            <a:endParaRPr lang="cs-CZ"/>
          </a:p>
        </p:txBody>
      </p:sp>
    </p:spTree>
    <p:extLst>
      <p:ext uri="{BB962C8B-B14F-4D97-AF65-F5344CB8AC3E}">
        <p14:creationId xmlns:p14="http://schemas.microsoft.com/office/powerpoint/2010/main" val="2463178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CFC96740-DCA7-4D76-BB59-34D90D1666B1}" type="slidenum">
              <a:t>‹#›</a:t>
            </a:fld>
            <a:endParaRPr lang="cs-CZ"/>
          </a:p>
        </p:txBody>
      </p:sp>
    </p:spTree>
    <p:extLst>
      <p:ext uri="{BB962C8B-B14F-4D97-AF65-F5344CB8AC3E}">
        <p14:creationId xmlns:p14="http://schemas.microsoft.com/office/powerpoint/2010/main" val="3088719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3AD33CDB-DA32-4DE9-BD83-474399142FE1}" type="slidenum">
              <a:t>‹#›</a:t>
            </a:fld>
            <a:endParaRPr lang="cs-CZ"/>
          </a:p>
        </p:txBody>
      </p:sp>
    </p:spTree>
    <p:extLst>
      <p:ext uri="{BB962C8B-B14F-4D97-AF65-F5344CB8AC3E}">
        <p14:creationId xmlns:p14="http://schemas.microsoft.com/office/powerpoint/2010/main" val="4031743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D7755106-9FDC-41B6-9FCE-EDFFD003AA60}" type="slidenum">
              <a:t>‹#›</a:t>
            </a:fld>
            <a:endParaRPr lang="cs-CZ"/>
          </a:p>
        </p:txBody>
      </p:sp>
    </p:spTree>
    <p:extLst>
      <p:ext uri="{BB962C8B-B14F-4D97-AF65-F5344CB8AC3E}">
        <p14:creationId xmlns:p14="http://schemas.microsoft.com/office/powerpoint/2010/main" val="1134217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EEDAE994-6309-45D0-88A3-F59152A152EA}" type="slidenum">
              <a:t>‹#›</a:t>
            </a:fld>
            <a:endParaRPr lang="cs-CZ"/>
          </a:p>
        </p:txBody>
      </p:sp>
    </p:spTree>
    <p:extLst>
      <p:ext uri="{BB962C8B-B14F-4D97-AF65-F5344CB8AC3E}">
        <p14:creationId xmlns:p14="http://schemas.microsoft.com/office/powerpoint/2010/main" val="358181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765D447D-D927-4248-A1BB-6C0B96A47B29}" type="slidenum">
              <a:t>‹#›</a:t>
            </a:fld>
            <a:endParaRPr lang="cs-CZ"/>
          </a:p>
        </p:txBody>
      </p:sp>
    </p:spTree>
    <p:extLst>
      <p:ext uri="{BB962C8B-B14F-4D97-AF65-F5344CB8AC3E}">
        <p14:creationId xmlns:p14="http://schemas.microsoft.com/office/powerpoint/2010/main" val="3705020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87C93FC6-E9C6-4544-8C48-4AAA9996816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2C99B862-D063-4D75-9FB4-B5A471A5D945}" type="slidenum">
              <a:t>‹#›</a:t>
            </a:fld>
            <a:endParaRPr lang="cs-CZ"/>
          </a:p>
        </p:txBody>
      </p:sp>
    </p:spTree>
    <p:extLst>
      <p:ext uri="{BB962C8B-B14F-4D97-AF65-F5344CB8AC3E}">
        <p14:creationId xmlns:p14="http://schemas.microsoft.com/office/powerpoint/2010/main" val="3190656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6CA29FA6-3C33-4C7B-ADFC-458BF9EAC976}" type="slidenum">
              <a:t>‹#›</a:t>
            </a:fld>
            <a:endParaRPr lang="cs-CZ"/>
          </a:p>
        </p:txBody>
      </p:sp>
    </p:spTree>
    <p:extLst>
      <p:ext uri="{BB962C8B-B14F-4D97-AF65-F5344CB8AC3E}">
        <p14:creationId xmlns:p14="http://schemas.microsoft.com/office/powerpoint/2010/main" val="166737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16B73677-3416-405F-9BF5-1CB8592167EF}" type="slidenum">
              <a:t>‹#›</a:t>
            </a:fld>
            <a:endParaRPr lang="cs-CZ"/>
          </a:p>
        </p:txBody>
      </p:sp>
    </p:spTree>
    <p:extLst>
      <p:ext uri="{BB962C8B-B14F-4D97-AF65-F5344CB8AC3E}">
        <p14:creationId xmlns:p14="http://schemas.microsoft.com/office/powerpoint/2010/main" val="448120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675445CD-2ECE-4292-A893-1679AD8AEA88}" type="slidenum">
              <a:t>‹#›</a:t>
            </a:fld>
            <a:endParaRPr lang="cs-CZ"/>
          </a:p>
        </p:txBody>
      </p:sp>
    </p:spTree>
    <p:extLst>
      <p:ext uri="{BB962C8B-B14F-4D97-AF65-F5344CB8AC3E}">
        <p14:creationId xmlns:p14="http://schemas.microsoft.com/office/powerpoint/2010/main" val="3424541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82F8FE64-3B51-4D76-B4CC-CA9EC2663AE9}" type="slidenum">
              <a:t>‹#›</a:t>
            </a:fld>
            <a:endParaRPr lang="cs-CZ"/>
          </a:p>
        </p:txBody>
      </p:sp>
    </p:spTree>
    <p:extLst>
      <p:ext uri="{BB962C8B-B14F-4D97-AF65-F5344CB8AC3E}">
        <p14:creationId xmlns:p14="http://schemas.microsoft.com/office/powerpoint/2010/main" val="1949537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02168FEA-B75A-4AD8-8505-36ED519BF7CE}" type="slidenum">
              <a:t>‹#›</a:t>
            </a:fld>
            <a:endParaRPr lang="cs-CZ"/>
          </a:p>
        </p:txBody>
      </p:sp>
    </p:spTree>
    <p:extLst>
      <p:ext uri="{BB962C8B-B14F-4D97-AF65-F5344CB8AC3E}">
        <p14:creationId xmlns:p14="http://schemas.microsoft.com/office/powerpoint/2010/main" val="3092041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78569F5C-CE58-4B4D-BADE-7140031F96D3}" type="slidenum">
              <a:t>‹#›</a:t>
            </a:fld>
            <a:endParaRPr lang="cs-CZ"/>
          </a:p>
        </p:txBody>
      </p:sp>
    </p:spTree>
    <p:extLst>
      <p:ext uri="{BB962C8B-B14F-4D97-AF65-F5344CB8AC3E}">
        <p14:creationId xmlns:p14="http://schemas.microsoft.com/office/powerpoint/2010/main" val="2571649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7D2E9011-394B-4961-B14C-0F9268908D91}"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55CF26DD-F9EC-4D7E-8734-8559423EC2EC}" type="slidenum">
              <a:t>‹#›</a:t>
            </a:fld>
            <a:endParaRPr lang="cs-CZ"/>
          </a:p>
        </p:txBody>
      </p:sp>
    </p:spTree>
    <p:extLst>
      <p:ext uri="{BB962C8B-B14F-4D97-AF65-F5344CB8AC3E}">
        <p14:creationId xmlns:p14="http://schemas.microsoft.com/office/powerpoint/2010/main" val="3958493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7D2E9011-394B-4961-B14C-0F9268908D91}" type="datetime1">
              <a:rPr lang="cs-CZ"/>
              <a:pPr lvl="0"/>
              <a:t>2017/8/25</a:t>
            </a:fld>
            <a:endParaRPr lang="cs-CZ"/>
          </a:p>
        </p:txBody>
      </p:sp>
      <p:sp>
        <p:nvSpPr>
          <p:cNvPr id="4"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5"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9990FF71-5EFD-493B-941C-6AEC7516926D}" type="slidenum">
              <a:t>‹#›</a:t>
            </a:fld>
            <a:endParaRPr lang="cs-CZ"/>
          </a:p>
        </p:txBody>
      </p:sp>
      <p:sp>
        <p:nvSpPr>
          <p:cNvPr id="6" name="Zástupný symbol pro text 5"/>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60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cs-CZ" sz="28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obsah 2"/>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a:t>Klepněte pro úpravu formátu textu osnovy</a:t>
            </a:r>
          </a:p>
          <a:p>
            <a:pPr lvl="1"/>
            <a:r>
              <a:rPr lang="cs-CZ"/>
              <a:t>Druhá úroveň</a:t>
            </a:r>
          </a:p>
          <a:p>
            <a:pPr lvl="2"/>
            <a:r>
              <a:rPr lang="cs-CZ"/>
              <a:t>Třetí úroveň</a:t>
            </a:r>
          </a:p>
          <a:p>
            <a:pPr lvl="3"/>
            <a:r>
              <a:rPr lang="cs-CZ"/>
              <a:t>Čtvrtá úroveň osnovy</a:t>
            </a:r>
          </a:p>
          <a:p>
            <a:pPr lvl="4"/>
            <a:r>
              <a:rPr lang="cs-CZ"/>
              <a:t>Pátá úroveň osnovy</a:t>
            </a:r>
          </a:p>
          <a:p>
            <a:pPr lvl="5"/>
            <a:r>
              <a:rPr lang="cs-CZ"/>
              <a:t>Šestá úroveň</a:t>
            </a:r>
          </a:p>
          <a:p>
            <a:pPr lvl="6"/>
            <a:r>
              <a:rPr lang="cs-CZ"/>
              <a:t>Sedmá úroveň</a:t>
            </a:r>
          </a:p>
          <a:p>
            <a:pPr lvl="7"/>
            <a:r>
              <a:rPr lang="cs-CZ"/>
              <a:t>Osmá úroveň textu</a:t>
            </a:r>
          </a:p>
          <a:p>
            <a:pPr lvl="0"/>
            <a:r>
              <a:rPr lang="cs-CZ"/>
              <a:t>Devátá úroveňKliknutím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87C93FC6-E9C6-4544-8C48-4AAA99968161}" type="datetime1">
              <a:rPr lang="cs-CZ"/>
              <a:pPr lvl="0"/>
              <a:t>2017/8/25</a:t>
            </a:fld>
            <a:endParaRPr lang="cs-CZ"/>
          </a:p>
        </p:txBody>
      </p:sp>
      <p:sp>
        <p:nvSpPr>
          <p:cNvPr id="5"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6"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928568FF-3ABD-456C-9D7B-906BD355E582}" type="slidenum">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44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cs-CZ" sz="2800" b="0" i="0" u="none" strike="noStrike" spc="0">
          <a:solidFill>
            <a:srgbClr val="000000"/>
          </a:solidFill>
          <a:latin typeface="Calibri" pitchFamily="18"/>
        </a:defRPr>
      </a:lvl1pPr>
      <a:lvl2pPr lvl="1">
        <a:buSzPct val="75000"/>
        <a:buFont typeface="StarSymbol"/>
        <a:buChar char="–"/>
        <a:tabLst/>
        <a:defRPr lang="cs-CZ" sz="2800" b="0" i="0" u="none" strike="noStrike" spc="0">
          <a:solidFill>
            <a:srgbClr val="000000"/>
          </a:solidFill>
          <a:latin typeface="Calibri" pitchFamily="18"/>
        </a:defRPr>
      </a:lvl2pPr>
      <a:lvl3pPr lvl="2">
        <a:buSzPct val="45000"/>
        <a:buFont typeface="StarSymbol"/>
        <a:buChar char="●"/>
        <a:tabLst/>
        <a:defRPr lang="cs-CZ" sz="2800" b="0" i="0" u="none" strike="noStrike" spc="0">
          <a:solidFill>
            <a:srgbClr val="000000"/>
          </a:solidFill>
          <a:latin typeface="Calibri" pitchFamily="18"/>
        </a:defRPr>
      </a:lvl3pPr>
      <a:lvl4pPr lvl="3">
        <a:buSzPct val="75000"/>
        <a:buFont typeface="StarSymbol"/>
        <a:buChar char="–"/>
        <a:tabLst/>
        <a:defRPr lang="cs-CZ" sz="2800" b="0" i="0" u="none" strike="noStrike" spc="0">
          <a:solidFill>
            <a:srgbClr val="000000"/>
          </a:solidFill>
          <a:latin typeface="Calibri" pitchFamily="18"/>
        </a:defRPr>
      </a:lvl4pPr>
      <a:lvl5pPr lvl="4">
        <a:buSzPct val="45000"/>
        <a:buFont typeface="StarSymbol"/>
        <a:buChar char="●"/>
        <a:tabLst/>
        <a:defRPr lang="cs-CZ" sz="2800" b="0" i="0" u="none" strike="noStrike" spc="0">
          <a:solidFill>
            <a:srgbClr val="000000"/>
          </a:solidFill>
          <a:latin typeface="Calibri" pitchFamily="18"/>
        </a:defRPr>
      </a:lvl5pPr>
      <a:lvl6pPr lvl="5">
        <a:buSzPct val="45000"/>
        <a:buFont typeface="StarSymbol"/>
        <a:buChar char="●"/>
        <a:tabLst/>
        <a:defRPr lang="cs-CZ" sz="2800" b="0" i="0" u="none" strike="noStrike" spc="0">
          <a:solidFill>
            <a:srgbClr val="000000"/>
          </a:solidFill>
          <a:latin typeface="Calibri" pitchFamily="18"/>
        </a:defRPr>
      </a:lvl6pPr>
      <a:lvl7pPr lvl="6">
        <a:buSzPct val="45000"/>
        <a:buFont typeface="StarSymbol"/>
        <a:buChar char="●"/>
        <a:tabLst/>
        <a:defRPr lang="cs-CZ" sz="2800" b="0" i="0" u="none" strike="noStrike" spc="0">
          <a:solidFill>
            <a:srgbClr val="000000"/>
          </a:solidFill>
          <a:latin typeface="Calibri" pitchFamily="18"/>
        </a:defRPr>
      </a:lvl7pPr>
      <a:lvl8pPr lvl="7">
        <a:buSzPct val="45000"/>
        <a:buFont typeface="StarSymbol"/>
        <a:buChar char="●"/>
        <a:tabLst/>
        <a:defRPr lang="cs-CZ" sz="28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SzPct val="45000"/>
        <a:buFont typeface="Arial" pitchFamily="32"/>
        <a:buChar char="•"/>
        <a:tabLst/>
        <a:defRPr lang="cs-CZ" sz="28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25440" y="573480"/>
            <a:ext cx="11400480" cy="254124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sz="4000" dirty="0" err="1">
                <a:latin typeface="Times New Roman" pitchFamily="18"/>
                <a:cs typeface="Times New Roman" pitchFamily="18"/>
              </a:rPr>
              <a:t>Information</a:t>
            </a:r>
            <a:r>
              <a:rPr lang="cs-CZ" sz="4000" dirty="0">
                <a:latin typeface="Times New Roman" pitchFamily="18"/>
                <a:cs typeface="Times New Roman" pitchFamily="18"/>
              </a:rPr>
              <a:t> and </a:t>
            </a:r>
            <a:r>
              <a:rPr lang="cs-CZ" sz="4000" dirty="0" err="1">
                <a:latin typeface="Times New Roman" pitchFamily="18"/>
                <a:cs typeface="Times New Roman" pitchFamily="18"/>
              </a:rPr>
              <a:t>communication</a:t>
            </a:r>
            <a:r>
              <a:rPr lang="cs-CZ" sz="4000" dirty="0">
                <a:latin typeface="Times New Roman" pitchFamily="18"/>
                <a:cs typeface="Times New Roman" pitchFamily="18"/>
              </a:rPr>
              <a:t> </a:t>
            </a:r>
            <a:r>
              <a:rPr lang="cs-CZ" sz="4000" dirty="0" err="1">
                <a:latin typeface="Times New Roman" pitchFamily="18"/>
                <a:cs typeface="Times New Roman" pitchFamily="18"/>
              </a:rPr>
              <a:t>technologies</a:t>
            </a:r>
            <a:r>
              <a:rPr lang="cs-CZ" sz="4000" dirty="0">
                <a:latin typeface="Times New Roman" pitchFamily="18"/>
                <a:cs typeface="Times New Roman" pitchFamily="18"/>
              </a:rPr>
              <a:t>:</a:t>
            </a:r>
            <a:r>
              <a:rPr lang="cs-CZ" sz="4400" b="1" dirty="0">
                <a:latin typeface="Times New Roman" pitchFamily="18"/>
                <a:cs typeface="Times New Roman" pitchFamily="18"/>
              </a:rPr>
              <a:t/>
            </a:r>
            <a:br>
              <a:rPr lang="cs-CZ" sz="4400" b="1" dirty="0">
                <a:latin typeface="Times New Roman" pitchFamily="18"/>
                <a:cs typeface="Times New Roman" pitchFamily="18"/>
              </a:rPr>
            </a:br>
            <a:r>
              <a:rPr lang="cs-CZ" sz="4400" b="1" dirty="0">
                <a:latin typeface="Times New Roman" pitchFamily="18"/>
                <a:cs typeface="Times New Roman" pitchFamily="18"/>
              </a:rPr>
              <a:t>9. Film, </a:t>
            </a:r>
            <a:r>
              <a:rPr lang="cs-CZ" sz="4400" b="1" dirty="0" err="1">
                <a:latin typeface="Times New Roman" pitchFamily="18"/>
                <a:cs typeface="Times New Roman" pitchFamily="18"/>
              </a:rPr>
              <a:t>its</a:t>
            </a:r>
            <a:r>
              <a:rPr lang="cs-CZ" sz="4400" b="1" dirty="0">
                <a:latin typeface="Times New Roman" pitchFamily="18"/>
                <a:cs typeface="Times New Roman" pitchFamily="18"/>
              </a:rPr>
              <a:t> </a:t>
            </a:r>
            <a:r>
              <a:rPr lang="cs-CZ" sz="4400" b="1" dirty="0" err="1">
                <a:latin typeface="Times New Roman" pitchFamily="18"/>
                <a:cs typeface="Times New Roman" pitchFamily="18"/>
              </a:rPr>
              <a:t>history</a:t>
            </a:r>
            <a:r>
              <a:rPr lang="cs-CZ" sz="4400" b="1" dirty="0">
                <a:latin typeface="Times New Roman" pitchFamily="18"/>
                <a:cs typeface="Times New Roman" pitchFamily="18"/>
              </a:rPr>
              <a:t>, </a:t>
            </a:r>
            <a:r>
              <a:rPr lang="cs-CZ" sz="4400" b="1" dirty="0" err="1">
                <a:latin typeface="Times New Roman" pitchFamily="18"/>
                <a:cs typeface="Times New Roman" pitchFamily="18"/>
              </a:rPr>
              <a:t>development</a:t>
            </a:r>
            <a:r>
              <a:rPr lang="cs-CZ" sz="4400" b="1" dirty="0">
                <a:latin typeface="Times New Roman" pitchFamily="18"/>
                <a:cs typeface="Times New Roman" pitchFamily="18"/>
              </a:rPr>
              <a:t> and </a:t>
            </a:r>
            <a:r>
              <a:rPr lang="cs-CZ" sz="4400" b="1" dirty="0" err="1">
                <a:latin typeface="Times New Roman" pitchFamily="18"/>
                <a:cs typeface="Times New Roman" pitchFamily="18"/>
              </a:rPr>
              <a:t>future</a:t>
            </a:r>
            <a:r>
              <a:rPr lang="cs-CZ" sz="4400" b="1" dirty="0">
                <a:latin typeface="Times New Roman" pitchFamily="18"/>
                <a:cs typeface="Times New Roman" pitchFamily="18"/>
              </a:rPr>
              <a:t>. Film technology.</a:t>
            </a:r>
            <a:br>
              <a:rPr lang="cs-CZ" sz="4400" b="1" dirty="0">
                <a:latin typeface="Times New Roman" pitchFamily="18"/>
                <a:cs typeface="Times New Roman" pitchFamily="18"/>
              </a:rPr>
            </a:br>
            <a:r>
              <a:rPr lang="cs-CZ" sz="4400" b="1" dirty="0">
                <a:latin typeface="Times New Roman" pitchFamily="18"/>
                <a:cs typeface="Times New Roman" pitchFamily="18"/>
              </a:rPr>
              <a:t/>
            </a:r>
            <a:br>
              <a:rPr lang="cs-CZ" sz="4400" b="1" dirty="0">
                <a:latin typeface="Times New Roman" pitchFamily="18"/>
                <a:cs typeface="Times New Roman" pitchFamily="18"/>
              </a:rPr>
            </a:br>
            <a:endParaRPr lang="cs-CZ" sz="4400" b="1" dirty="0">
              <a:latin typeface="Times New Roman" pitchFamily="18"/>
              <a:cs typeface="Times New Roman" pitchFamily="18"/>
            </a:endParaRPr>
          </a:p>
        </p:txBody>
      </p:sp>
      <p:sp>
        <p:nvSpPr>
          <p:cNvPr id="3" name="Podnadpis 2"/>
          <p:cNvSpPr txBox="1">
            <a:spLocks noGrp="1"/>
          </p:cNvSpPr>
          <p:nvPr>
            <p:ph type="subTitle" idx="4294967295"/>
          </p:nvPr>
        </p:nvSpPr>
        <p:spPr>
          <a:xfrm>
            <a:off x="1523880" y="2564904"/>
            <a:ext cx="9143640" cy="2692536"/>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cs-CZ" sz="4400" b="1" dirty="0" err="1">
                <a:latin typeface="Calibri Light" pitchFamily="18"/>
              </a:rPr>
              <a:t>Methodological</a:t>
            </a:r>
            <a:r>
              <a:rPr lang="cs-CZ" sz="4400" b="1" dirty="0">
                <a:latin typeface="Calibri Light" pitchFamily="18"/>
              </a:rPr>
              <a:t> </a:t>
            </a:r>
            <a:r>
              <a:rPr lang="cs-CZ" sz="4400" b="1" dirty="0" err="1">
                <a:latin typeface="Calibri Light" pitchFamily="18"/>
              </a:rPr>
              <a:t>Concept</a:t>
            </a:r>
            <a:r>
              <a:rPr lang="cs-CZ" sz="4400" b="1" dirty="0">
                <a:latin typeface="Calibri Light" pitchFamily="18"/>
              </a:rPr>
              <a:t> </a:t>
            </a:r>
            <a:r>
              <a:rPr lang="cs-CZ" sz="4400" b="1" dirty="0" err="1">
                <a:latin typeface="Calibri Light" pitchFamily="18"/>
              </a:rPr>
              <a:t>for</a:t>
            </a:r>
            <a:r>
              <a:rPr lang="cs-CZ" sz="4400" b="1" dirty="0">
                <a:latin typeface="Calibri Light" pitchFamily="18"/>
              </a:rPr>
              <a:t> </a:t>
            </a:r>
            <a:r>
              <a:rPr lang="cs-CZ" sz="4400" b="1" dirty="0" err="1">
                <a:latin typeface="Calibri Light" pitchFamily="18"/>
              </a:rPr>
              <a:t>Effectively</a:t>
            </a:r>
            <a:r>
              <a:rPr lang="cs-CZ" sz="4400" b="1" dirty="0">
                <a:latin typeface="Calibri Light" pitchFamily="18"/>
              </a:rPr>
              <a:t> </a:t>
            </a:r>
            <a:r>
              <a:rPr lang="cs-CZ" sz="4400" b="1" dirty="0" err="1">
                <a:latin typeface="Calibri Light" pitchFamily="18"/>
              </a:rPr>
              <a:t>Supporting</a:t>
            </a:r>
            <a:r>
              <a:rPr lang="cs-CZ" sz="4400" b="1" dirty="0">
                <a:latin typeface="Calibri Light" pitchFamily="18"/>
              </a:rPr>
              <a:t> </a:t>
            </a:r>
            <a:r>
              <a:rPr lang="cs-CZ" sz="4400" b="1" dirty="0" err="1">
                <a:latin typeface="Calibri Light" pitchFamily="18"/>
              </a:rPr>
              <a:t>Key</a:t>
            </a:r>
            <a:r>
              <a:rPr lang="cs-CZ" sz="4400" b="1" dirty="0">
                <a:latin typeface="Calibri Light" pitchFamily="18"/>
              </a:rPr>
              <a:t> </a:t>
            </a:r>
            <a:r>
              <a:rPr lang="cs-CZ" sz="4400" b="1" dirty="0" err="1">
                <a:latin typeface="Calibri Light" pitchFamily="18"/>
              </a:rPr>
              <a:t>Competencies</a:t>
            </a:r>
            <a:r>
              <a:rPr lang="cs-CZ" sz="4400" b="1" dirty="0">
                <a:latin typeface="Calibri Light" pitchFamily="18"/>
              </a:rPr>
              <a:t> </a:t>
            </a:r>
            <a:r>
              <a:rPr lang="cs-CZ" sz="4400" b="1" dirty="0" err="1">
                <a:latin typeface="Calibri Light" pitchFamily="18"/>
              </a:rPr>
              <a:t>Using</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Foreign</a:t>
            </a:r>
            <a:r>
              <a:rPr lang="cs-CZ" sz="4400" b="1" dirty="0">
                <a:latin typeface="Calibri Light" pitchFamily="18"/>
              </a:rPr>
              <a:t> </a:t>
            </a:r>
            <a:r>
              <a:rPr lang="cs-CZ" sz="4400" b="1" dirty="0" err="1">
                <a:latin typeface="Calibri Light" pitchFamily="18"/>
              </a:rPr>
              <a:t>Language</a:t>
            </a:r>
            <a:r>
              <a:rPr lang="cs-CZ" sz="4400" b="1" dirty="0">
                <a:latin typeface="Calibri Light" pitchFamily="18"/>
              </a:rPr>
              <a:t> ATCZ62 - CLIL as a </a:t>
            </a:r>
            <a:r>
              <a:rPr lang="cs-CZ" sz="4400" b="1" dirty="0" err="1">
                <a:latin typeface="Calibri Light" pitchFamily="18"/>
              </a:rPr>
              <a:t>Learning</a:t>
            </a:r>
            <a:r>
              <a:rPr lang="cs-CZ" sz="4400" b="1" dirty="0">
                <a:latin typeface="Calibri Light" pitchFamily="18"/>
              </a:rPr>
              <a:t> </a:t>
            </a:r>
            <a:r>
              <a:rPr lang="cs-CZ" sz="4400" b="1" dirty="0" err="1">
                <a:latin typeface="Calibri Light" pitchFamily="18"/>
              </a:rPr>
              <a:t>Strategy</a:t>
            </a:r>
            <a:r>
              <a:rPr lang="cs-CZ" sz="4400" b="1" dirty="0">
                <a:latin typeface="Calibri Light" pitchFamily="18"/>
              </a:rPr>
              <a:t> </a:t>
            </a:r>
            <a:r>
              <a:rPr lang="cs-CZ" sz="4400" b="1" dirty="0" err="1">
                <a:latin typeface="Calibri Light" pitchFamily="18"/>
              </a:rPr>
              <a:t>at</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College</a:t>
            </a:r>
            <a:endParaRPr lang="cs-CZ" sz="4400" b="1" dirty="0">
              <a:latin typeface="Calibri Light" pitchFamily="18"/>
            </a:endParaRPr>
          </a:p>
        </p:txBody>
      </p:sp>
      <p:pic>
        <p:nvPicPr>
          <p:cNvPr id="4" name="Obrázek 3"/>
          <p:cNvPicPr>
            <a:picLocks noChangeAspect="1"/>
          </p:cNvPicPr>
          <p:nvPr/>
        </p:nvPicPr>
        <p:blipFill>
          <a:blip r:embed="rId3">
            <a:lum/>
            <a:alphaModFix/>
          </a:blip>
          <a:srcRect/>
          <a:stretch>
            <a:fillRect/>
          </a:stretch>
        </p:blipFill>
        <p:spPr>
          <a:xfrm>
            <a:off x="0" y="5127120"/>
            <a:ext cx="3907080" cy="1730519"/>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3907440" y="5376960"/>
            <a:ext cx="3379680" cy="1361160"/>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7453080" y="5465520"/>
            <a:ext cx="1284120" cy="127295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8972280" y="5425920"/>
            <a:ext cx="2753640" cy="745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3"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4"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5"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6" name="Zástupný symbol pro obsah 2"/>
          <p:cNvSpPr txBox="1">
            <a:spLocks noGrp="1"/>
          </p:cNvSpPr>
          <p:nvPr>
            <p:ph type="body" idx="4294967295"/>
          </p:nvPr>
        </p:nvSpPr>
        <p:spPr>
          <a:xfrm>
            <a:off x="362160" y="95040"/>
            <a:ext cx="10991160" cy="60818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en-US">
                <a:latin typeface="Times New Roman" pitchFamily="18"/>
                <a:cs typeface="Times New Roman" pitchFamily="16"/>
              </a:rPr>
              <a:t>The film is a composite sign for cinematography and all its aspects - artistic, technical, commercial and social.</a:t>
            </a:r>
          </a:p>
          <a:p>
            <a:pPr marL="0" lvl="0" indent="0">
              <a:spcBef>
                <a:spcPts val="1001"/>
              </a:spcBef>
              <a:buNone/>
            </a:pPr>
            <a:r>
              <a:rPr lang="en-US">
                <a:latin typeface="Times New Roman" pitchFamily="18"/>
                <a:cs typeface="Times New Roman" pitchFamily="16"/>
              </a:rPr>
              <a:t>The way information is transmitted, the source of entertainment,</a:t>
            </a:r>
          </a:p>
          <a:p>
            <a:pPr marL="0" lvl="0" indent="0">
              <a:spcBef>
                <a:spcPts val="1001"/>
              </a:spcBef>
              <a:buNone/>
            </a:pPr>
            <a:r>
              <a:rPr lang="en-US">
                <a:latin typeface="Times New Roman" pitchFamily="18"/>
                <a:cs typeface="Times New Roman" pitchFamily="16"/>
              </a:rPr>
              <a:t>means of communication.</a:t>
            </a:r>
          </a:p>
          <a:p>
            <a:pPr marL="0" lvl="0" indent="0">
              <a:spcBef>
                <a:spcPts val="1001"/>
              </a:spcBef>
              <a:buNone/>
            </a:pPr>
            <a:endParaRPr lang="en-US">
              <a:latin typeface="Times New Roman" pitchFamily="18"/>
              <a:cs typeface="Times New Roman" pitchFamily="16"/>
            </a:endParaRPr>
          </a:p>
          <a:p>
            <a:pPr marL="0" lvl="0" indent="0">
              <a:spcBef>
                <a:spcPts val="1001"/>
              </a:spcBef>
              <a:buNone/>
            </a:pPr>
            <a:r>
              <a:rPr lang="en-US">
                <a:latin typeface="Times New Roman" pitchFamily="18"/>
                <a:cs typeface="Times New Roman" pitchFamily="16"/>
              </a:rPr>
              <a:t>While watching the movie, the human eye sees a sequence of consecutive images.</a:t>
            </a: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Times New Roman" pitchFamily="18"/>
              <a:cs typeface="Times New Roman" pitchFamily="16"/>
            </a:endParaRPr>
          </a:p>
          <a:p>
            <a:pPr marL="0" lvl="0" indent="0">
              <a:spcBef>
                <a:spcPts val="1001"/>
              </a:spcBef>
              <a:buNone/>
            </a:pPr>
            <a:r>
              <a:rPr lang="en-US">
                <a:latin typeface="Times New Roman" pitchFamily="18"/>
                <a:cs typeface="Times New Roman" pitchFamily="16"/>
              </a:rPr>
              <a:t>                                   Quickly rotate the projected images in very short order</a:t>
            </a:r>
          </a:p>
          <a:p>
            <a:pPr marL="0" lvl="0" indent="0">
              <a:spcBef>
                <a:spcPts val="1001"/>
              </a:spcBef>
              <a:buNone/>
            </a:pPr>
            <a:endParaRPr lang="en-US">
              <a:latin typeface="Times New Roman" pitchFamily="18"/>
              <a:cs typeface="Times New Roman" pitchFamily="16"/>
            </a:endParaRPr>
          </a:p>
          <a:p>
            <a:pPr marL="0" lvl="0" indent="0">
              <a:spcBef>
                <a:spcPts val="1001"/>
              </a:spcBef>
              <a:buNone/>
            </a:pPr>
            <a:r>
              <a:rPr lang="en-US">
                <a:latin typeface="Times New Roman" pitchFamily="18"/>
                <a:cs typeface="Times New Roman" pitchFamily="16"/>
              </a:rPr>
              <a:t>                                     The time period with our eye nerve and consequently the brain appears as an uninterrupted activity (the image does not tear and is perceived by the brain as a continuous motion).</a:t>
            </a:r>
          </a:p>
        </p:txBody>
      </p:sp>
      <p:pic>
        <p:nvPicPr>
          <p:cNvPr id="7" name="Obrázek 1"/>
          <p:cNvPicPr>
            <a:picLocks noChangeAspect="1"/>
          </p:cNvPicPr>
          <p:nvPr/>
        </p:nvPicPr>
        <p:blipFill>
          <a:blip r:embed="rId7">
            <a:lum/>
            <a:alphaModFix/>
          </a:blip>
          <a:srcRect/>
          <a:stretch>
            <a:fillRect/>
          </a:stretch>
        </p:blipFill>
        <p:spPr>
          <a:xfrm>
            <a:off x="9192344" y="1700808"/>
            <a:ext cx="2240567" cy="1292172"/>
          </a:xfrm>
          <a:prstGeom prst="rect">
            <a:avLst/>
          </a:prstGeom>
          <a:noFill/>
          <a:ln>
            <a:noFill/>
          </a:ln>
        </p:spPr>
      </p:pic>
      <p:pic>
        <p:nvPicPr>
          <p:cNvPr id="8" name="Obrázek 7"/>
          <p:cNvPicPr>
            <a:picLocks noChangeAspect="1"/>
          </p:cNvPicPr>
          <p:nvPr/>
        </p:nvPicPr>
        <p:blipFill>
          <a:blip r:embed="rId8">
            <a:lum/>
            <a:alphaModFix/>
          </a:blip>
          <a:srcRect/>
          <a:stretch>
            <a:fillRect/>
          </a:stretch>
        </p:blipFill>
        <p:spPr>
          <a:xfrm>
            <a:off x="1623857" y="3933056"/>
            <a:ext cx="2664296" cy="151216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462600" y="189720"/>
            <a:ext cx="10890720" cy="598680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en-US" sz="4000" b="1">
                <a:latin typeface="Times New Roman" pitchFamily="18"/>
                <a:cs typeface="Times New Roman" pitchFamily="16"/>
              </a:rPr>
              <a:t>HISTORY</a:t>
            </a:r>
          </a:p>
          <a:p>
            <a:pPr marL="0" lvl="0" indent="0">
              <a:spcBef>
                <a:spcPts val="1001"/>
              </a:spcBef>
              <a:buNone/>
            </a:pPr>
            <a:r>
              <a:rPr lang="en-US">
                <a:latin typeface="Times New Roman" pitchFamily="18"/>
                <a:cs typeface="Times New Roman" pitchFamily="16"/>
              </a:rPr>
              <a:t>1893 - kinetoscope - William Kennedy Laurie Dickson,</a:t>
            </a:r>
          </a:p>
          <a:p>
            <a:pPr marL="0" lvl="0" indent="0">
              <a:spcBef>
                <a:spcPts val="1001"/>
              </a:spcBef>
              <a:buNone/>
            </a:pPr>
            <a:r>
              <a:rPr lang="en-US">
                <a:latin typeface="Times New Roman" pitchFamily="18"/>
                <a:cs typeface="Times New Roman" pitchFamily="16"/>
              </a:rPr>
              <a:t>Viewfinder for one viewer,</a:t>
            </a:r>
          </a:p>
          <a:p>
            <a:pPr marL="0" lvl="0" indent="0">
              <a:spcBef>
                <a:spcPts val="1001"/>
              </a:spcBef>
              <a:buNone/>
            </a:pPr>
            <a:r>
              <a:rPr lang="en-US">
                <a:latin typeface="Times New Roman" pitchFamily="18"/>
                <a:cs typeface="Times New Roman" pitchFamily="16"/>
              </a:rPr>
              <a:t>The film could be watched only through a small peephole on the body of the device.</a:t>
            </a: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pic>
        <p:nvPicPr>
          <p:cNvPr id="7" name="Obrázek 7"/>
          <p:cNvPicPr>
            <a:picLocks noChangeAspect="1"/>
          </p:cNvPicPr>
          <p:nvPr/>
        </p:nvPicPr>
        <p:blipFill>
          <a:blip r:embed="rId7">
            <a:lum/>
            <a:alphaModFix/>
          </a:blip>
          <a:srcRect/>
          <a:stretch>
            <a:fillRect/>
          </a:stretch>
        </p:blipFill>
        <p:spPr>
          <a:xfrm>
            <a:off x="462600" y="2422800"/>
            <a:ext cx="2616480" cy="3868199"/>
          </a:xfrm>
          <a:prstGeom prst="rect">
            <a:avLst/>
          </a:prstGeom>
          <a:noFill/>
          <a:ln>
            <a:noFill/>
          </a:ln>
        </p:spPr>
      </p:pic>
      <p:pic>
        <p:nvPicPr>
          <p:cNvPr id="8" name="Obrázek 8"/>
          <p:cNvPicPr>
            <a:picLocks noChangeAspect="1"/>
          </p:cNvPicPr>
          <p:nvPr/>
        </p:nvPicPr>
        <p:blipFill>
          <a:blip r:embed="rId8">
            <a:lum/>
            <a:alphaModFix/>
          </a:blip>
          <a:srcRect/>
          <a:stretch>
            <a:fillRect/>
          </a:stretch>
        </p:blipFill>
        <p:spPr>
          <a:xfrm>
            <a:off x="4489920" y="2938137"/>
            <a:ext cx="5229360" cy="27951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Rozvoj filmu">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838080" y="77760"/>
            <a:ext cx="10515240" cy="74555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Film development</a:t>
            </a:r>
          </a:p>
        </p:txBody>
      </p:sp>
      <p:sp>
        <p:nvSpPr>
          <p:cNvPr id="3" name="Zástupný symbol pro obsah 2"/>
          <p:cNvSpPr txBox="1">
            <a:spLocks noGrp="1"/>
          </p:cNvSpPr>
          <p:nvPr>
            <p:ph type="body" idx="4294967295"/>
          </p:nvPr>
        </p:nvSpPr>
        <p:spPr>
          <a:xfrm>
            <a:off x="422640" y="987480"/>
            <a:ext cx="11386440" cy="48668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en-US">
                <a:latin typeface="Times New Roman" pitchFamily="18"/>
                <a:cs typeface="Times New Roman" pitchFamily="16"/>
              </a:rPr>
              <a:t>The development of film as a technical invention as a kind of art, cultural, social and economic phenomenon occurred in the late 19th century.</a:t>
            </a:r>
          </a:p>
          <a:p>
            <a:pPr marL="0" lvl="0" indent="0">
              <a:spcBef>
                <a:spcPts val="1001"/>
              </a:spcBef>
              <a:buFont typeface="Arial" pitchFamily="32"/>
              <a:buChar char="•"/>
            </a:pPr>
            <a:r>
              <a:rPr lang="en-US">
                <a:latin typeface="Times New Roman" pitchFamily="18"/>
                <a:cs typeface="Times New Roman" pitchFamily="16"/>
              </a:rPr>
              <a:t>The first public performance was made by the French inventors of the cinematographic apparatus by the brothers Auguste and Louis Lumière on December 28, 1895 in Paris.</a:t>
            </a:r>
          </a:p>
          <a:p>
            <a:pPr marL="0" lvl="0" indent="0">
              <a:spcBef>
                <a:spcPts val="1001"/>
              </a:spcBef>
              <a:buFont typeface="Arial" pitchFamily="32"/>
              <a:buChar char="•"/>
            </a:pPr>
            <a:r>
              <a:rPr lang="en-US">
                <a:latin typeface="Times New Roman" pitchFamily="18"/>
                <a:cs typeface="Times New Roman" pitchFamily="16"/>
              </a:rPr>
              <a:t>The film was 35 mm wide and 16 frames per second (fps).</a:t>
            </a:r>
          </a:p>
          <a:p>
            <a:pPr marL="0" lvl="0" indent="0">
              <a:spcBef>
                <a:spcPts val="1001"/>
              </a:spcBef>
              <a:buFont typeface="Arial" pitchFamily="32"/>
              <a:buChar char="•"/>
            </a:pPr>
            <a:r>
              <a:rPr lang="en-US">
                <a:latin typeface="Times New Roman" pitchFamily="18"/>
                <a:cs typeface="Times New Roman" pitchFamily="16"/>
              </a:rPr>
              <a:t>Brothers Lumiere have dealt with documentaries and</a:t>
            </a:r>
          </a:p>
          <a:p>
            <a:pPr marL="0" lvl="0" indent="0">
              <a:spcBef>
                <a:spcPts val="1001"/>
              </a:spcBef>
              <a:buNone/>
            </a:pPr>
            <a:r>
              <a:rPr lang="en-US">
                <a:latin typeface="Times New Roman" pitchFamily="18"/>
                <a:cs typeface="Times New Roman" pitchFamily="16"/>
              </a:rPr>
              <a:t>travel videos. The first short feature film is</a:t>
            </a:r>
          </a:p>
          <a:p>
            <a:pPr marL="0" lvl="0" indent="0">
              <a:spcBef>
                <a:spcPts val="1001"/>
              </a:spcBef>
              <a:buNone/>
            </a:pPr>
            <a:r>
              <a:rPr lang="en-US">
                <a:latin typeface="Times New Roman" pitchFamily="18"/>
                <a:cs typeface="Times New Roman" pitchFamily="16"/>
              </a:rPr>
              <a:t>Considered to be their Upper Sprinkler. Comedy with</a:t>
            </a:r>
          </a:p>
          <a:p>
            <a:pPr marL="0" lvl="0" indent="0">
              <a:spcBef>
                <a:spcPts val="1001"/>
              </a:spcBef>
              <a:buNone/>
            </a:pPr>
            <a:r>
              <a:rPr lang="en-US">
                <a:latin typeface="Times New Roman" pitchFamily="18"/>
                <a:cs typeface="Times New Roman" pitchFamily="16"/>
              </a:rPr>
              <a:t>Gardener and irrigation hose.</a:t>
            </a: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Times New Roman" pitchFamily="18"/>
              <a:cs typeface="Times New Roman" pitchFamily="16"/>
            </a:endParaRPr>
          </a:p>
          <a:p>
            <a:pPr marL="0" lvl="0" indent="0">
              <a:spcBef>
                <a:spcPts val="1001"/>
              </a:spcBef>
              <a:buFont typeface="Arial" pitchFamily="32"/>
              <a:buChar char="•"/>
            </a:pPr>
            <a:r>
              <a:rPr lang="en-US">
                <a:latin typeface="Times New Roman" pitchFamily="18"/>
                <a:cs typeface="Times New Roman" pitchFamily="16"/>
              </a:rPr>
              <a:t>Georges Méliès – roku 1897 v Evropě první filmový ateliér. Autor filmových triků.</a:t>
            </a: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Calibri" pitchFamily="18"/>
              <a:cs typeface="Times New Roman" pitchFamily="16"/>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068120"/>
            <a:ext cx="11553480" cy="530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algn="l" rtl="0" hangingPunct="1">
              <a:lnSpc>
                <a:spcPct val="90000"/>
              </a:lnSpc>
              <a:spcBef>
                <a:spcPts val="1001"/>
              </a:spcBef>
              <a:spcAft>
                <a:spcPts val="0"/>
              </a:spcAft>
              <a:buNone/>
              <a:tabLst/>
              <a:defRPr sz="1800"/>
            </a:pPr>
            <a:r>
              <a:rPr lang="cs-CZ" sz="2800" b="0" i="0" u="none" strike="noStrike" kern="1200" spc="0">
                <a:ln>
                  <a:noFill/>
                </a:ln>
                <a:solidFill>
                  <a:srgbClr val="000000"/>
                </a:solidFill>
                <a:latin typeface="Calibri" pitchFamily="18"/>
                <a:ea typeface="Microsoft YaHei" pitchFamily="2"/>
                <a:cs typeface="Mangal" pitchFamily="2"/>
              </a:rPr>
              <a:t> </a:t>
            </a:r>
          </a:p>
        </p:txBody>
      </p:sp>
      <p:pic>
        <p:nvPicPr>
          <p:cNvPr id="9" name="Obrázek 7"/>
          <p:cNvPicPr>
            <a:picLocks noChangeAspect="1"/>
          </p:cNvPicPr>
          <p:nvPr/>
        </p:nvPicPr>
        <p:blipFill>
          <a:blip r:embed="rId7">
            <a:lum/>
            <a:alphaModFix/>
          </a:blip>
          <a:srcRect/>
          <a:stretch>
            <a:fillRect/>
          </a:stretch>
        </p:blipFill>
        <p:spPr>
          <a:xfrm>
            <a:off x="9048328" y="2926440"/>
            <a:ext cx="2962352" cy="21398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344880" y="250200"/>
            <a:ext cx="11740320" cy="5926319"/>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en-US" sz="2400">
                <a:latin typeface="Calibri" pitchFamily="18"/>
              </a:rPr>
              <a:t>In the 20s of the 20th century there was a change that completely changed the form of the film.</a:t>
            </a:r>
          </a:p>
          <a:p>
            <a:pPr marL="0" lvl="0" indent="0">
              <a:spcBef>
                <a:spcPts val="1001"/>
              </a:spcBef>
              <a:buNone/>
            </a:pPr>
            <a:r>
              <a:rPr lang="en-US" sz="2400">
                <a:latin typeface="Calibri" pitchFamily="18"/>
              </a:rPr>
              <a:t>In California, there was a period to set up film studios. The quality of the films played an increasingly important role in the competitive struggle, and it was necessary to gain the audience with something that differed from the average production.</a:t>
            </a:r>
          </a:p>
          <a:p>
            <a:pPr marL="0" lvl="0" indent="0">
              <a:spcBef>
                <a:spcPts val="1001"/>
              </a:spcBef>
              <a:buNone/>
            </a:pPr>
            <a:endParaRPr lang="en-US" sz="2400">
              <a:latin typeface="Calibri" pitchFamily="18"/>
            </a:endParaRPr>
          </a:p>
          <a:p>
            <a:pPr marL="0" lvl="0" indent="0">
              <a:spcBef>
                <a:spcPts val="1001"/>
              </a:spcBef>
              <a:buNone/>
            </a:pPr>
            <a:endParaRPr lang="en-US">
              <a:latin typeface="Calibri" pitchFamily="18"/>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457200" y="1170720"/>
            <a:ext cx="10918080" cy="5200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8" name="Obrázek 1"/>
          <p:cNvPicPr>
            <a:picLocks noChangeAspect="1"/>
          </p:cNvPicPr>
          <p:nvPr/>
        </p:nvPicPr>
        <p:blipFill>
          <a:blip r:embed="rId7">
            <a:lum/>
            <a:alphaModFix/>
          </a:blip>
          <a:srcRect/>
          <a:stretch>
            <a:fillRect/>
          </a:stretch>
        </p:blipFill>
        <p:spPr>
          <a:xfrm>
            <a:off x="432540" y="2238121"/>
            <a:ext cx="4998960" cy="3822119"/>
          </a:xfrm>
          <a:prstGeom prst="rect">
            <a:avLst/>
          </a:prstGeom>
          <a:noFill/>
          <a:ln>
            <a:noFill/>
          </a:ln>
        </p:spPr>
      </p:pic>
      <p:pic>
        <p:nvPicPr>
          <p:cNvPr id="9" name="Obrázek 8"/>
          <p:cNvPicPr>
            <a:picLocks noChangeAspect="1"/>
          </p:cNvPicPr>
          <p:nvPr/>
        </p:nvPicPr>
        <p:blipFill>
          <a:blip r:embed="rId8">
            <a:lum/>
            <a:alphaModFix/>
          </a:blip>
          <a:srcRect/>
          <a:stretch>
            <a:fillRect/>
          </a:stretch>
        </p:blipFill>
        <p:spPr>
          <a:xfrm>
            <a:off x="5663952" y="2238121"/>
            <a:ext cx="5139000" cy="38221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838080" y="1561680"/>
            <a:ext cx="10515240" cy="46040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a:p>
            <a:pPr marL="0" lvl="0" indent="0">
              <a:spcBef>
                <a:spcPts val="1001"/>
              </a:spcBef>
              <a:buNone/>
            </a:pPr>
            <a:endParaRPr lang="cs-CZ">
              <a:latin typeface="Calibri" pitchFamily="18"/>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1464479" y="1475999"/>
            <a:ext cx="8229240" cy="452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8" name="Obdélník 1"/>
          <p:cNvSpPr/>
          <p:nvPr/>
        </p:nvSpPr>
        <p:spPr>
          <a:xfrm>
            <a:off x="666000" y="431280"/>
            <a:ext cx="11214000" cy="633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SzPct val="45000"/>
              <a:buFont typeface="Arial" pitchFamily="32"/>
              <a:buChar char="•"/>
              <a:tabLst/>
              <a:defRPr sz="1800"/>
            </a:pPr>
            <a:r>
              <a:rPr lang="cs-CZ" sz="2800" b="0" i="0" u="none" strike="noStrike" kern="1200" spc="0">
                <a:ln>
                  <a:noFill/>
                </a:ln>
                <a:solidFill>
                  <a:srgbClr val="000000"/>
                </a:solidFill>
                <a:latin typeface="Times New Roman" pitchFamily="18"/>
                <a:ea typeface="Microsoft YaHei" pitchFamily="2"/>
                <a:cs typeface="Times New Roman" pitchFamily="18"/>
              </a:rPr>
              <a:t>Various film sizes and film editing allowed the film tension to grow and lead to narratives on several levels, which was for example difficult to realize in the theater.</a:t>
            </a:r>
          </a:p>
          <a:p>
            <a:pPr marL="0" marR="0" lvl="0" indent="0" algn="l" rtl="0" hangingPunct="1">
              <a:lnSpc>
                <a:spcPct val="100000"/>
              </a:lnSpc>
              <a:spcBef>
                <a:spcPts val="0"/>
              </a:spcBef>
              <a:spcAft>
                <a:spcPts val="0"/>
              </a:spcAft>
              <a:buSzPct val="45000"/>
              <a:buFont typeface="Arial" pitchFamily="32"/>
              <a:buChar char="•"/>
              <a:tabLst/>
              <a:defRPr sz="1800"/>
            </a:pPr>
            <a:endParaRPr lang="cs-CZ" sz="28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l" rtl="0" hangingPunct="1">
              <a:lnSpc>
                <a:spcPct val="100000"/>
              </a:lnSpc>
              <a:spcBef>
                <a:spcPts val="0"/>
              </a:spcBef>
              <a:spcAft>
                <a:spcPts val="0"/>
              </a:spcAft>
              <a:buSzPct val="45000"/>
              <a:buFont typeface="Arial" pitchFamily="32"/>
              <a:buChar char="•"/>
              <a:tabLst/>
              <a:defRPr sz="1800"/>
            </a:pPr>
            <a:r>
              <a:rPr lang="cs-CZ" sz="2800" b="0" i="0" u="none" strike="noStrike" kern="1200" spc="0">
                <a:ln>
                  <a:noFill/>
                </a:ln>
                <a:solidFill>
                  <a:srgbClr val="000000"/>
                </a:solidFill>
                <a:latin typeface="Times New Roman" pitchFamily="18"/>
                <a:ea typeface="Microsoft YaHei" pitchFamily="2"/>
                <a:cs typeface="Times New Roman" pitchFamily="18"/>
              </a:rPr>
              <a:t>Deepening and refining the film expression in the area of editing and using the camera.</a:t>
            </a:r>
          </a:p>
          <a:p>
            <a:pPr marL="0" marR="0" lvl="0" indent="0" algn="l" rtl="0" hangingPunct="1">
              <a:lnSpc>
                <a:spcPct val="100000"/>
              </a:lnSpc>
              <a:spcBef>
                <a:spcPts val="0"/>
              </a:spcBef>
              <a:spcAft>
                <a:spcPts val="0"/>
              </a:spcAft>
              <a:buSzPct val="45000"/>
              <a:buFont typeface="Arial" pitchFamily="32"/>
              <a:buChar char="•"/>
              <a:tabLst/>
              <a:defRPr sz="1800"/>
            </a:pPr>
            <a:endParaRPr lang="cs-CZ" sz="28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l" rtl="0" hangingPunct="1">
              <a:lnSpc>
                <a:spcPct val="100000"/>
              </a:lnSpc>
              <a:spcBef>
                <a:spcPts val="0"/>
              </a:spcBef>
              <a:spcAft>
                <a:spcPts val="0"/>
              </a:spcAft>
              <a:buSzPct val="45000"/>
              <a:buFont typeface="Arial" pitchFamily="32"/>
              <a:buChar char="•"/>
              <a:tabLst/>
              <a:defRPr sz="1800"/>
            </a:pPr>
            <a:r>
              <a:rPr lang="cs-CZ" sz="2800" b="0" i="0" u="none" strike="noStrike" kern="1200" spc="0">
                <a:ln>
                  <a:noFill/>
                </a:ln>
                <a:solidFill>
                  <a:srgbClr val="000000"/>
                </a:solidFill>
                <a:latin typeface="Times New Roman" pitchFamily="18"/>
                <a:ea typeface="Microsoft YaHei" pitchFamily="2"/>
                <a:cs typeface="Times New Roman" pitchFamily="18"/>
              </a:rPr>
              <a:t>With the use of multiple lenses, the range of shots ranging from large units to detail has been fully utilized, and the camera has also been detached from the place and used to ride.</a:t>
            </a:r>
          </a:p>
          <a:p>
            <a:pPr marL="0" marR="0" lvl="0" indent="0" algn="l" rtl="0" hangingPunct="1">
              <a:lnSpc>
                <a:spcPct val="100000"/>
              </a:lnSpc>
              <a:spcBef>
                <a:spcPts val="0"/>
              </a:spcBef>
              <a:spcAft>
                <a:spcPts val="0"/>
              </a:spcAft>
              <a:buSzPct val="45000"/>
              <a:buFont typeface="Arial" pitchFamily="32"/>
              <a:buChar char="•"/>
              <a:tabLst/>
              <a:defRPr sz="1800"/>
            </a:pPr>
            <a:endParaRPr lang="cs-CZ" sz="28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l" rtl="0" hangingPunct="1">
              <a:lnSpc>
                <a:spcPct val="100000"/>
              </a:lnSpc>
              <a:spcBef>
                <a:spcPts val="0"/>
              </a:spcBef>
              <a:spcAft>
                <a:spcPts val="0"/>
              </a:spcAft>
              <a:buSzPct val="45000"/>
              <a:buFont typeface="Arial" pitchFamily="32"/>
              <a:buChar char="•"/>
              <a:tabLst/>
              <a:defRPr sz="1800"/>
            </a:pPr>
            <a:r>
              <a:rPr lang="cs-CZ" sz="2800" b="0" i="0" u="none" strike="noStrike" kern="1200" spc="0">
                <a:ln>
                  <a:noFill/>
                </a:ln>
                <a:solidFill>
                  <a:srgbClr val="000000"/>
                </a:solidFill>
                <a:latin typeface="Times New Roman" pitchFamily="18"/>
                <a:ea typeface="Microsoft YaHei" pitchFamily="2"/>
                <a:cs typeface="Times New Roman" pitchFamily="18"/>
              </a:rPr>
              <a:t>  During this period, the film was completely detached from the theater, it found its visual rhythmic way of expression, but also a new cinematic way of acting, writing scenarios, etc..</a:t>
            </a:r>
          </a:p>
          <a:p>
            <a:pPr marL="0" marR="0" lvl="0" indent="0" algn="l" rtl="0" hangingPunct="1">
              <a:lnSpc>
                <a:spcPct val="100000"/>
              </a:lnSpc>
              <a:spcBef>
                <a:spcPts val="0"/>
              </a:spcBef>
              <a:spcAft>
                <a:spcPts val="0"/>
              </a:spcAft>
              <a:buNone/>
              <a:tabLst/>
              <a:defRPr sz="1800"/>
            </a:pPr>
            <a:endParaRPr lang="cs-CZ" sz="1800" b="0" i="0" u="none" strike="noStrike" kern="1200" spc="0">
              <a:ln>
                <a:noFill/>
              </a:ln>
              <a:solidFill>
                <a:srgbClr val="000000"/>
              </a:solidFill>
              <a:latin typeface="Calibri" pitchFamily="18"/>
              <a:ea typeface="Microsoft YaHei" pitchFamily="2"/>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Němý film">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911424" y="332656"/>
            <a:ext cx="10515240" cy="1325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dirty="0" err="1" smtClean="0">
                <a:latin typeface="Times New Roman" pitchFamily="18"/>
                <a:cs typeface="Times New Roman" pitchFamily="18"/>
              </a:rPr>
              <a:t>Silent</a:t>
            </a:r>
            <a:r>
              <a:rPr lang="cs-CZ" b="1" dirty="0" smtClean="0">
                <a:latin typeface="Times New Roman" pitchFamily="18"/>
                <a:cs typeface="Times New Roman" pitchFamily="18"/>
              </a:rPr>
              <a:t> </a:t>
            </a:r>
            <a:r>
              <a:rPr lang="cs-CZ" b="1" dirty="0" err="1">
                <a:latin typeface="Times New Roman" pitchFamily="18"/>
                <a:cs typeface="Times New Roman" pitchFamily="18"/>
              </a:rPr>
              <a:t>movie</a:t>
            </a:r>
            <a:endParaRPr lang="cs-CZ" b="1" dirty="0">
              <a:latin typeface="Times New Roman" pitchFamily="18"/>
              <a:cs typeface="Times New Roman" pitchFamily="18"/>
            </a:endParaRPr>
          </a:p>
        </p:txBody>
      </p:sp>
      <p:sp>
        <p:nvSpPr>
          <p:cNvPr id="3" name="Zástupný symbol pro obsah 2"/>
          <p:cNvSpPr txBox="1">
            <a:spLocks noGrp="1"/>
          </p:cNvSpPr>
          <p:nvPr>
            <p:ph type="body" idx="4294967295"/>
          </p:nvPr>
        </p:nvSpPr>
        <p:spPr>
          <a:xfrm>
            <a:off x="690119" y="1440720"/>
            <a:ext cx="10663200" cy="473616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en-US" dirty="0">
                <a:latin typeface="Times New Roman" pitchFamily="18"/>
                <a:cs typeface="Times New Roman" pitchFamily="16"/>
              </a:rPr>
              <a:t>Charlie Chaplin - one of the most famous and best-paid artists.</a:t>
            </a:r>
          </a:p>
          <a:p>
            <a:pPr marL="0" lvl="0" indent="0">
              <a:spcBef>
                <a:spcPts val="1001"/>
              </a:spcBef>
              <a:buNone/>
            </a:pPr>
            <a:r>
              <a:rPr lang="en-US" dirty="0">
                <a:latin typeface="Times New Roman" pitchFamily="18"/>
                <a:cs typeface="Times New Roman" pitchFamily="16"/>
              </a:rPr>
              <a:t>Every time, he played socially declassified characters that fight against the beautiful and successful people.</a:t>
            </a:r>
          </a:p>
          <a:p>
            <a:pPr marL="0" lvl="0" indent="0">
              <a:spcBef>
                <a:spcPts val="1001"/>
              </a:spcBef>
              <a:buNone/>
            </a:pPr>
            <a:r>
              <a:rPr lang="en-US" dirty="0">
                <a:latin typeface="Times New Roman" pitchFamily="18"/>
                <a:cs typeface="Times New Roman" pitchFamily="16"/>
              </a:rPr>
              <a:t>Joseph "Buster" Keaton,</a:t>
            </a:r>
          </a:p>
          <a:p>
            <a:pPr marL="0" lvl="0" indent="0">
              <a:spcBef>
                <a:spcPts val="1001"/>
              </a:spcBef>
              <a:buNone/>
            </a:pPr>
            <a:r>
              <a:rPr lang="en-US" dirty="0">
                <a:latin typeface="Times New Roman" pitchFamily="18"/>
                <a:cs typeface="Times New Roman" pitchFamily="16"/>
              </a:rPr>
              <a:t>created a new, completely distinctive type of film comedy.</a:t>
            </a:r>
          </a:p>
          <a:p>
            <a:pPr marL="0" lvl="0" indent="0">
              <a:spcBef>
                <a:spcPts val="1001"/>
              </a:spcBef>
              <a:buNone/>
            </a:pPr>
            <a:r>
              <a:rPr lang="en-US" dirty="0">
                <a:latin typeface="Times New Roman" pitchFamily="18"/>
                <a:cs typeface="Times New Roman" pitchFamily="16"/>
              </a:rPr>
              <a:t>The uniqueness of the comic hero is the respect he holds in all, even in the most abusive and unexpected situations.</a:t>
            </a:r>
          </a:p>
          <a:p>
            <a:pPr marL="0" lvl="0" indent="0">
              <a:spcBef>
                <a:spcPts val="1001"/>
              </a:spcBef>
              <a:buNone/>
            </a:pPr>
            <a:endParaRPr lang="en-US" dirty="0">
              <a:latin typeface="Times New Roman" pitchFamily="18"/>
              <a:cs typeface="Times New Roman" pitchFamily="16"/>
            </a:endParaRPr>
          </a:p>
          <a:p>
            <a:pPr marL="0" lvl="0" indent="0">
              <a:spcBef>
                <a:spcPts val="1001"/>
              </a:spcBef>
              <a:buNone/>
            </a:pPr>
            <a:endParaRPr lang="en-US" dirty="0">
              <a:latin typeface="Times New Roman" pitchFamily="18"/>
              <a:cs typeface="Times New Roman" pitchFamily="16"/>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1019159" y="1765440"/>
            <a:ext cx="8461800" cy="4411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9" name="Obrázek 8"/>
          <p:cNvPicPr>
            <a:picLocks noChangeAspect="1"/>
          </p:cNvPicPr>
          <p:nvPr/>
        </p:nvPicPr>
        <p:blipFill>
          <a:blip r:embed="rId7">
            <a:lum/>
            <a:alphaModFix/>
          </a:blip>
          <a:srcRect/>
          <a:stretch>
            <a:fillRect/>
          </a:stretch>
        </p:blipFill>
        <p:spPr>
          <a:xfrm>
            <a:off x="9912424" y="2636912"/>
            <a:ext cx="2160240" cy="1958352"/>
          </a:xfrm>
          <a:prstGeom prst="rect">
            <a:avLst/>
          </a:prstGeom>
          <a:noFill/>
          <a:ln>
            <a:noFill/>
          </a:ln>
        </p:spPr>
      </p:pic>
      <p:pic>
        <p:nvPicPr>
          <p:cNvPr id="10" name="Obrázek 9"/>
          <p:cNvPicPr>
            <a:picLocks noChangeAspect="1"/>
          </p:cNvPicPr>
          <p:nvPr/>
        </p:nvPicPr>
        <p:blipFill>
          <a:blip r:embed="rId8">
            <a:lum/>
            <a:alphaModFix/>
          </a:blip>
          <a:srcRect/>
          <a:stretch>
            <a:fillRect/>
          </a:stretch>
        </p:blipFill>
        <p:spPr>
          <a:xfrm>
            <a:off x="10002600" y="5056179"/>
            <a:ext cx="1703880" cy="14320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Zvukový film">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Sound film</a:t>
            </a:r>
          </a:p>
        </p:txBody>
      </p:sp>
      <p:sp>
        <p:nvSpPr>
          <p:cNvPr id="3" name="Zástupný symbol pro obsah 2"/>
          <p:cNvSpPr txBox="1">
            <a:spLocks noGrp="1"/>
          </p:cNvSpPr>
          <p:nvPr>
            <p:ph type="body" idx="4294967295"/>
          </p:nvPr>
        </p:nvSpPr>
        <p:spPr>
          <a:xfrm>
            <a:off x="534960" y="1449360"/>
            <a:ext cx="11438280" cy="472752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en-US" dirty="0">
                <a:latin typeface="Times New Roman" pitchFamily="18"/>
                <a:cs typeface="Times New Roman" pitchFamily="16"/>
              </a:rPr>
              <a:t>The Jazz Singer (1927), by Warner Bros., launched the era of soundtrack.</a:t>
            </a:r>
          </a:p>
          <a:p>
            <a:pPr marL="0" lvl="0" indent="0">
              <a:spcBef>
                <a:spcPts val="1001"/>
              </a:spcBef>
              <a:buNone/>
            </a:pPr>
            <a:r>
              <a:rPr lang="en-US" dirty="0">
                <a:latin typeface="Times New Roman" pitchFamily="18"/>
                <a:cs typeface="Times New Roman" pitchFamily="16"/>
              </a:rPr>
              <a:t>In the next five years, all technology, instrumentation and the face of the film have changed fundamentally.</a:t>
            </a:r>
          </a:p>
          <a:p>
            <a:pPr marL="0" lvl="0" indent="0">
              <a:spcBef>
                <a:spcPts val="1001"/>
              </a:spcBef>
              <a:buNone/>
            </a:pPr>
            <a:r>
              <a:rPr lang="en-US" dirty="0">
                <a:latin typeface="Times New Roman" pitchFamily="18"/>
                <a:cs typeface="Times New Roman" pitchFamily="16"/>
              </a:rPr>
              <a:t>The sound made the audience more interested in the film.</a:t>
            </a:r>
          </a:p>
          <a:p>
            <a:pPr marL="0" lvl="0" indent="0">
              <a:spcBef>
                <a:spcPts val="1001"/>
              </a:spcBef>
              <a:buNone/>
            </a:pPr>
            <a:endParaRPr lang="en-US" dirty="0">
              <a:latin typeface="Times New Roman" pitchFamily="18"/>
              <a:cs typeface="Times New Roman" pitchFamily="16"/>
            </a:endParaRPr>
          </a:p>
          <a:p>
            <a:pPr marL="0" lvl="0" indent="0">
              <a:spcBef>
                <a:spcPts val="1001"/>
              </a:spcBef>
              <a:buNone/>
            </a:pPr>
            <a:endParaRPr lang="en-US" dirty="0">
              <a:latin typeface="Times New Roman" pitchFamily="18"/>
              <a:cs typeface="Times New Roman" pitchFamily="16"/>
            </a:endParaRPr>
          </a:p>
          <a:p>
            <a:pPr marL="0" lvl="0" indent="0">
              <a:spcBef>
                <a:spcPts val="1001"/>
              </a:spcBef>
              <a:buNone/>
            </a:pPr>
            <a:r>
              <a:rPr lang="en-US" dirty="0" smtClean="0">
                <a:latin typeface="Times New Roman" pitchFamily="18"/>
                <a:cs typeface="Times New Roman" pitchFamily="16"/>
              </a:rPr>
              <a:t>However</a:t>
            </a:r>
            <a:r>
              <a:rPr lang="en-US" dirty="0">
                <a:latin typeface="Times New Roman" pitchFamily="18"/>
                <a:cs typeface="Times New Roman" pitchFamily="16"/>
              </a:rPr>
              <a:t>, many actors who did not speak English lost their work, as well as pianists who made soundtracks in silent cinemas.</a:t>
            </a:r>
          </a:p>
          <a:p>
            <a:pPr marL="0" lvl="0" indent="0">
              <a:spcBef>
                <a:spcPts val="1001"/>
              </a:spcBef>
              <a:buNone/>
            </a:pPr>
            <a:endParaRPr lang="en-US" dirty="0">
              <a:latin typeface="Times New Roman" pitchFamily="18"/>
              <a:cs typeface="Times New Roman" pitchFamily="16"/>
            </a:endParaRPr>
          </a:p>
          <a:p>
            <a:pPr marL="0" lvl="0" indent="0">
              <a:spcBef>
                <a:spcPts val="1001"/>
              </a:spcBef>
              <a:buNone/>
            </a:pPr>
            <a:endParaRPr lang="en-US" dirty="0">
              <a:latin typeface="Calibri" pitchFamily="18"/>
              <a:cs typeface="Times New Roman" pitchFamily="16"/>
            </a:endParaRPr>
          </a:p>
          <a:p>
            <a:pPr marL="0" lvl="0" indent="0">
              <a:spcBef>
                <a:spcPts val="1001"/>
              </a:spcBef>
              <a:buNone/>
            </a:pPr>
            <a:endParaRPr lang="en-US" dirty="0">
              <a:latin typeface="Calibri" pitchFamily="18"/>
              <a:cs typeface="Times New Roman" pitchFamily="16"/>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642680"/>
            <a:ext cx="10685880" cy="4483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9" name="Obrázek 8"/>
          <p:cNvPicPr>
            <a:picLocks noChangeAspect="1"/>
          </p:cNvPicPr>
          <p:nvPr/>
        </p:nvPicPr>
        <p:blipFill>
          <a:blip r:embed="rId7">
            <a:lum/>
            <a:alphaModFix/>
          </a:blip>
          <a:srcRect/>
          <a:stretch>
            <a:fillRect/>
          </a:stretch>
        </p:blipFill>
        <p:spPr>
          <a:xfrm>
            <a:off x="9435960" y="2851020"/>
            <a:ext cx="2066400" cy="2066400"/>
          </a:xfrm>
          <a:prstGeom prst="rect">
            <a:avLst/>
          </a:prstGeom>
          <a:noFill/>
          <a:ln>
            <a:noFill/>
          </a:ln>
        </p:spPr>
      </p:pic>
      <p:pic>
        <p:nvPicPr>
          <p:cNvPr id="10" name="Obrázek 9"/>
          <p:cNvPicPr>
            <a:picLocks noChangeAspect="1"/>
          </p:cNvPicPr>
          <p:nvPr/>
        </p:nvPicPr>
        <p:blipFill>
          <a:blip r:embed="rId8">
            <a:lum/>
            <a:alphaModFix/>
          </a:blip>
          <a:srcRect/>
          <a:stretch>
            <a:fillRect/>
          </a:stretch>
        </p:blipFill>
        <p:spPr>
          <a:xfrm>
            <a:off x="2533500" y="3857565"/>
            <a:ext cx="2898000" cy="12276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ýchoz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Předvádění na obrazovce (4:3)</PresentationFormat>
  <Paragraphs>58</Paragraphs>
  <Slides>8</Slides>
  <Notes>8</Notes>
  <HiddenSlides>0</HiddenSlides>
  <MMClips>0</MMClips>
  <ScaleCrop>false</ScaleCrop>
  <HeadingPairs>
    <vt:vector size="4" baseType="variant">
      <vt:variant>
        <vt:lpstr>Motiv</vt:lpstr>
      </vt:variant>
      <vt:variant>
        <vt:i4>2</vt:i4>
      </vt:variant>
      <vt:variant>
        <vt:lpstr>Nadpisy snímků</vt:lpstr>
      </vt:variant>
      <vt:variant>
        <vt:i4>8</vt:i4>
      </vt:variant>
    </vt:vector>
  </HeadingPairs>
  <TitlesOfParts>
    <vt:vector size="10" baseType="lpstr">
      <vt:lpstr>Výchozí</vt:lpstr>
      <vt:lpstr>Výchozí 1</vt:lpstr>
      <vt:lpstr>Information and communication technologies: 9. Film, its history, development and future. Film technology.  </vt:lpstr>
      <vt:lpstr>Prezentace aplikace PowerPoint</vt:lpstr>
      <vt:lpstr>Prezentace aplikace PowerPoint</vt:lpstr>
      <vt:lpstr>Film development</vt:lpstr>
      <vt:lpstr>Prezentace aplikace PowerPoint</vt:lpstr>
      <vt:lpstr>Prezentace aplikace PowerPoint</vt:lpstr>
      <vt:lpstr>Silent movie</vt:lpstr>
      <vt:lpstr>Sound film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communication technologies: 9. Film, its history, development and future. Film technology.  </dc:title>
  <dc:creator>Marková Jana</dc:creator>
  <cp:lastModifiedBy>Marková Jana</cp:lastModifiedBy>
  <cp:revision>1</cp:revision>
  <dcterms:modified xsi:type="dcterms:W3CDTF">2017-08-25T10:22:52Z</dcterms:modified>
</cp:coreProperties>
</file>