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56" r:id="rId3"/>
    <p:sldId id="257" r:id="rId4"/>
    <p:sldId id="258" r:id="rId5"/>
    <p:sldId id="259" r:id="rId6"/>
    <p:sldId id="260" r:id="rId7"/>
    <p:sldId id="261" r:id="rId8"/>
    <p:sldId id="262" r:id="rId9"/>
  </p:sldIdLst>
  <p:sldSz cx="12192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15" autoAdjust="0"/>
  </p:normalViewPr>
  <p:slideViewPr>
    <p:cSldViewPr>
      <p:cViewPr>
        <p:scale>
          <a:sx n="91" d="100"/>
          <a:sy n="91"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41C5998F-3FF6-45CE-9676-15BF346FF389}"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41400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Lucida Sans Unicode" pitchFamily="2"/>
                <a:cs typeface="Tahoma" pitchFamily="2"/>
              </a:defRPr>
            </a:lvl1pPr>
          </a:lstStyle>
          <a:p>
            <a:pPr lvl="0"/>
            <a:fld id="{6C3CF403-3DB2-423A-91DA-967D24E42683}" type="slidenum">
              <a:t>‹#›</a:t>
            </a:fld>
            <a:endParaRPr lang="cs-CZ"/>
          </a:p>
        </p:txBody>
      </p:sp>
    </p:spTree>
    <p:extLst>
      <p:ext uri="{BB962C8B-B14F-4D97-AF65-F5344CB8AC3E}">
        <p14:creationId xmlns:p14="http://schemas.microsoft.com/office/powerpoint/2010/main" val="2270526110"/>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BC42AA6-0DFD-488D-9CF3-943573AE2984}" type="slidenum">
              <a:t>‹#›</a:t>
            </a:fld>
            <a:endParaRPr lang="cs-CZ"/>
          </a:p>
        </p:txBody>
      </p:sp>
    </p:spTree>
    <p:extLst>
      <p:ext uri="{BB962C8B-B14F-4D97-AF65-F5344CB8AC3E}">
        <p14:creationId xmlns:p14="http://schemas.microsoft.com/office/powerpoint/2010/main" val="198933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22D570B-C9D3-46A7-8FCA-4CBF540654F3}" type="slidenum">
              <a:t>‹#›</a:t>
            </a:fld>
            <a:endParaRPr lang="cs-CZ"/>
          </a:p>
        </p:txBody>
      </p:sp>
    </p:spTree>
    <p:extLst>
      <p:ext uri="{BB962C8B-B14F-4D97-AF65-F5344CB8AC3E}">
        <p14:creationId xmlns:p14="http://schemas.microsoft.com/office/powerpoint/2010/main" val="1904012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1122363"/>
            <a:ext cx="2743200" cy="500856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1122363"/>
            <a:ext cx="8077200" cy="5008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2292348E-DB8F-475C-AE28-7F0B30DEFAC6}" type="slidenum">
              <a:t>‹#›</a:t>
            </a:fld>
            <a:endParaRPr lang="cs-CZ"/>
          </a:p>
        </p:txBody>
      </p:sp>
    </p:spTree>
    <p:extLst>
      <p:ext uri="{BB962C8B-B14F-4D97-AF65-F5344CB8AC3E}">
        <p14:creationId xmlns:p14="http://schemas.microsoft.com/office/powerpoint/2010/main" val="90451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B56DD9E1-A8E8-44DC-A9E1-5EFFE59E53CD}" type="slidenum">
              <a:t>‹#›</a:t>
            </a:fld>
            <a:endParaRPr lang="cs-CZ"/>
          </a:p>
        </p:txBody>
      </p:sp>
    </p:spTree>
    <p:extLst>
      <p:ext uri="{BB962C8B-B14F-4D97-AF65-F5344CB8AC3E}">
        <p14:creationId xmlns:p14="http://schemas.microsoft.com/office/powerpoint/2010/main" val="1512593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3527D68F-8666-4A42-864C-5BF4E4BCCAFB}" type="slidenum">
              <a:t>‹#›</a:t>
            </a:fld>
            <a:endParaRPr lang="cs-CZ"/>
          </a:p>
        </p:txBody>
      </p:sp>
    </p:spTree>
    <p:extLst>
      <p:ext uri="{BB962C8B-B14F-4D97-AF65-F5344CB8AC3E}">
        <p14:creationId xmlns:p14="http://schemas.microsoft.com/office/powerpoint/2010/main" val="136466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B086BE42-F3D0-4872-ADE3-DFA2443816CE}" type="slidenum">
              <a:t>‹#›</a:t>
            </a:fld>
            <a:endParaRPr lang="cs-CZ"/>
          </a:p>
        </p:txBody>
      </p:sp>
    </p:spTree>
    <p:extLst>
      <p:ext uri="{BB962C8B-B14F-4D97-AF65-F5344CB8AC3E}">
        <p14:creationId xmlns:p14="http://schemas.microsoft.com/office/powerpoint/2010/main" val="1222738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4ACECAB5-633D-4CAE-89D2-B15000B792AD}" type="slidenum">
              <a:t>‹#›</a:t>
            </a:fld>
            <a:endParaRPr lang="cs-CZ"/>
          </a:p>
        </p:txBody>
      </p:sp>
    </p:spTree>
    <p:extLst>
      <p:ext uri="{BB962C8B-B14F-4D97-AF65-F5344CB8AC3E}">
        <p14:creationId xmlns:p14="http://schemas.microsoft.com/office/powerpoint/2010/main" val="3999775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5F46FD03-5FFD-4C18-8A5D-D27AE8DD3987}" type="slidenum">
              <a:t>‹#›</a:t>
            </a:fld>
            <a:endParaRPr lang="cs-CZ"/>
          </a:p>
        </p:txBody>
      </p:sp>
    </p:spTree>
    <p:extLst>
      <p:ext uri="{BB962C8B-B14F-4D97-AF65-F5344CB8AC3E}">
        <p14:creationId xmlns:p14="http://schemas.microsoft.com/office/powerpoint/2010/main" val="2979304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5BFD8E96-B82F-4A36-A7EC-2B8346038A98}" type="slidenum">
              <a:t>‹#›</a:t>
            </a:fld>
            <a:endParaRPr lang="cs-CZ"/>
          </a:p>
        </p:txBody>
      </p:sp>
    </p:spTree>
    <p:extLst>
      <p:ext uri="{BB962C8B-B14F-4D97-AF65-F5344CB8AC3E}">
        <p14:creationId xmlns:p14="http://schemas.microsoft.com/office/powerpoint/2010/main" val="3624016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BD829BA5-4738-4D86-9647-EA22FDDB9E20}" type="slidenum">
              <a:t>‹#›</a:t>
            </a:fld>
            <a:endParaRPr lang="cs-CZ"/>
          </a:p>
        </p:txBody>
      </p:sp>
    </p:spTree>
    <p:extLst>
      <p:ext uri="{BB962C8B-B14F-4D97-AF65-F5344CB8AC3E}">
        <p14:creationId xmlns:p14="http://schemas.microsoft.com/office/powerpoint/2010/main" val="3358085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C7EB2208-8ECE-4365-BF75-C49DDADDBB74}" type="slidenum">
              <a:t>‹#›</a:t>
            </a:fld>
            <a:endParaRPr lang="cs-CZ"/>
          </a:p>
        </p:txBody>
      </p:sp>
    </p:spTree>
    <p:extLst>
      <p:ext uri="{BB962C8B-B14F-4D97-AF65-F5344CB8AC3E}">
        <p14:creationId xmlns:p14="http://schemas.microsoft.com/office/powerpoint/2010/main" val="1282585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D26B3D83-6F20-44D7-933C-D253DA8A1969}" type="slidenum">
              <a:t>‹#›</a:t>
            </a:fld>
            <a:endParaRPr lang="cs-CZ"/>
          </a:p>
        </p:txBody>
      </p:sp>
    </p:spTree>
    <p:extLst>
      <p:ext uri="{BB962C8B-B14F-4D97-AF65-F5344CB8AC3E}">
        <p14:creationId xmlns:p14="http://schemas.microsoft.com/office/powerpoint/2010/main" val="172863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F2A14335-7429-4068-880A-7A5C9119FA0E}" type="slidenum">
              <a:t>‹#›</a:t>
            </a:fld>
            <a:endParaRPr lang="cs-CZ"/>
          </a:p>
        </p:txBody>
      </p:sp>
    </p:spTree>
    <p:extLst>
      <p:ext uri="{BB962C8B-B14F-4D97-AF65-F5344CB8AC3E}">
        <p14:creationId xmlns:p14="http://schemas.microsoft.com/office/powerpoint/2010/main" val="827762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2F3BC49-BDF4-4445-BFFF-6E76E9B303A6}" type="slidenum">
              <a:t>‹#›</a:t>
            </a:fld>
            <a:endParaRPr lang="cs-CZ"/>
          </a:p>
        </p:txBody>
      </p:sp>
    </p:spTree>
    <p:extLst>
      <p:ext uri="{BB962C8B-B14F-4D97-AF65-F5344CB8AC3E}">
        <p14:creationId xmlns:p14="http://schemas.microsoft.com/office/powerpoint/2010/main" val="3716004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7BD84FFF-10FE-4C7F-ABF5-20DF24742295}"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1B68B721-5719-4416-B8EA-901AF5350C8D}" type="slidenum">
              <a:t>‹#›</a:t>
            </a:fld>
            <a:endParaRPr lang="cs-CZ"/>
          </a:p>
        </p:txBody>
      </p:sp>
    </p:spTree>
    <p:extLst>
      <p:ext uri="{BB962C8B-B14F-4D97-AF65-F5344CB8AC3E}">
        <p14:creationId xmlns:p14="http://schemas.microsoft.com/office/powerpoint/2010/main" val="2052169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DBA6FF40-9BF6-46B8-BF4B-91C6BAF909DA}" type="slidenum">
              <a:t>‹#›</a:t>
            </a:fld>
            <a:endParaRPr lang="cs-CZ"/>
          </a:p>
        </p:txBody>
      </p:sp>
    </p:spTree>
    <p:extLst>
      <p:ext uri="{BB962C8B-B14F-4D97-AF65-F5344CB8AC3E}">
        <p14:creationId xmlns:p14="http://schemas.microsoft.com/office/powerpoint/2010/main" val="2039028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1B232C42-F5C0-4F88-9C6C-F957C817C89B}" type="slidenum">
              <a:t>‹#›</a:t>
            </a:fld>
            <a:endParaRPr lang="cs-CZ"/>
          </a:p>
        </p:txBody>
      </p:sp>
    </p:spTree>
    <p:extLst>
      <p:ext uri="{BB962C8B-B14F-4D97-AF65-F5344CB8AC3E}">
        <p14:creationId xmlns:p14="http://schemas.microsoft.com/office/powerpoint/2010/main" val="86957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427E28BC-6108-4471-8868-D79E4780BB10}" type="slidenum">
              <a:t>‹#›</a:t>
            </a:fld>
            <a:endParaRPr lang="cs-CZ"/>
          </a:p>
        </p:txBody>
      </p:sp>
    </p:spTree>
    <p:extLst>
      <p:ext uri="{BB962C8B-B14F-4D97-AF65-F5344CB8AC3E}">
        <p14:creationId xmlns:p14="http://schemas.microsoft.com/office/powerpoint/2010/main" val="2753185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277D5DB0-0E66-4AAC-9892-86D8F0B6FC87}" type="slidenum">
              <a:t>‹#›</a:t>
            </a:fld>
            <a:endParaRPr lang="cs-CZ"/>
          </a:p>
        </p:txBody>
      </p:sp>
    </p:spTree>
    <p:extLst>
      <p:ext uri="{BB962C8B-B14F-4D97-AF65-F5344CB8AC3E}">
        <p14:creationId xmlns:p14="http://schemas.microsoft.com/office/powerpoint/2010/main" val="1603927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F6BEB281-0DC3-4924-809A-A7586911C306}" type="slidenum">
              <a:t>‹#›</a:t>
            </a:fld>
            <a:endParaRPr lang="cs-CZ"/>
          </a:p>
        </p:txBody>
      </p:sp>
    </p:spTree>
    <p:extLst>
      <p:ext uri="{BB962C8B-B14F-4D97-AF65-F5344CB8AC3E}">
        <p14:creationId xmlns:p14="http://schemas.microsoft.com/office/powerpoint/2010/main" val="509727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BACD5C35-7E6A-43D0-885C-B5C0E25BC80E}" type="slidenum">
              <a:t>‹#›</a:t>
            </a:fld>
            <a:endParaRPr lang="cs-CZ"/>
          </a:p>
        </p:txBody>
      </p:sp>
    </p:spTree>
    <p:extLst>
      <p:ext uri="{BB962C8B-B14F-4D97-AF65-F5344CB8AC3E}">
        <p14:creationId xmlns:p14="http://schemas.microsoft.com/office/powerpoint/2010/main" val="2780043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C0A08A7F-C336-494B-85E8-63F6FAFAA648}"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F6931CCB-21FA-4E55-A488-AC454ECCE64E}" type="slidenum">
              <a:t>‹#›</a:t>
            </a:fld>
            <a:endParaRPr lang="cs-CZ"/>
          </a:p>
        </p:txBody>
      </p:sp>
    </p:spTree>
    <p:extLst>
      <p:ext uri="{BB962C8B-B14F-4D97-AF65-F5344CB8AC3E}">
        <p14:creationId xmlns:p14="http://schemas.microsoft.com/office/powerpoint/2010/main" val="3094277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C0A08A7F-C336-494B-85E8-63F6FAFAA648}" type="datetime1">
              <a:rPr lang="cs-CZ"/>
              <a:pPr lvl="0"/>
              <a:t>2017/8/25</a:t>
            </a:fld>
            <a:endParaRPr lang="cs-CZ"/>
          </a:p>
        </p:txBody>
      </p:sp>
      <p:sp>
        <p:nvSpPr>
          <p:cNvPr id="4"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5"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5FAEAFFA-6755-4D06-9DEA-36563F1BDC48}" type="slidenum">
              <a:t>‹#›</a:t>
            </a:fld>
            <a:endParaRPr lang="cs-CZ"/>
          </a:p>
        </p:txBody>
      </p:sp>
      <p:sp>
        <p:nvSpPr>
          <p:cNvPr id="6" name="Zástupný symbol pro text 5"/>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cs-CZ" sz="28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obsah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a:t>Klepněte pro úpravu formátu textu osnovy</a:t>
            </a:r>
          </a:p>
          <a:p>
            <a:pPr lvl="1"/>
            <a:r>
              <a:rPr lang="cs-CZ"/>
              <a:t>Druhá úroveň</a:t>
            </a:r>
          </a:p>
          <a:p>
            <a:pPr lvl="2"/>
            <a:r>
              <a:rPr lang="cs-CZ"/>
              <a:t>Třetí úroveň</a:t>
            </a:r>
          </a:p>
          <a:p>
            <a:pPr lvl="3"/>
            <a:r>
              <a:rPr lang="cs-CZ"/>
              <a:t>Čtvrtá úroveň osnovy</a:t>
            </a:r>
          </a:p>
          <a:p>
            <a:pPr lvl="4"/>
            <a:r>
              <a:rPr lang="cs-CZ"/>
              <a:t>Pátá úroveň osnovy</a:t>
            </a:r>
          </a:p>
          <a:p>
            <a:pPr lvl="5"/>
            <a:r>
              <a:rPr lang="cs-CZ"/>
              <a:t>Šestá úroveň</a:t>
            </a:r>
          </a:p>
          <a:p>
            <a:pPr lvl="6"/>
            <a:r>
              <a:rPr lang="cs-CZ"/>
              <a:t>Sedmá úroveň</a:t>
            </a:r>
          </a:p>
          <a:p>
            <a:pPr lvl="7"/>
            <a:r>
              <a:rPr lang="cs-CZ"/>
              <a:t>Osmá úroveň textu</a:t>
            </a:r>
          </a:p>
          <a:p>
            <a:pPr lvl="0"/>
            <a:r>
              <a:rPr lang="cs-CZ"/>
              <a:t>Devátá úroveňKliknutím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7BD84FFF-10FE-4C7F-ABF5-20DF24742295}" type="datetime1">
              <a:rPr lang="cs-CZ"/>
              <a:pPr lvl="0"/>
              <a:t>2017/8/25</a:t>
            </a:fld>
            <a:endParaRPr lang="cs-CZ"/>
          </a:p>
        </p:txBody>
      </p:sp>
      <p:sp>
        <p:nvSpPr>
          <p:cNvPr id="5"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6"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5B18DD69-7F76-433E-A1CD-6032BF514EF4}" type="slidenum">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cs-CZ" sz="2800" b="0" i="0" u="none" strike="noStrike" spc="0">
          <a:solidFill>
            <a:srgbClr val="000000"/>
          </a:solidFill>
          <a:latin typeface="Calibri" pitchFamily="18"/>
        </a:defRPr>
      </a:lvl1pPr>
      <a:lvl2pPr lvl="1">
        <a:buSzPct val="75000"/>
        <a:buFont typeface="StarSymbol"/>
        <a:buChar char="–"/>
        <a:tabLst/>
        <a:defRPr lang="cs-CZ" sz="2800" b="0" i="0" u="none" strike="noStrike" spc="0">
          <a:solidFill>
            <a:srgbClr val="000000"/>
          </a:solidFill>
          <a:latin typeface="Calibri" pitchFamily="18"/>
        </a:defRPr>
      </a:lvl2pPr>
      <a:lvl3pPr lvl="2">
        <a:buSzPct val="45000"/>
        <a:buFont typeface="StarSymbol"/>
        <a:buChar char="●"/>
        <a:tabLst/>
        <a:defRPr lang="cs-CZ" sz="2800" b="0" i="0" u="none" strike="noStrike" spc="0">
          <a:solidFill>
            <a:srgbClr val="000000"/>
          </a:solidFill>
          <a:latin typeface="Calibri" pitchFamily="18"/>
        </a:defRPr>
      </a:lvl3pPr>
      <a:lvl4pPr lvl="3">
        <a:buSzPct val="75000"/>
        <a:buFont typeface="StarSymbol"/>
        <a:buChar char="–"/>
        <a:tabLst/>
        <a:defRPr lang="cs-CZ" sz="2800" b="0" i="0" u="none" strike="noStrike" spc="0">
          <a:solidFill>
            <a:srgbClr val="000000"/>
          </a:solidFill>
          <a:latin typeface="Calibri" pitchFamily="18"/>
        </a:defRPr>
      </a:lvl4pPr>
      <a:lvl5pPr lvl="4">
        <a:buSzPct val="45000"/>
        <a:buFont typeface="StarSymbol"/>
        <a:buChar char="●"/>
        <a:tabLst/>
        <a:defRPr lang="cs-CZ" sz="2800" b="0" i="0" u="none" strike="noStrike" spc="0">
          <a:solidFill>
            <a:srgbClr val="000000"/>
          </a:solidFill>
          <a:latin typeface="Calibri" pitchFamily="18"/>
        </a:defRPr>
      </a:lvl5pPr>
      <a:lvl6pPr lvl="5">
        <a:buSzPct val="45000"/>
        <a:buFont typeface="StarSymbol"/>
        <a:buChar char="●"/>
        <a:tabLst/>
        <a:defRPr lang="cs-CZ" sz="2800" b="0" i="0" u="none" strike="noStrike" spc="0">
          <a:solidFill>
            <a:srgbClr val="000000"/>
          </a:solidFill>
          <a:latin typeface="Calibri" pitchFamily="18"/>
        </a:defRPr>
      </a:lvl6pPr>
      <a:lvl7pPr lvl="6">
        <a:buSzPct val="45000"/>
        <a:buFont typeface="StarSymbol"/>
        <a:buChar char="●"/>
        <a:tabLst/>
        <a:defRPr lang="cs-CZ" sz="2800" b="0" i="0" u="none" strike="noStrike" spc="0">
          <a:solidFill>
            <a:srgbClr val="000000"/>
          </a:solidFill>
          <a:latin typeface="Calibri" pitchFamily="18"/>
        </a:defRPr>
      </a:lvl7pPr>
      <a:lvl8pPr lvl="7">
        <a:buSzPct val="45000"/>
        <a:buFont typeface="StarSymbol"/>
        <a:buChar char="●"/>
        <a:tabLst/>
        <a:defRPr lang="cs-CZ"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cs-CZ"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PZWYgcKT-V8&amp;list=UUYjjA6-6J_PYtgeSMS2hv-A"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hyperlink" Target="https://www.youtube.com/watch?v=abYd1d5Qv2k"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jp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25440" y="573480"/>
            <a:ext cx="11400480" cy="25412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sz="4000" dirty="0" err="1">
                <a:cs typeface="Times New Roman" pitchFamily="18"/>
              </a:rPr>
              <a:t>Information</a:t>
            </a:r>
            <a:r>
              <a:rPr lang="cs-CZ" sz="4000" dirty="0">
                <a:cs typeface="Times New Roman" pitchFamily="18"/>
              </a:rPr>
              <a:t> and </a:t>
            </a:r>
            <a:r>
              <a:rPr lang="cs-CZ" sz="4000" dirty="0" err="1">
                <a:cs typeface="Times New Roman" pitchFamily="18"/>
              </a:rPr>
              <a:t>communication</a:t>
            </a:r>
            <a:r>
              <a:rPr lang="cs-CZ" sz="4000" dirty="0">
                <a:cs typeface="Times New Roman" pitchFamily="18"/>
              </a:rPr>
              <a:t> </a:t>
            </a:r>
            <a:r>
              <a:rPr lang="cs-CZ" sz="4000" dirty="0" err="1">
                <a:cs typeface="Times New Roman" pitchFamily="18"/>
              </a:rPr>
              <a:t>technologies</a:t>
            </a:r>
            <a:r>
              <a:rPr lang="cs-CZ" sz="4000" dirty="0">
                <a:cs typeface="Times New Roman" pitchFamily="18"/>
              </a:rPr>
              <a:t>:</a:t>
            </a:r>
            <a:r>
              <a:rPr lang="cs-CZ" sz="4400" b="1" dirty="0">
                <a:cs typeface="Times New Roman" pitchFamily="18"/>
              </a:rPr>
              <a:t/>
            </a:r>
            <a:br>
              <a:rPr lang="cs-CZ" sz="4400" b="1" dirty="0">
                <a:cs typeface="Times New Roman" pitchFamily="18"/>
              </a:rPr>
            </a:br>
            <a:r>
              <a:rPr lang="cs-CZ" sz="4400" b="1" dirty="0">
                <a:cs typeface="Times New Roman" pitchFamily="18"/>
              </a:rPr>
              <a:t>  4. </a:t>
            </a:r>
            <a:r>
              <a:rPr lang="cs-CZ" sz="4400" b="1" dirty="0" err="1">
                <a:cs typeface="Times New Roman" pitchFamily="18"/>
              </a:rPr>
              <a:t>Assumptions</a:t>
            </a:r>
            <a:r>
              <a:rPr lang="cs-CZ" sz="4400" b="1" dirty="0">
                <a:cs typeface="Times New Roman" pitchFamily="18"/>
              </a:rPr>
              <a:t> </a:t>
            </a:r>
            <a:r>
              <a:rPr lang="cs-CZ" sz="4400" b="1" dirty="0" err="1">
                <a:cs typeface="Times New Roman" pitchFamily="18"/>
              </a:rPr>
              <a:t>of</a:t>
            </a:r>
            <a:r>
              <a:rPr lang="cs-CZ" sz="4400" b="1" dirty="0">
                <a:cs typeface="Times New Roman" pitchFamily="18"/>
              </a:rPr>
              <a:t> a </a:t>
            </a:r>
            <a:r>
              <a:rPr lang="cs-CZ" sz="4400" b="1" dirty="0" err="1">
                <a:cs typeface="Times New Roman" pitchFamily="18"/>
              </a:rPr>
              <a:t>new</a:t>
            </a:r>
            <a:r>
              <a:rPr lang="cs-CZ" sz="4400" b="1" dirty="0">
                <a:cs typeface="Times New Roman" pitchFamily="18"/>
              </a:rPr>
              <a:t> </a:t>
            </a:r>
            <a:r>
              <a:rPr lang="cs-CZ" sz="4400" b="1" dirty="0" err="1">
                <a:cs typeface="Times New Roman" pitchFamily="18"/>
              </a:rPr>
              <a:t>dynamic</a:t>
            </a:r>
            <a:r>
              <a:rPr lang="cs-CZ" sz="4400" b="1" dirty="0">
                <a:cs typeface="Times New Roman" pitchFamily="18"/>
              </a:rPr>
              <a:t> </a:t>
            </a:r>
            <a:r>
              <a:rPr lang="cs-CZ" sz="4400" b="1" dirty="0" err="1">
                <a:cs typeface="Times New Roman" pitchFamily="18"/>
              </a:rPr>
              <a:t>computer</a:t>
            </a:r>
            <a:r>
              <a:rPr lang="cs-CZ" sz="4400" b="1" dirty="0">
                <a:cs typeface="Times New Roman" pitchFamily="18"/>
              </a:rPr>
              <a:t> model - </a:t>
            </a:r>
            <a:r>
              <a:rPr lang="cs-CZ" sz="4400" b="1" dirty="0" err="1">
                <a:cs typeface="Times New Roman" pitchFamily="18"/>
              </a:rPr>
              <a:t>visualization</a:t>
            </a:r>
            <a:r>
              <a:rPr lang="cs-CZ" sz="4400" b="1" dirty="0">
                <a:cs typeface="Times New Roman" pitchFamily="18"/>
              </a:rPr>
              <a:t/>
            </a:r>
            <a:br>
              <a:rPr lang="cs-CZ" sz="4400" b="1" dirty="0">
                <a:cs typeface="Times New Roman" pitchFamily="18"/>
              </a:rPr>
            </a:br>
            <a:endParaRPr lang="cs-CZ" sz="4400" b="1" dirty="0">
              <a:cs typeface="Times New Roman" pitchFamily="18"/>
            </a:endParaRPr>
          </a:p>
        </p:txBody>
      </p:sp>
      <p:sp>
        <p:nvSpPr>
          <p:cNvPr id="3" name="Podnadpis 2"/>
          <p:cNvSpPr txBox="1">
            <a:spLocks noGrp="1"/>
          </p:cNvSpPr>
          <p:nvPr>
            <p:ph type="subTitle" idx="4294967295"/>
          </p:nvPr>
        </p:nvSpPr>
        <p:spPr>
          <a:xfrm>
            <a:off x="1523880" y="2636912"/>
            <a:ext cx="9143640" cy="2620528"/>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cs-CZ" sz="4400" b="1" dirty="0" err="1">
                <a:latin typeface="Calibri Light" pitchFamily="18"/>
              </a:rPr>
              <a:t>Methodological</a:t>
            </a:r>
            <a:r>
              <a:rPr lang="cs-CZ" sz="4400" b="1" dirty="0">
                <a:latin typeface="Calibri Light" pitchFamily="18"/>
              </a:rPr>
              <a:t> </a:t>
            </a:r>
            <a:r>
              <a:rPr lang="cs-CZ" sz="4400" b="1" dirty="0" err="1">
                <a:latin typeface="Calibri Light" pitchFamily="18"/>
              </a:rPr>
              <a:t>Concept</a:t>
            </a:r>
            <a:r>
              <a:rPr lang="cs-CZ" sz="4400" b="1" dirty="0">
                <a:latin typeface="Calibri Light" pitchFamily="18"/>
              </a:rPr>
              <a:t> </a:t>
            </a:r>
            <a:r>
              <a:rPr lang="cs-CZ" sz="4400" b="1" dirty="0" err="1">
                <a:latin typeface="Calibri Light" pitchFamily="18"/>
              </a:rPr>
              <a:t>for</a:t>
            </a:r>
            <a:r>
              <a:rPr lang="cs-CZ" sz="4400" b="1" dirty="0">
                <a:latin typeface="Calibri Light" pitchFamily="18"/>
              </a:rPr>
              <a:t> </a:t>
            </a:r>
            <a:r>
              <a:rPr lang="cs-CZ" sz="4400" b="1" dirty="0" err="1">
                <a:latin typeface="Calibri Light" pitchFamily="18"/>
              </a:rPr>
              <a:t>Effectively</a:t>
            </a:r>
            <a:r>
              <a:rPr lang="cs-CZ" sz="4400" b="1" dirty="0">
                <a:latin typeface="Calibri Light" pitchFamily="18"/>
              </a:rPr>
              <a:t> </a:t>
            </a:r>
            <a:r>
              <a:rPr lang="cs-CZ" sz="4400" b="1" dirty="0" err="1">
                <a:latin typeface="Calibri Light" pitchFamily="18"/>
              </a:rPr>
              <a:t>Supporting</a:t>
            </a:r>
            <a:r>
              <a:rPr lang="cs-CZ" sz="4400" b="1" dirty="0">
                <a:latin typeface="Calibri Light" pitchFamily="18"/>
              </a:rPr>
              <a:t> </a:t>
            </a:r>
            <a:r>
              <a:rPr lang="cs-CZ" sz="4400" b="1" dirty="0" err="1">
                <a:latin typeface="Calibri Light" pitchFamily="18"/>
              </a:rPr>
              <a:t>Key</a:t>
            </a:r>
            <a:r>
              <a:rPr lang="cs-CZ" sz="4400" b="1" dirty="0">
                <a:latin typeface="Calibri Light" pitchFamily="18"/>
              </a:rPr>
              <a:t> </a:t>
            </a:r>
            <a:r>
              <a:rPr lang="cs-CZ" sz="4400" b="1" dirty="0" err="1">
                <a:latin typeface="Calibri Light" pitchFamily="18"/>
              </a:rPr>
              <a:t>Competencies</a:t>
            </a:r>
            <a:r>
              <a:rPr lang="cs-CZ" sz="4400" b="1" dirty="0">
                <a:latin typeface="Calibri Light" pitchFamily="18"/>
              </a:rPr>
              <a:t> </a:t>
            </a:r>
            <a:r>
              <a:rPr lang="cs-CZ" sz="4400" b="1" dirty="0" err="1">
                <a:latin typeface="Calibri Light" pitchFamily="18"/>
              </a:rPr>
              <a:t>Using</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Foreign</a:t>
            </a:r>
            <a:r>
              <a:rPr lang="cs-CZ" sz="4400" b="1" dirty="0">
                <a:latin typeface="Calibri Light" pitchFamily="18"/>
              </a:rPr>
              <a:t> </a:t>
            </a:r>
            <a:r>
              <a:rPr lang="cs-CZ" sz="4400" b="1" dirty="0" err="1">
                <a:latin typeface="Calibri Light" pitchFamily="18"/>
              </a:rPr>
              <a:t>Language</a:t>
            </a:r>
            <a:r>
              <a:rPr lang="cs-CZ" sz="4400" b="1" dirty="0">
                <a:latin typeface="Calibri Light" pitchFamily="18"/>
              </a:rPr>
              <a:t> ATCZ62 - CLIL as a </a:t>
            </a:r>
            <a:r>
              <a:rPr lang="cs-CZ" sz="4400" b="1" dirty="0" err="1">
                <a:latin typeface="Calibri Light" pitchFamily="18"/>
              </a:rPr>
              <a:t>Learning</a:t>
            </a:r>
            <a:r>
              <a:rPr lang="cs-CZ" sz="4400" b="1" dirty="0">
                <a:latin typeface="Calibri Light" pitchFamily="18"/>
              </a:rPr>
              <a:t> </a:t>
            </a:r>
            <a:r>
              <a:rPr lang="cs-CZ" sz="4400" b="1" dirty="0" err="1">
                <a:latin typeface="Calibri Light" pitchFamily="18"/>
              </a:rPr>
              <a:t>Strategy</a:t>
            </a:r>
            <a:r>
              <a:rPr lang="cs-CZ" sz="4400" b="1" dirty="0">
                <a:latin typeface="Calibri Light" pitchFamily="18"/>
              </a:rPr>
              <a:t> </a:t>
            </a:r>
            <a:r>
              <a:rPr lang="cs-CZ" sz="4400" b="1" dirty="0" err="1">
                <a:latin typeface="Calibri Light" pitchFamily="18"/>
              </a:rPr>
              <a:t>at</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College</a:t>
            </a:r>
            <a:endParaRPr lang="cs-CZ" sz="4400" b="1" dirty="0">
              <a:latin typeface="Calibri Light" pitchFamily="18"/>
            </a:endParaRPr>
          </a:p>
        </p:txBody>
      </p:sp>
      <p:pic>
        <p:nvPicPr>
          <p:cNvPr id="4" name="Obrázek 3"/>
          <p:cNvPicPr>
            <a:picLocks noChangeAspect="1"/>
          </p:cNvPicPr>
          <p:nvPr/>
        </p:nvPicPr>
        <p:blipFill>
          <a:blip r:embed="rId3">
            <a:lum/>
            <a:alphaModFix/>
          </a:blip>
          <a:srcRect/>
          <a:stretch>
            <a:fillRect/>
          </a:stretch>
        </p:blipFill>
        <p:spPr>
          <a:xfrm>
            <a:off x="0" y="5127120"/>
            <a:ext cx="3907080" cy="173051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3907440" y="5376960"/>
            <a:ext cx="3379680" cy="1361160"/>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7453080" y="5465520"/>
            <a:ext cx="1284120" cy="127295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8972280" y="5425920"/>
            <a:ext cx="2753640" cy="745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943560" y="792000"/>
            <a:ext cx="10936440" cy="540036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cs-CZ" sz="7300" b="1">
                <a:latin typeface="Times New Roman" pitchFamily="18"/>
                <a:cs typeface="Times New Roman" pitchFamily="16"/>
              </a:rPr>
              <a:t>APPEARANCE OF VISUALIZATION</a:t>
            </a:r>
          </a:p>
          <a:p>
            <a:pPr marL="0" lvl="0" indent="0">
              <a:spcBef>
                <a:spcPts val="1001"/>
              </a:spcBef>
              <a:buFont typeface="Wingdings"/>
              <a:buChar char="Ø"/>
            </a:pPr>
            <a:r>
              <a:rPr lang="cs-CZ" sz="4400">
                <a:latin typeface="Times New Roman" pitchFamily="18"/>
                <a:cs typeface="Times New Roman" pitchFamily="16"/>
              </a:rPr>
              <a:t>.</a:t>
            </a:r>
          </a:p>
          <a:p>
            <a:pPr marL="0" lvl="0" indent="0">
              <a:spcBef>
                <a:spcPts val="1001"/>
              </a:spcBef>
              <a:buNone/>
            </a:pPr>
            <a:endParaRPr lang="cs-CZ" sz="4400">
              <a:latin typeface="Times New Roman" pitchFamily="18"/>
              <a:cs typeface="Times New Roman" pitchFamily="16"/>
            </a:endParaRPr>
          </a:p>
          <a:p>
            <a:pPr marL="0" lvl="0" indent="0">
              <a:spcBef>
                <a:spcPts val="1001"/>
              </a:spcBef>
              <a:buFont typeface="Wingdings"/>
              <a:buChar char="Ø"/>
            </a:pPr>
            <a:r>
              <a:rPr lang="cs-CZ" sz="4400">
                <a:latin typeface="Times New Roman" pitchFamily="18"/>
                <a:cs typeface="Times New Roman" pitchFamily="16"/>
              </a:rPr>
              <a:t> </a:t>
            </a:r>
          </a:p>
          <a:p>
            <a:pPr marL="0" lvl="0" indent="0">
              <a:spcBef>
                <a:spcPts val="1001"/>
              </a:spcBef>
              <a:buFont typeface="Wingdings"/>
              <a:buChar char="Ø"/>
            </a:pPr>
            <a:endParaRPr lang="cs-CZ" sz="4400">
              <a:latin typeface="Times New Roman" pitchFamily="18"/>
              <a:cs typeface="Times New Roman" pitchFamily="16"/>
            </a:endParaRPr>
          </a:p>
          <a:p>
            <a:pPr marL="0" lvl="0" indent="0">
              <a:spcBef>
                <a:spcPts val="1001"/>
              </a:spcBef>
              <a:buNone/>
            </a:pPr>
            <a:endParaRPr lang="cs-CZ" sz="4400">
              <a:latin typeface="Times New Roman"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pic>
        <p:nvPicPr>
          <p:cNvPr id="7" name="Obrázek 1"/>
          <p:cNvPicPr>
            <a:picLocks noChangeAspect="1"/>
          </p:cNvPicPr>
          <p:nvPr/>
        </p:nvPicPr>
        <p:blipFill>
          <a:blip r:embed="rId7">
            <a:lum/>
            <a:alphaModFix/>
          </a:blip>
          <a:srcRect/>
          <a:stretch>
            <a:fillRect/>
          </a:stretch>
        </p:blipFill>
        <p:spPr>
          <a:xfrm>
            <a:off x="145080" y="4886280"/>
            <a:ext cx="2314080" cy="1971360"/>
          </a:xfrm>
          <a:prstGeom prst="rect">
            <a:avLst/>
          </a:prstGeom>
          <a:noFill/>
          <a:ln>
            <a:noFill/>
          </a:ln>
        </p:spPr>
      </p:pic>
      <p:pic>
        <p:nvPicPr>
          <p:cNvPr id="8" name="Obrázek 7"/>
          <p:cNvPicPr>
            <a:picLocks noChangeAspect="1"/>
          </p:cNvPicPr>
          <p:nvPr/>
        </p:nvPicPr>
        <p:blipFill>
          <a:blip r:embed="rId8">
            <a:lum/>
            <a:alphaModFix/>
          </a:blip>
          <a:srcRect/>
          <a:stretch>
            <a:fillRect/>
          </a:stretch>
        </p:blipFill>
        <p:spPr>
          <a:xfrm>
            <a:off x="9585360" y="4944960"/>
            <a:ext cx="3181320" cy="1912680"/>
          </a:xfrm>
          <a:prstGeom prst="rect">
            <a:avLst/>
          </a:prstGeom>
          <a:noFill/>
          <a:ln>
            <a:noFill/>
          </a:ln>
        </p:spPr>
      </p:pic>
      <p:sp>
        <p:nvSpPr>
          <p:cNvPr id="9" name="TextovéPole 8"/>
          <p:cNvSpPr txBox="1"/>
          <p:nvPr/>
        </p:nvSpPr>
        <p:spPr>
          <a:xfrm>
            <a:off x="-4680" y="3024000"/>
            <a:ext cx="12346920" cy="51656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cs-CZ" sz="1800" b="0" i="0" u="none" strike="noStrike" kern="1200">
                <a:ln>
                  <a:noFill/>
                </a:ln>
                <a:latin typeface="Arial" pitchFamily="18"/>
                <a:ea typeface="Microsoft YaHei" pitchFamily="2"/>
                <a:cs typeface="Mangal" pitchFamily="2"/>
              </a:rPr>
              <a:t>To view objects in the learning process, more interactive 3D models are currently being used, offering different viewing possibilities in varying degrees of detail, as opposed to 2D visualization, which is not sufficiently visual, and does not fully decipher reality, at the same time it sometimes happens that some processes , Which are modeled in the background, inadvertently merge together).</a:t>
            </a:r>
          </a:p>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cs-CZ" sz="1800" b="0" i="0" u="none" strike="noStrike" kern="1200">
                <a:ln>
                  <a:noFill/>
                </a:ln>
                <a:latin typeface="Arial" pitchFamily="18"/>
                <a:ea typeface="Microsoft YaHei" pitchFamily="2"/>
                <a:cs typeface="Mangal" pitchFamily="2"/>
              </a:rPr>
              <a:t>3D interactive models bring us closer to the real reality that we can see in the real world is difficult to see or explore or no longer exists.</a:t>
            </a:r>
          </a:p>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cs-CZ" sz="1800" b="0" i="0" u="none" strike="noStrike" kern="1200">
                <a:ln>
                  <a:noFill/>
                </a:ln>
                <a:latin typeface="Arial" pitchFamily="18"/>
                <a:ea typeface="Microsoft YaHei" pitchFamily="2"/>
                <a:cs typeface="Mangal" pitchFamily="2"/>
              </a:rPr>
              <a:t>The information obtained can then be associated with the "experienced" experience, remembering them better and "re-equipping" if necessary. In our paintings, we and our experience mirror us.</a:t>
            </a:r>
          </a:p>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cs-CZ" sz="1800" b="0" i="0" u="none" strike="noStrike" kern="1200">
                <a:ln>
                  <a:noFill/>
                </a:ln>
                <a:latin typeface="Arial" pitchFamily="18"/>
                <a:ea typeface="Microsoft YaHei" pitchFamily="2"/>
                <a:cs typeface="Mangal" pitchFamily="2"/>
              </a:rPr>
              <a:t>In the picture, it constantly creates an attractive force and mystery at the emotional level, which stimulates man to interactivity, social communication, and to create his or her own knowledge, knowledge structures, and critical assessment of information (Scruton, 2005).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675720" y="215640"/>
            <a:ext cx="10738080" cy="5593679"/>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cs-CZ">
                <a:latin typeface="Calibri" pitchFamily="18"/>
                <a:hlinkClick r:id="rId3"/>
              </a:rPr>
              <a:t>https://www.youtube.com/watch?v=PZWYgcKT-V8&amp;list=UUYjjA6-6J_PYtgeSMS2hv-A</a:t>
            </a: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Font typeface="Arial" pitchFamily="32"/>
              <a:buChar char="•"/>
            </a:pPr>
            <a:r>
              <a:rPr lang="cs-CZ">
                <a:latin typeface="Calibri" pitchFamily="18"/>
                <a:hlinkClick r:id="rId4"/>
              </a:rPr>
              <a:t>https://www.youtube.com/watch?v=abYd1d5Qv2k</a:t>
            </a: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p:txBody>
      </p:sp>
      <p:pic>
        <p:nvPicPr>
          <p:cNvPr id="3" name="Obrázek 3"/>
          <p:cNvPicPr>
            <a:picLocks noChangeAspect="1"/>
          </p:cNvPicPr>
          <p:nvPr/>
        </p:nvPicPr>
        <p:blipFill>
          <a:blip r:embed="rId5">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6">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7">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8">
            <a:lum/>
            <a:alphaModFix/>
          </a:blip>
          <a:srcRect/>
          <a:stretch>
            <a:fillRect/>
          </a:stretch>
        </p:blipFill>
        <p:spPr>
          <a:xfrm>
            <a:off x="7228080" y="6176880"/>
            <a:ext cx="2207880" cy="546120"/>
          </a:xfrm>
          <a:prstGeom prst="rect">
            <a:avLst/>
          </a:prstGeom>
          <a:noFill/>
          <a:ln>
            <a:noFill/>
          </a:ln>
        </p:spPr>
      </p:pic>
      <p:pic>
        <p:nvPicPr>
          <p:cNvPr id="7" name=",,,," descr="llll" title="bbbb"/>
          <p:cNvPicPr>
            <a:picLocks noChangeAspect="1"/>
          </p:cNvPicPr>
          <p:nvPr/>
        </p:nvPicPr>
        <p:blipFill>
          <a:blip r:embed="rId9">
            <a:lum/>
            <a:alphaModFix/>
          </a:blip>
          <a:srcRect/>
          <a:stretch>
            <a:fillRect/>
          </a:stretch>
        </p:blipFill>
        <p:spPr>
          <a:xfrm>
            <a:off x="5468756" y="985680"/>
            <a:ext cx="6082560" cy="3931200"/>
          </a:xfrm>
          <a:prstGeom prst="rect">
            <a:avLst/>
          </a:prstGeom>
          <a:noFill/>
          <a:ln>
            <a:noFill/>
          </a:ln>
        </p:spPr>
      </p:pic>
      <p:sp>
        <p:nvSpPr>
          <p:cNvPr id="9" name="TextovéPole 8"/>
          <p:cNvSpPr txBox="1"/>
          <p:nvPr/>
        </p:nvSpPr>
        <p:spPr>
          <a:xfrm>
            <a:off x="1152000" y="2403360"/>
            <a:ext cx="4105080" cy="1628639"/>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cs-CZ" sz="1800" b="0" i="0" u="none" strike="noStrike" kern="1200" dirty="0" err="1">
                <a:ln>
                  <a:noFill/>
                </a:ln>
                <a:latin typeface="Arial" pitchFamily="18"/>
                <a:ea typeface="Microsoft YaHei" pitchFamily="2"/>
                <a:cs typeface="Mangal" pitchFamily="2"/>
              </a:rPr>
              <a:t>Projection</a:t>
            </a:r>
            <a:r>
              <a:rPr lang="cs-CZ" sz="1800" b="0" i="0" u="none" strike="noStrike" kern="1200" dirty="0">
                <a:ln>
                  <a:noFill/>
                </a:ln>
                <a:latin typeface="Arial" pitchFamily="18"/>
                <a:ea typeface="Microsoft YaHei" pitchFamily="2"/>
                <a:cs typeface="Mangal" pitchFamily="2"/>
              </a:rPr>
              <a:t> and </a:t>
            </a:r>
            <a:r>
              <a:rPr lang="cs-CZ" sz="1800" b="0" i="0" u="none" strike="noStrike" kern="1200" dirty="0" err="1">
                <a:ln>
                  <a:noFill/>
                </a:ln>
                <a:latin typeface="Arial" pitchFamily="18"/>
                <a:ea typeface="Microsoft YaHei" pitchFamily="2"/>
                <a:cs typeface="Mangal" pitchFamily="2"/>
              </a:rPr>
              <a:t>visualization</a:t>
            </a:r>
            <a:r>
              <a:rPr lang="cs-CZ" sz="1800" b="0" i="0" u="none" strike="noStrike" kern="1200" dirty="0">
                <a:ln>
                  <a:noFill/>
                </a:ln>
                <a:latin typeface="Arial" pitchFamily="18"/>
                <a:ea typeface="Microsoft YaHei" pitchFamily="2"/>
                <a:cs typeface="Mangal" pitchFamily="2"/>
              </a:rPr>
              <a:t> technology</a:t>
            </a:r>
          </a:p>
          <a:p>
            <a:pPr marL="0" marR="0" lvl="0" indent="0" rtl="0" hangingPunct="0">
              <a:lnSpc>
                <a:spcPct val="100000"/>
              </a:lnSpc>
              <a:spcBef>
                <a:spcPts val="0"/>
              </a:spcBef>
              <a:spcAft>
                <a:spcPts val="0"/>
              </a:spcAft>
              <a:buNone/>
              <a:tabLst/>
            </a:pP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projector</a:t>
            </a:r>
            <a:r>
              <a:rPr lang="cs-CZ" sz="1800" b="0" i="0" u="none" strike="noStrike" kern="1200" dirty="0">
                <a:ln>
                  <a:noFill/>
                </a:ln>
                <a:latin typeface="Arial" pitchFamily="18"/>
                <a:ea typeface="Microsoft YaHei" pitchFamily="2"/>
                <a:cs typeface="Mangal" pitchFamily="2"/>
              </a:rPr>
              <a:t>, TV</a:t>
            </a:r>
          </a:p>
          <a:p>
            <a:pPr marL="0" marR="0" lvl="0" indent="0" rtl="0" hangingPunct="0">
              <a:lnSpc>
                <a:spcPct val="100000"/>
              </a:lnSpc>
              <a:spcBef>
                <a:spcPts val="0"/>
              </a:spcBef>
              <a:spcAft>
                <a:spcPts val="0"/>
              </a:spcAft>
              <a:buNone/>
              <a:tabLst/>
            </a:pP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glasses</a:t>
            </a: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for</a:t>
            </a: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virtual</a:t>
            </a:r>
            <a:r>
              <a:rPr lang="cs-CZ" sz="1800" b="0" i="0" u="none" strike="noStrike" kern="1200" dirty="0">
                <a:ln>
                  <a:noFill/>
                </a:ln>
                <a:latin typeface="Arial" pitchFamily="18"/>
                <a:ea typeface="Microsoft YaHei" pitchFamily="2"/>
                <a:cs typeface="Mangal" pitchFamily="2"/>
              </a:rPr>
              <a:t> reality</a:t>
            </a:r>
          </a:p>
          <a:p>
            <a:pPr marL="0" marR="0" lvl="0" indent="0" rtl="0" hangingPunct="0">
              <a:lnSpc>
                <a:spcPct val="100000"/>
              </a:lnSpc>
              <a:spcBef>
                <a:spcPts val="0"/>
              </a:spcBef>
              <a:spcAft>
                <a:spcPts val="0"/>
              </a:spcAft>
              <a:buNone/>
              <a:tabLst/>
            </a:pP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interactive</a:t>
            </a: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whiteboard</a:t>
            </a:r>
            <a:endParaRPr lang="cs-CZ" sz="18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Enhanced</a:t>
            </a: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perception</a:t>
            </a:r>
            <a:endParaRPr lang="cs-CZ" sz="18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across</a:t>
            </a:r>
            <a:r>
              <a:rPr lang="cs-CZ" sz="1800" b="0" i="0" u="none" strike="noStrike" kern="1200" dirty="0">
                <a:ln>
                  <a:noFill/>
                </a:ln>
                <a:latin typeface="Arial" pitchFamily="18"/>
                <a:ea typeface="Microsoft YaHei" pitchFamily="2"/>
                <a:cs typeface="Mangal" pitchFamily="2"/>
              </a:rPr>
              <a:t> </a:t>
            </a:r>
            <a:r>
              <a:rPr lang="cs-CZ" sz="1800" b="0" i="0" u="none" strike="noStrike" kern="1200" dirty="0" err="1">
                <a:ln>
                  <a:noFill/>
                </a:ln>
                <a:latin typeface="Arial" pitchFamily="18"/>
                <a:ea typeface="Microsoft YaHei" pitchFamily="2"/>
                <a:cs typeface="Mangal" pitchFamily="2"/>
              </a:rPr>
              <a:t>objects</a:t>
            </a:r>
            <a:endParaRPr lang="cs-CZ" sz="1800" b="0" i="0" u="none" strike="noStrike" kern="1200" dirty="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KONSTRUKTIVISMUS A VIZUALIZACE ">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838080" y="365040"/>
            <a:ext cx="10515240" cy="711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STRUCTURALISM AND VISUALIZATION</a:t>
            </a:r>
          </a:p>
        </p:txBody>
      </p:sp>
      <p:sp>
        <p:nvSpPr>
          <p:cNvPr id="3" name="Zástupný symbol pro obsah 2"/>
          <p:cNvSpPr txBox="1">
            <a:spLocks noGrp="1"/>
          </p:cNvSpPr>
          <p:nvPr>
            <p:ph type="body" idx="4294967295"/>
          </p:nvPr>
        </p:nvSpPr>
        <p:spPr>
          <a:xfrm>
            <a:off x="638280" y="1076759"/>
            <a:ext cx="11040480" cy="497520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en-US" b="1" i="1">
              <a:latin typeface="Calibri" pitchFamily="18"/>
            </a:endParaRPr>
          </a:p>
          <a:p>
            <a:pPr marL="0" lvl="0" indent="0">
              <a:spcBef>
                <a:spcPts val="1001"/>
              </a:spcBef>
              <a:buFont typeface="Wingdings"/>
              <a:buChar char="Ø"/>
            </a:pPr>
            <a:r>
              <a:rPr lang="en-US">
                <a:latin typeface="Times New Roman" pitchFamily="18"/>
                <a:cs typeface="Times New Roman" pitchFamily="16"/>
              </a:rPr>
              <a:t>In recent years → </a:t>
            </a:r>
            <a:r>
              <a:rPr lang="en-US" i="1">
                <a:latin typeface="Times New Roman" pitchFamily="18"/>
                <a:cs typeface="Times New Roman" pitchFamily="16"/>
              </a:rPr>
              <a:t>implementation of constructivism</a:t>
            </a:r>
            <a:r>
              <a:rPr lang="en-US">
                <a:latin typeface="Times New Roman" pitchFamily="18"/>
                <a:cs typeface="Times New Roman" pitchFamily="16"/>
              </a:rPr>
              <a:t> in both technical and multimedial, humanitarian and foreign language education.</a:t>
            </a:r>
          </a:p>
          <a:p>
            <a:pPr marL="0" lvl="0" indent="0">
              <a:spcBef>
                <a:spcPts val="1001"/>
              </a:spcBef>
              <a:buFont typeface="Wingdings"/>
              <a:buChar char="Ø"/>
            </a:pPr>
            <a:r>
              <a:rPr lang="en-US">
                <a:latin typeface="Times New Roman" pitchFamily="18"/>
                <a:cs typeface="Times New Roman" pitchFamily="16"/>
              </a:rPr>
              <a:t>The</a:t>
            </a:r>
            <a:r>
              <a:rPr lang="en-US" i="1">
                <a:latin typeface="Times New Roman" pitchFamily="18"/>
                <a:cs typeface="Times New Roman" pitchFamily="16"/>
              </a:rPr>
              <a:t> constructivist concept</a:t>
            </a:r>
            <a:r>
              <a:rPr lang="en-US">
                <a:latin typeface="Times New Roman" pitchFamily="18"/>
                <a:cs typeface="Times New Roman" pitchFamily="16"/>
              </a:rPr>
              <a:t> is referred to as the ideal pedagogical basis for visualization, ie for the visualization of reality perceived through visual receptors</a:t>
            </a:r>
          </a:p>
          <a:p>
            <a:pPr marL="0" lvl="0" indent="0">
              <a:spcBef>
                <a:spcPts val="1001"/>
              </a:spcBef>
              <a:buFont typeface="Wingdings"/>
              <a:buChar char="Ø"/>
            </a:pPr>
            <a:r>
              <a:rPr lang="en-US" i="1">
                <a:latin typeface="Times New Roman" pitchFamily="18"/>
                <a:cs typeface="Times New Roman" pitchFamily="16"/>
              </a:rPr>
              <a:t>Constructivist pedagogy</a:t>
            </a:r>
            <a:r>
              <a:rPr lang="en-US">
                <a:latin typeface="Times New Roman" pitchFamily="18"/>
                <a:cs typeface="Times New Roman" pitchFamily="16"/>
              </a:rPr>
              <a:t> puts the client at the center of the learning process. Similarly, the visualization associated with the application of the principle of clarity assumes an independent client who can partly manage and organize his learning.</a:t>
            </a:r>
          </a:p>
          <a:p>
            <a:pPr marL="0" lvl="0" indent="0">
              <a:spcBef>
                <a:spcPts val="1001"/>
              </a:spcBef>
              <a:buFont typeface="Wingdings"/>
              <a:buChar char="Ø"/>
            </a:pPr>
            <a:r>
              <a:rPr lang="en-US">
                <a:latin typeface="Times New Roman" pitchFamily="18"/>
                <a:cs typeface="Times New Roman" pitchFamily="16"/>
              </a:rPr>
              <a:t>The traditional role of a</a:t>
            </a:r>
            <a:r>
              <a:rPr lang="en-US" i="1">
                <a:latin typeface="Times New Roman" pitchFamily="18"/>
                <a:cs typeface="Times New Roman" pitchFamily="16"/>
              </a:rPr>
              <a:t> teacher</a:t>
            </a:r>
            <a:r>
              <a:rPr lang="en-US">
                <a:latin typeface="Times New Roman" pitchFamily="18"/>
                <a:cs typeface="Times New Roman" pitchFamily="16"/>
              </a:rPr>
              <a:t> naturally changes → becomes a constructivist</a:t>
            </a:r>
            <a:r>
              <a:rPr lang="en-US" i="1">
                <a:latin typeface="Times New Roman" pitchFamily="18"/>
                <a:cs typeface="Times New Roman" pitchFamily="16"/>
              </a:rPr>
              <a:t> tutor, facilitator</a:t>
            </a:r>
            <a:r>
              <a:rPr lang="en-US">
                <a:latin typeface="Times New Roman" pitchFamily="18"/>
                <a:cs typeface="Times New Roman" pitchFamily="16"/>
              </a:rPr>
              <a:t> and guide.</a:t>
            </a:r>
          </a:p>
          <a:p>
            <a:pPr marL="0" lvl="0" indent="0">
              <a:spcBef>
                <a:spcPts val="1001"/>
              </a:spcBef>
              <a:buFont typeface="Wingdings"/>
              <a:buChar char="Ø"/>
            </a:pPr>
            <a:r>
              <a:rPr lang="en-US">
                <a:latin typeface="Times New Roman" pitchFamily="18"/>
                <a:cs typeface="Times New Roman" pitchFamily="16"/>
              </a:rPr>
              <a:t>Communication between actors should be encouraged and activated both by creating a pleasant atmosphere of open space for sharing opinions and by a suitable concept of group / cooperative or collaborative / work.</a:t>
            </a:r>
          </a:p>
          <a:p>
            <a:pPr marL="0" lvl="0" indent="0">
              <a:spcBef>
                <a:spcPts val="1001"/>
              </a:spcBef>
              <a:buNone/>
            </a:pPr>
            <a:r>
              <a:rPr lang="en-US">
                <a:latin typeface="Times New Roman" pitchFamily="18"/>
                <a:cs typeface="Times New Roman" pitchFamily="16"/>
              </a:rPr>
              <a:t>The main features of constructivistically conceived teaching can be considered the transition from </a:t>
            </a:r>
            <a:r>
              <a:rPr lang="en-US" i="1">
                <a:latin typeface="Times New Roman" pitchFamily="18"/>
                <a:cs typeface="Times New Roman" pitchFamily="16"/>
              </a:rPr>
              <a:t>transmissive teaching</a:t>
            </a:r>
            <a:r>
              <a:rPr lang="en-US">
                <a:latin typeface="Times New Roman" pitchFamily="18"/>
                <a:cs typeface="Times New Roman" pitchFamily="16"/>
              </a:rPr>
              <a:t>, so-called "self-esteem" to</a:t>
            </a:r>
            <a:r>
              <a:rPr lang="en-US" i="1">
                <a:latin typeface="Times New Roman" pitchFamily="18"/>
                <a:cs typeface="Times New Roman" pitchFamily="16"/>
              </a:rPr>
              <a:t> self-evaluation, self-organization, self-determination, self-realization</a:t>
            </a:r>
            <a:r>
              <a:rPr lang="en-US">
                <a:latin typeface="Times New Roman" pitchFamily="18"/>
                <a:cs typeface="Times New Roman" pitchFamily="16"/>
              </a:rPr>
              <a:t>.</a:t>
            </a:r>
          </a:p>
          <a:p>
            <a:pPr marL="0" lvl="0" indent="0">
              <a:spcBef>
                <a:spcPts val="1001"/>
              </a:spcBef>
              <a:buNone/>
            </a:pPr>
            <a:endParaRPr lang="en-US">
              <a:latin typeface="Calibri"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Calibri"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273320"/>
            <a:ext cx="11553480" cy="5098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r>
              <a:rPr lang="cs-CZ" sz="2800" b="0" i="0" u="none" strike="noStrike" kern="1200" spc="0">
                <a:ln>
                  <a:noFill/>
                </a:ln>
                <a:solidFill>
                  <a:srgbClr val="000000"/>
                </a:solidFill>
                <a:latin typeface="Calibri" pitchFamily="18"/>
                <a:ea typeface="Microsoft YaHei" pitchFamily="2"/>
                <a:cs typeface="Mangal"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6"/>
          <p:cNvPicPr>
            <a:picLocks noChangeAspect="1"/>
          </p:cNvPicPr>
          <p:nvPr/>
        </p:nvPicPr>
        <p:blipFill>
          <a:blip r:embed="rId5">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457200" y="1170720"/>
            <a:ext cx="10918080" cy="520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10" name="Zaoblený obdélník 9"/>
          <p:cNvSpPr/>
          <p:nvPr/>
        </p:nvSpPr>
        <p:spPr>
          <a:xfrm>
            <a:off x="457200" y="188640"/>
            <a:ext cx="326253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Evaluation / self-evaluation</a:t>
            </a:r>
            <a:br>
              <a:rPr lang="en-US" dirty="0" smtClean="0"/>
            </a:br>
            <a:r>
              <a:rPr lang="en-US" dirty="0" smtClean="0"/>
              <a:t>ASSUMPTIONS for the success of AUTOEVALUATION</a:t>
            </a:r>
            <a:br>
              <a:rPr lang="en-US" dirty="0" smtClean="0"/>
            </a:br>
            <a:r>
              <a:rPr lang="en-US" dirty="0" err="1" smtClean="0">
                <a:solidFill>
                  <a:srgbClr val="FFFF00"/>
                </a:solidFill>
              </a:rPr>
              <a:t>AUTOEVALUATION</a:t>
            </a:r>
            <a:endParaRPr lang="cs-CZ" dirty="0">
              <a:solidFill>
                <a:srgbClr val="FFFF00"/>
              </a:solidFill>
            </a:endParaRPr>
          </a:p>
          <a:p>
            <a:r>
              <a:rPr lang="en-US" dirty="0" smtClean="0"/>
              <a:t>- want to</a:t>
            </a:r>
            <a:br>
              <a:rPr lang="en-US" dirty="0" smtClean="0"/>
            </a:br>
            <a:r>
              <a:rPr lang="en-US" dirty="0" smtClean="0"/>
              <a:t>- create a constructive atmosphere for her at school</a:t>
            </a:r>
            <a:endParaRPr lang="cs-CZ" dirty="0"/>
          </a:p>
        </p:txBody>
      </p:sp>
      <p:sp>
        <p:nvSpPr>
          <p:cNvPr id="11" name="Zaoblený obdélník 10"/>
          <p:cNvSpPr/>
          <p:nvPr/>
        </p:nvSpPr>
        <p:spPr>
          <a:xfrm>
            <a:off x="4489920" y="188640"/>
            <a:ext cx="6070576"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Evaluation / self-evaluation</a:t>
            </a:r>
            <a:br>
              <a:rPr lang="en-US" dirty="0" smtClean="0"/>
            </a:br>
            <a:r>
              <a:rPr lang="en-US" dirty="0" smtClean="0"/>
              <a:t>Evaluation plane:</a:t>
            </a:r>
            <a:br>
              <a:rPr lang="en-US" dirty="0" smtClean="0"/>
            </a:br>
            <a:r>
              <a:rPr lang="en-US" dirty="0" smtClean="0">
                <a:solidFill>
                  <a:srgbClr val="FFFF00"/>
                </a:solidFill>
              </a:rPr>
              <a:t>- individual </a:t>
            </a:r>
            <a:r>
              <a:rPr lang="en-US" dirty="0" smtClean="0"/>
              <a:t>- children / pupils, teachers, parents</a:t>
            </a:r>
            <a:br>
              <a:rPr lang="en-US" dirty="0" smtClean="0"/>
            </a:br>
            <a:r>
              <a:rPr lang="en-US" dirty="0" smtClean="0">
                <a:solidFill>
                  <a:srgbClr val="FFFF00"/>
                </a:solidFill>
              </a:rPr>
              <a:t>- school management </a:t>
            </a:r>
            <a:r>
              <a:rPr lang="en-US" dirty="0" smtClean="0"/>
              <a:t>- director, deputy, educational counselor, school psychologist</a:t>
            </a:r>
            <a:br>
              <a:rPr lang="en-US" dirty="0" smtClean="0"/>
            </a:br>
            <a:r>
              <a:rPr lang="en-US" dirty="0" smtClean="0">
                <a:solidFill>
                  <a:srgbClr val="FFFF00"/>
                </a:solidFill>
              </a:rPr>
              <a:t>- institutional </a:t>
            </a:r>
            <a:r>
              <a:rPr lang="en-US" dirty="0" smtClean="0"/>
              <a:t>- the final outcomes of the educational and educational process at school level as a system - the motif of the educational system</a:t>
            </a:r>
            <a:br>
              <a:rPr lang="en-US" dirty="0" smtClean="0"/>
            </a:br>
            <a:r>
              <a:rPr lang="en-US" dirty="0" smtClean="0"/>
              <a:t>-</a:t>
            </a:r>
            <a:endParaRPr lang="cs-CZ" dirty="0"/>
          </a:p>
        </p:txBody>
      </p:sp>
      <p:sp>
        <p:nvSpPr>
          <p:cNvPr id="12" name="Zaoblený obdélník 11"/>
          <p:cNvSpPr/>
          <p:nvPr/>
        </p:nvSpPr>
        <p:spPr>
          <a:xfrm>
            <a:off x="4554000" y="2757809"/>
            <a:ext cx="5934488" cy="232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AUTOEVALUATION - as a systematic activity - process</a:t>
            </a:r>
            <a:br>
              <a:rPr lang="en-US" dirty="0" smtClean="0"/>
            </a:br>
            <a:r>
              <a:rPr lang="en-US" dirty="0" smtClean="0"/>
              <a:t>- Planned</a:t>
            </a:r>
            <a:br>
              <a:rPr lang="en-US" dirty="0" smtClean="0"/>
            </a:br>
            <a:r>
              <a:rPr lang="en-US" dirty="0" smtClean="0"/>
              <a:t>- Regular</a:t>
            </a:r>
            <a:br>
              <a:rPr lang="en-US" dirty="0" smtClean="0"/>
            </a:br>
            <a:r>
              <a:rPr lang="en-US" dirty="0" smtClean="0"/>
              <a:t>- according to predetermined criteria</a:t>
            </a:r>
            <a:br>
              <a:rPr lang="en-US" dirty="0" smtClean="0"/>
            </a:br>
            <a:r>
              <a:rPr lang="en-US" dirty="0" smtClean="0"/>
              <a:t>- collecting information is targeted</a:t>
            </a:r>
            <a:endParaRPr lang="cs-CZ" dirty="0"/>
          </a:p>
        </p:txBody>
      </p:sp>
      <p:sp>
        <p:nvSpPr>
          <p:cNvPr id="13" name="Ovál 12"/>
          <p:cNvSpPr/>
          <p:nvPr/>
        </p:nvSpPr>
        <p:spPr>
          <a:xfrm>
            <a:off x="8688288" y="4277484"/>
            <a:ext cx="3503712" cy="3039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Uses research methods and tools for data processing</a:t>
            </a:r>
            <a:br>
              <a:rPr lang="en-US" sz="1600" dirty="0" smtClean="0"/>
            </a:br>
            <a:r>
              <a:rPr lang="en-US" sz="1600" dirty="0" smtClean="0"/>
              <a:t>Is relatively objective</a:t>
            </a:r>
            <a:br>
              <a:rPr lang="en-US" sz="1600" dirty="0" smtClean="0"/>
            </a:br>
            <a:r>
              <a:rPr lang="en-US" sz="1400" dirty="0" smtClean="0"/>
              <a:t>Example: self-retirement of the whole PS for the needs of further development and needs</a:t>
            </a:r>
            <a:endParaRPr lang="cs-CZ" sz="1400" dirty="0"/>
          </a:p>
        </p:txBody>
      </p:sp>
      <p:sp>
        <p:nvSpPr>
          <p:cNvPr id="16" name="Vývojový diagram: postup 15"/>
          <p:cNvSpPr/>
          <p:nvPr/>
        </p:nvSpPr>
        <p:spPr>
          <a:xfrm>
            <a:off x="324317" y="2276676"/>
            <a:ext cx="3095042" cy="2962275"/>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cs-CZ" sz="1100">
                <a:solidFill>
                  <a:srgbClr val="222222"/>
                </a:solidFill>
                <a:effectLst/>
                <a:latin typeface="Arial"/>
                <a:ea typeface="Calibri"/>
                <a:cs typeface="Times New Roman"/>
              </a:rPr>
              <a:t>A external</a:t>
            </a:r>
            <a:endParaRPr lang="cs-CZ" sz="1100">
              <a:effectLst/>
              <a:ea typeface="Calibri"/>
              <a:cs typeface="Times New Roman"/>
            </a:endParaRPr>
          </a:p>
          <a:p>
            <a:pPr>
              <a:lnSpc>
                <a:spcPct val="115000"/>
              </a:lnSpc>
              <a:spcAft>
                <a:spcPts val="1000"/>
              </a:spcAft>
            </a:pPr>
            <a:r>
              <a:rPr lang="cs-CZ" sz="1100">
                <a:solidFill>
                  <a:srgbClr val="222222"/>
                </a:solidFill>
                <a:effectLst/>
                <a:latin typeface="Arial"/>
                <a:ea typeface="Calibri"/>
                <a:cs typeface="Times New Roman"/>
              </a:rPr>
              <a:t>A1 – Legislative framework for the management of the operation of the educational institution</a:t>
            </a:r>
            <a:endParaRPr lang="cs-CZ" sz="1100">
              <a:effectLst/>
              <a:ea typeface="Calibri"/>
              <a:cs typeface="Times New Roman"/>
            </a:endParaRPr>
          </a:p>
          <a:p>
            <a:pPr>
              <a:lnSpc>
                <a:spcPct val="115000"/>
              </a:lnSpc>
              <a:spcAft>
                <a:spcPts val="1000"/>
              </a:spcAft>
            </a:pPr>
            <a:r>
              <a:rPr lang="cs-CZ" sz="1100">
                <a:solidFill>
                  <a:srgbClr val="222222"/>
                </a:solidFill>
                <a:effectLst/>
                <a:latin typeface="Arial"/>
                <a:ea typeface="Calibri"/>
                <a:cs typeface="Times New Roman"/>
              </a:rPr>
              <a:t>A2 - Legislative framework of VET</a:t>
            </a:r>
            <a:endParaRPr lang="cs-CZ" sz="1100">
              <a:effectLst/>
              <a:ea typeface="Calibri"/>
              <a:cs typeface="Times New Roman"/>
            </a:endParaRPr>
          </a:p>
        </p:txBody>
      </p:sp>
      <p:sp>
        <p:nvSpPr>
          <p:cNvPr id="17" name="Obdélník 16"/>
          <p:cNvSpPr/>
          <p:nvPr/>
        </p:nvSpPr>
        <p:spPr>
          <a:xfrm>
            <a:off x="437824" y="2444007"/>
            <a:ext cx="3003255" cy="48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800" dirty="0">
                <a:effectLst/>
                <a:ea typeface="Calibri"/>
                <a:cs typeface="Times New Roman"/>
              </a:rPr>
              <a:t>EVALUATION/SELF-EVALUATION</a:t>
            </a:r>
            <a:endParaRPr lang="cs-CZ" sz="1100" dirty="0">
              <a:effectLst/>
              <a:ea typeface="Calibri"/>
              <a:cs typeface="Times New Roman"/>
            </a:endParaRPr>
          </a:p>
        </p:txBody>
      </p:sp>
      <p:sp>
        <p:nvSpPr>
          <p:cNvPr id="18" name="Obdélník 17"/>
          <p:cNvSpPr/>
          <p:nvPr/>
        </p:nvSpPr>
        <p:spPr>
          <a:xfrm>
            <a:off x="2711625" y="3921496"/>
            <a:ext cx="1296144" cy="1595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cs-CZ" sz="1100">
                <a:solidFill>
                  <a:srgbClr val="222222"/>
                </a:solidFill>
                <a:effectLst/>
                <a:latin typeface="Arial"/>
                <a:ea typeface="Calibri"/>
                <a:cs typeface="Times New Roman"/>
              </a:rPr>
              <a:t>B - internal self-evaluation</a:t>
            </a:r>
            <a:br>
              <a:rPr lang="cs-CZ" sz="1100">
                <a:solidFill>
                  <a:srgbClr val="222222"/>
                </a:solidFill>
                <a:effectLst/>
                <a:latin typeface="Arial"/>
                <a:ea typeface="Calibri"/>
                <a:cs typeface="Times New Roman"/>
              </a:rPr>
            </a:br>
            <a:r>
              <a:rPr lang="cs-CZ" sz="1100">
                <a:solidFill>
                  <a:srgbClr val="222222"/>
                </a:solidFill>
                <a:effectLst/>
                <a:latin typeface="Arial"/>
                <a:ea typeface="Calibri"/>
                <a:cs typeface="Times New Roman"/>
              </a:rPr>
              <a:t>B1 control</a:t>
            </a:r>
            <a:br>
              <a:rPr lang="cs-CZ" sz="1100">
                <a:solidFill>
                  <a:srgbClr val="222222"/>
                </a:solidFill>
                <a:effectLst/>
                <a:latin typeface="Arial"/>
                <a:ea typeface="Calibri"/>
                <a:cs typeface="Times New Roman"/>
              </a:rPr>
            </a:br>
            <a:r>
              <a:rPr lang="cs-CZ" sz="1100">
                <a:solidFill>
                  <a:srgbClr val="222222"/>
                </a:solidFill>
                <a:effectLst/>
                <a:latin typeface="Arial"/>
                <a:ea typeface="Calibri"/>
                <a:cs typeface="Times New Roman"/>
              </a:rPr>
              <a:t>B2 training and education process</a:t>
            </a:r>
            <a:endParaRPr lang="cs-CZ" sz="1100">
              <a:effectLst/>
              <a:ea typeface="Calibri"/>
              <a:cs typeface="Times New Roman"/>
            </a:endParaRPr>
          </a:p>
        </p:txBody>
      </p:sp>
      <p:sp>
        <p:nvSpPr>
          <p:cNvPr id="19" name="Zaoblený obdélník 18"/>
          <p:cNvSpPr/>
          <p:nvPr/>
        </p:nvSpPr>
        <p:spPr>
          <a:xfrm>
            <a:off x="3863752" y="3026733"/>
            <a:ext cx="1714500" cy="3152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cs-CZ" sz="1100" dirty="0">
                <a:solidFill>
                  <a:schemeClr val="bg1"/>
                </a:solidFill>
                <a:effectLst/>
                <a:latin typeface="Arial"/>
                <a:ea typeface="Calibri"/>
                <a:cs typeface="Times New Roman"/>
              </a:rPr>
              <a:t>B1.1 </a:t>
            </a:r>
            <a:r>
              <a:rPr lang="cs-CZ" sz="1100" dirty="0" err="1">
                <a:solidFill>
                  <a:schemeClr val="bg1"/>
                </a:solidFill>
                <a:effectLst/>
                <a:latin typeface="Arial"/>
                <a:ea typeface="Calibri"/>
                <a:cs typeface="Times New Roman"/>
              </a:rPr>
              <a:t>Implementation</a:t>
            </a:r>
            <a:r>
              <a:rPr lang="cs-CZ" sz="1100" dirty="0">
                <a:solidFill>
                  <a:schemeClr val="bg1"/>
                </a:solidFill>
                <a:effectLst/>
                <a:latin typeface="Arial"/>
                <a:ea typeface="Calibri"/>
                <a:cs typeface="Times New Roman"/>
              </a:rPr>
              <a:t> </a:t>
            </a:r>
            <a:r>
              <a:rPr lang="cs-CZ" sz="1100" dirty="0" err="1">
                <a:solidFill>
                  <a:schemeClr val="bg1"/>
                </a:solidFill>
                <a:effectLst/>
                <a:latin typeface="Arial"/>
                <a:ea typeface="Calibri"/>
                <a:cs typeface="Times New Roman"/>
              </a:rPr>
              <a:t>of</a:t>
            </a:r>
            <a:r>
              <a:rPr lang="cs-CZ" sz="1100" dirty="0">
                <a:solidFill>
                  <a:schemeClr val="bg1"/>
                </a:solidFill>
                <a:effectLst/>
                <a:latin typeface="Arial"/>
                <a:ea typeface="Calibri"/>
                <a:cs typeface="Times New Roman"/>
              </a:rPr>
              <a:t> </a:t>
            </a:r>
            <a:r>
              <a:rPr lang="cs-CZ" sz="1100" dirty="0" err="1">
                <a:solidFill>
                  <a:schemeClr val="bg1"/>
                </a:solidFill>
                <a:effectLst/>
                <a:latin typeface="Arial"/>
                <a:ea typeface="Calibri"/>
                <a:cs typeface="Times New Roman"/>
              </a:rPr>
              <a:t>the</a:t>
            </a:r>
            <a:r>
              <a:rPr lang="cs-CZ" sz="1100" dirty="0">
                <a:solidFill>
                  <a:schemeClr val="bg1"/>
                </a:solidFill>
                <a:effectLst/>
                <a:latin typeface="Arial"/>
                <a:ea typeface="Calibri"/>
                <a:cs typeface="Times New Roman"/>
              </a:rPr>
              <a:t> </a:t>
            </a:r>
            <a:r>
              <a:rPr lang="cs-CZ" sz="1100" dirty="0" err="1">
                <a:solidFill>
                  <a:schemeClr val="bg1"/>
                </a:solidFill>
                <a:effectLst/>
                <a:latin typeface="Arial"/>
                <a:ea typeface="Calibri"/>
                <a:cs typeface="Times New Roman"/>
              </a:rPr>
              <a:t>legislative</a:t>
            </a:r>
            <a:r>
              <a:rPr lang="cs-CZ" sz="1100" dirty="0">
                <a:solidFill>
                  <a:schemeClr val="bg1"/>
                </a:solidFill>
                <a:effectLst/>
                <a:latin typeface="Arial"/>
                <a:ea typeface="Calibri"/>
                <a:cs typeface="Times New Roman"/>
              </a:rPr>
              <a:t> </a:t>
            </a:r>
            <a:r>
              <a:rPr lang="cs-CZ" sz="1100" dirty="0" err="1">
                <a:solidFill>
                  <a:schemeClr val="bg1"/>
                </a:solidFill>
                <a:effectLst/>
                <a:latin typeface="Arial"/>
                <a:ea typeface="Calibri"/>
                <a:cs typeface="Times New Roman"/>
              </a:rPr>
              <a:t>framework</a:t>
            </a:r>
            <a:r>
              <a:rPr lang="cs-CZ" sz="1100" dirty="0">
                <a:solidFill>
                  <a:schemeClr val="bg1"/>
                </a:solidFill>
                <a:effectLst/>
                <a:latin typeface="Arial"/>
                <a:ea typeface="Calibri"/>
                <a:cs typeface="Times New Roman"/>
              </a:rPr>
              <a:t/>
            </a:r>
            <a:br>
              <a:rPr lang="cs-CZ" sz="1100" dirty="0">
                <a:solidFill>
                  <a:schemeClr val="bg1"/>
                </a:solidFill>
                <a:effectLst/>
                <a:latin typeface="Arial"/>
                <a:ea typeface="Calibri"/>
                <a:cs typeface="Times New Roman"/>
              </a:rPr>
            </a:br>
            <a:r>
              <a:rPr lang="cs-CZ" sz="1100" dirty="0">
                <a:solidFill>
                  <a:schemeClr val="bg1"/>
                </a:solidFill>
                <a:effectLst/>
                <a:latin typeface="Arial"/>
                <a:ea typeface="Calibri"/>
                <a:cs typeface="Times New Roman"/>
              </a:rPr>
              <a:t>B1.2 </a:t>
            </a:r>
            <a:r>
              <a:rPr lang="cs-CZ" sz="1100" dirty="0" err="1">
                <a:solidFill>
                  <a:schemeClr val="bg1"/>
                </a:solidFill>
                <a:effectLst/>
                <a:latin typeface="Arial"/>
                <a:ea typeface="Calibri"/>
                <a:cs typeface="Times New Roman"/>
              </a:rPr>
              <a:t>Strategy</a:t>
            </a:r>
            <a:r>
              <a:rPr lang="cs-CZ" sz="1100" dirty="0">
                <a:solidFill>
                  <a:schemeClr val="bg1"/>
                </a:solidFill>
                <a:effectLst/>
                <a:latin typeface="Arial"/>
                <a:ea typeface="Calibri"/>
                <a:cs typeface="Times New Roman"/>
              </a:rPr>
              <a:t> and </a:t>
            </a:r>
            <a:r>
              <a:rPr lang="cs-CZ" sz="1100" dirty="0" err="1">
                <a:solidFill>
                  <a:schemeClr val="bg1"/>
                </a:solidFill>
                <a:effectLst/>
                <a:latin typeface="Arial"/>
                <a:ea typeface="Calibri"/>
                <a:cs typeface="Times New Roman"/>
              </a:rPr>
              <a:t>Planning</a:t>
            </a:r>
            <a:r>
              <a:rPr lang="cs-CZ" sz="1100" dirty="0">
                <a:solidFill>
                  <a:schemeClr val="bg1"/>
                </a:solidFill>
                <a:effectLst/>
                <a:latin typeface="Arial"/>
                <a:ea typeface="Calibri"/>
                <a:cs typeface="Times New Roman"/>
              </a:rPr>
              <a:t/>
            </a:r>
            <a:br>
              <a:rPr lang="cs-CZ" sz="1100" dirty="0">
                <a:solidFill>
                  <a:schemeClr val="bg1"/>
                </a:solidFill>
                <a:effectLst/>
                <a:latin typeface="Arial"/>
                <a:ea typeface="Calibri"/>
                <a:cs typeface="Times New Roman"/>
              </a:rPr>
            </a:br>
            <a:r>
              <a:rPr lang="cs-CZ" sz="1100" dirty="0">
                <a:solidFill>
                  <a:schemeClr val="bg1"/>
                </a:solidFill>
                <a:effectLst/>
                <a:latin typeface="Arial"/>
                <a:ea typeface="Calibri"/>
                <a:cs typeface="Times New Roman"/>
              </a:rPr>
              <a:t>B1.3 </a:t>
            </a:r>
            <a:r>
              <a:rPr lang="cs-CZ" sz="1100" dirty="0" err="1">
                <a:solidFill>
                  <a:schemeClr val="bg1"/>
                </a:solidFill>
                <a:effectLst/>
                <a:latin typeface="Arial"/>
                <a:ea typeface="Calibri"/>
                <a:cs typeface="Times New Roman"/>
              </a:rPr>
              <a:t>Human</a:t>
            </a:r>
            <a:r>
              <a:rPr lang="cs-CZ" sz="1100" dirty="0">
                <a:solidFill>
                  <a:schemeClr val="bg1"/>
                </a:solidFill>
                <a:effectLst/>
                <a:latin typeface="Arial"/>
                <a:ea typeface="Calibri"/>
                <a:cs typeface="Times New Roman"/>
              </a:rPr>
              <a:t> </a:t>
            </a:r>
            <a:r>
              <a:rPr lang="cs-CZ" sz="1100" dirty="0" err="1">
                <a:solidFill>
                  <a:schemeClr val="bg1"/>
                </a:solidFill>
                <a:effectLst/>
                <a:latin typeface="Arial"/>
                <a:ea typeface="Calibri"/>
                <a:cs typeface="Times New Roman"/>
              </a:rPr>
              <a:t>Resources</a:t>
            </a:r>
            <a:r>
              <a:rPr lang="cs-CZ" sz="1100" dirty="0">
                <a:solidFill>
                  <a:schemeClr val="bg1"/>
                </a:solidFill>
                <a:effectLst/>
                <a:latin typeface="Arial"/>
                <a:ea typeface="Calibri"/>
                <a:cs typeface="Times New Roman"/>
              </a:rPr>
              <a:t> Management</a:t>
            </a:r>
            <a:br>
              <a:rPr lang="cs-CZ" sz="1100" dirty="0">
                <a:solidFill>
                  <a:schemeClr val="bg1"/>
                </a:solidFill>
                <a:effectLst/>
                <a:latin typeface="Arial"/>
                <a:ea typeface="Calibri"/>
                <a:cs typeface="Times New Roman"/>
              </a:rPr>
            </a:br>
            <a:r>
              <a:rPr lang="cs-CZ" sz="1100" dirty="0">
                <a:solidFill>
                  <a:schemeClr val="bg1"/>
                </a:solidFill>
                <a:effectLst/>
                <a:latin typeface="Arial"/>
                <a:ea typeface="Calibri"/>
                <a:cs typeface="Times New Roman"/>
              </a:rPr>
              <a:t>B1.4 Management </a:t>
            </a:r>
            <a:r>
              <a:rPr lang="cs-CZ" sz="1100" dirty="0" err="1">
                <a:solidFill>
                  <a:schemeClr val="bg1"/>
                </a:solidFill>
                <a:effectLst/>
                <a:latin typeface="Arial"/>
                <a:ea typeface="Calibri"/>
                <a:cs typeface="Times New Roman"/>
              </a:rPr>
              <a:t>of</a:t>
            </a:r>
            <a:r>
              <a:rPr lang="cs-CZ" sz="1100" dirty="0">
                <a:solidFill>
                  <a:schemeClr val="bg1"/>
                </a:solidFill>
                <a:effectLst/>
                <a:latin typeface="Arial"/>
                <a:ea typeface="Calibri"/>
                <a:cs typeface="Times New Roman"/>
              </a:rPr>
              <a:t> </a:t>
            </a:r>
            <a:r>
              <a:rPr lang="cs-CZ" sz="1100" dirty="0" err="1">
                <a:solidFill>
                  <a:schemeClr val="bg1"/>
                </a:solidFill>
                <a:effectLst/>
                <a:latin typeface="Arial"/>
                <a:ea typeface="Calibri"/>
                <a:cs typeface="Times New Roman"/>
              </a:rPr>
              <a:t>education</a:t>
            </a:r>
            <a:r>
              <a:rPr lang="cs-CZ" sz="1100" dirty="0">
                <a:solidFill>
                  <a:schemeClr val="bg1"/>
                </a:solidFill>
                <a:effectLst/>
                <a:latin typeface="Arial"/>
                <a:ea typeface="Calibri"/>
                <a:cs typeface="Times New Roman"/>
              </a:rPr>
              <a:t> and </a:t>
            </a:r>
            <a:r>
              <a:rPr lang="cs-CZ" sz="1100" dirty="0" err="1">
                <a:solidFill>
                  <a:schemeClr val="bg1"/>
                </a:solidFill>
                <a:effectLst/>
                <a:latin typeface="Arial"/>
                <a:ea typeface="Calibri"/>
                <a:cs typeface="Times New Roman"/>
              </a:rPr>
              <a:t>training</a:t>
            </a:r>
            <a:r>
              <a:rPr lang="cs-CZ" sz="1100" dirty="0">
                <a:solidFill>
                  <a:schemeClr val="bg1"/>
                </a:solidFill>
                <a:effectLst/>
                <a:latin typeface="Arial"/>
                <a:ea typeface="Calibri"/>
                <a:cs typeface="Times New Roman"/>
              </a:rPr>
              <a:t> </a:t>
            </a:r>
            <a:r>
              <a:rPr lang="cs-CZ" sz="1100" dirty="0" err="1">
                <a:solidFill>
                  <a:schemeClr val="bg1"/>
                </a:solidFill>
                <a:effectLst/>
                <a:latin typeface="Arial"/>
                <a:ea typeface="Calibri"/>
                <a:cs typeface="Times New Roman"/>
              </a:rPr>
              <a:t>processes</a:t>
            </a:r>
            <a:r>
              <a:rPr lang="cs-CZ" sz="1100" dirty="0">
                <a:solidFill>
                  <a:schemeClr val="bg1"/>
                </a:solidFill>
                <a:effectLst/>
                <a:latin typeface="Arial"/>
                <a:ea typeface="Calibri"/>
                <a:cs typeface="Times New Roman"/>
              </a:rPr>
              <a:t/>
            </a:r>
            <a:br>
              <a:rPr lang="cs-CZ" sz="1100" dirty="0">
                <a:solidFill>
                  <a:schemeClr val="bg1"/>
                </a:solidFill>
                <a:effectLst/>
                <a:latin typeface="Arial"/>
                <a:ea typeface="Calibri"/>
                <a:cs typeface="Times New Roman"/>
              </a:rPr>
            </a:br>
            <a:r>
              <a:rPr lang="cs-CZ" sz="1100" dirty="0">
                <a:solidFill>
                  <a:schemeClr val="bg1"/>
                </a:solidFill>
                <a:effectLst/>
                <a:latin typeface="Arial"/>
                <a:ea typeface="Calibri"/>
                <a:cs typeface="Times New Roman"/>
              </a:rPr>
              <a:t/>
            </a:r>
            <a:br>
              <a:rPr lang="cs-CZ" sz="1100" dirty="0">
                <a:solidFill>
                  <a:schemeClr val="bg1"/>
                </a:solidFill>
                <a:effectLst/>
                <a:latin typeface="Arial"/>
                <a:ea typeface="Calibri"/>
                <a:cs typeface="Times New Roman"/>
              </a:rPr>
            </a:br>
            <a:r>
              <a:rPr lang="cs-CZ" sz="1100" dirty="0">
                <a:solidFill>
                  <a:schemeClr val="bg1"/>
                </a:solidFill>
                <a:effectLst/>
                <a:latin typeface="Arial"/>
                <a:ea typeface="Calibri"/>
                <a:cs typeface="Times New Roman"/>
              </a:rPr>
              <a:t>B2.1 </a:t>
            </a:r>
            <a:r>
              <a:rPr lang="cs-CZ" sz="1100" dirty="0" err="1">
                <a:solidFill>
                  <a:schemeClr val="bg1"/>
                </a:solidFill>
                <a:effectLst/>
                <a:latin typeface="Arial"/>
                <a:ea typeface="Calibri"/>
                <a:cs typeface="Times New Roman"/>
              </a:rPr>
              <a:t>inputs</a:t>
            </a:r>
            <a:r>
              <a:rPr lang="cs-CZ" sz="1100" dirty="0">
                <a:solidFill>
                  <a:schemeClr val="bg1"/>
                </a:solidFill>
                <a:effectLst/>
                <a:latin typeface="Arial"/>
                <a:ea typeface="Calibri"/>
                <a:cs typeface="Times New Roman"/>
              </a:rPr>
              <a:t/>
            </a:r>
            <a:br>
              <a:rPr lang="cs-CZ" sz="1100" dirty="0">
                <a:solidFill>
                  <a:schemeClr val="bg1"/>
                </a:solidFill>
                <a:effectLst/>
                <a:latin typeface="Arial"/>
                <a:ea typeface="Calibri"/>
                <a:cs typeface="Times New Roman"/>
              </a:rPr>
            </a:br>
            <a:r>
              <a:rPr lang="cs-CZ" sz="1100" dirty="0">
                <a:solidFill>
                  <a:schemeClr val="bg1"/>
                </a:solidFill>
                <a:effectLst/>
                <a:latin typeface="Arial"/>
                <a:ea typeface="Calibri"/>
                <a:cs typeface="Times New Roman"/>
              </a:rPr>
              <a:t>B2.2 </a:t>
            </a:r>
            <a:r>
              <a:rPr lang="cs-CZ" sz="1100" dirty="0" err="1">
                <a:solidFill>
                  <a:schemeClr val="bg1"/>
                </a:solidFill>
                <a:effectLst/>
                <a:latin typeface="Arial"/>
                <a:ea typeface="Calibri"/>
                <a:cs typeface="Times New Roman"/>
              </a:rPr>
              <a:t>course</a:t>
            </a:r>
            <a:r>
              <a:rPr lang="cs-CZ" sz="1100" dirty="0">
                <a:solidFill>
                  <a:schemeClr val="bg1"/>
                </a:solidFill>
                <a:effectLst/>
                <a:latin typeface="Arial"/>
                <a:ea typeface="Calibri"/>
                <a:cs typeface="Times New Roman"/>
              </a:rPr>
              <a:t/>
            </a:r>
            <a:br>
              <a:rPr lang="cs-CZ" sz="1100" dirty="0">
                <a:solidFill>
                  <a:schemeClr val="bg1"/>
                </a:solidFill>
                <a:effectLst/>
                <a:latin typeface="Arial"/>
                <a:ea typeface="Calibri"/>
                <a:cs typeface="Times New Roman"/>
              </a:rPr>
            </a:br>
            <a:r>
              <a:rPr lang="cs-CZ" sz="1100" dirty="0">
                <a:solidFill>
                  <a:schemeClr val="bg1"/>
                </a:solidFill>
                <a:effectLst/>
                <a:latin typeface="Arial"/>
                <a:ea typeface="Calibri"/>
                <a:cs typeface="Times New Roman"/>
              </a:rPr>
              <a:t>B2.3 </a:t>
            </a:r>
            <a:r>
              <a:rPr lang="cs-CZ" sz="1100" dirty="0" err="1">
                <a:solidFill>
                  <a:schemeClr val="bg1"/>
                </a:solidFill>
                <a:effectLst/>
                <a:latin typeface="Arial"/>
                <a:ea typeface="Calibri"/>
                <a:cs typeface="Times New Roman"/>
              </a:rPr>
              <a:t>outputs</a:t>
            </a:r>
            <a:endParaRPr lang="cs-CZ" sz="1100" dirty="0">
              <a:solidFill>
                <a:schemeClr val="bg1"/>
              </a:solidFill>
              <a:effectLst/>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767880" y="1546560"/>
            <a:ext cx="10603080" cy="48452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dirty="0">
              <a:latin typeface="Calibri" pitchFamily="18"/>
            </a:endParaRPr>
          </a:p>
          <a:p>
            <a:pPr marL="0" lvl="0" indent="0">
              <a:spcBef>
                <a:spcPts val="1001"/>
              </a:spcBef>
              <a:buNone/>
            </a:pPr>
            <a:endParaRPr lang="cs-CZ" dirty="0">
              <a:latin typeface="Calibri" pitchFamily="18"/>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1513620" y="1452471"/>
            <a:ext cx="82292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8" name="Obdélník 1"/>
          <p:cNvSpPr/>
          <p:nvPr/>
        </p:nvSpPr>
        <p:spPr>
          <a:xfrm>
            <a:off x="370800" y="111240"/>
            <a:ext cx="11576160" cy="9625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defRPr sz="1800"/>
            </a:pPr>
            <a:r>
              <a:rPr lang="cs-CZ" dirty="0" err="1" smtClean="0"/>
              <a:t>Print</a:t>
            </a:r>
            <a:r>
              <a:rPr lang="cs-CZ" dirty="0" smtClean="0"/>
              <a:t> </a:t>
            </a:r>
            <a:r>
              <a:rPr lang="cs-CZ" dirty="0" err="1" smtClean="0"/>
              <a:t>radio</a:t>
            </a:r>
            <a:r>
              <a:rPr lang="cs-CZ" dirty="0" smtClean="0"/>
              <a:t> </a:t>
            </a:r>
            <a:r>
              <a:rPr lang="cs-CZ" dirty="0" err="1" smtClean="0"/>
              <a:t>tv</a:t>
            </a:r>
            <a:r>
              <a:rPr lang="cs-CZ" dirty="0" smtClean="0"/>
              <a:t> </a:t>
            </a:r>
            <a:r>
              <a:rPr lang="cs-CZ" dirty="0" err="1" smtClean="0"/>
              <a:t>movie</a:t>
            </a:r>
            <a:r>
              <a:rPr lang="cs-CZ" dirty="0" smtClean="0"/>
              <a:t> internet</a:t>
            </a:r>
            <a:endParaRPr lang="cs-CZ" b="1" i="0" u="none" strike="noStrike" kern="1200" spc="0" dirty="0">
              <a:ln>
                <a:noFill/>
              </a:ln>
              <a:solidFill>
                <a:srgbClr val="000000"/>
              </a:solidFill>
              <a:latin typeface="Times New Roman" pitchFamily="18"/>
              <a:ea typeface="Microsoft YaHei" pitchFamily="2"/>
              <a:cs typeface="Times New Roman" pitchFamily="18"/>
            </a:endParaRPr>
          </a:p>
          <a:p>
            <a:pPr marL="0" marR="0" lvl="0" indent="0" algn="ctr" rtl="0" hangingPunct="1">
              <a:lnSpc>
                <a:spcPct val="100000"/>
              </a:lnSpc>
              <a:spcBef>
                <a:spcPts val="0"/>
              </a:spcBef>
              <a:spcAft>
                <a:spcPts val="0"/>
              </a:spcAft>
              <a:buNone/>
              <a:tabLst/>
              <a:defRPr sz="1800"/>
            </a:pPr>
            <a:r>
              <a:rPr lang="cs-CZ" sz="4000" b="1" i="0" u="none" strike="noStrike" kern="1200" spc="0" dirty="0">
                <a:ln>
                  <a:noFill/>
                </a:ln>
                <a:solidFill>
                  <a:srgbClr val="000000"/>
                </a:solidFill>
                <a:latin typeface="Times New Roman" pitchFamily="18"/>
                <a:ea typeface="Microsoft YaHei" pitchFamily="2"/>
                <a:cs typeface="Times New Roman" pitchFamily="18"/>
              </a:rPr>
              <a:t>Media pedagogy</a:t>
            </a:r>
          </a:p>
        </p:txBody>
      </p:sp>
      <p:pic>
        <p:nvPicPr>
          <p:cNvPr id="10" name="Obrázek 9"/>
          <p:cNvPicPr>
            <a:picLocks noChangeAspect="1"/>
          </p:cNvPicPr>
          <p:nvPr/>
        </p:nvPicPr>
        <p:blipFill>
          <a:blip r:embed="rId7">
            <a:lum/>
            <a:alphaModFix/>
          </a:blip>
          <a:srcRect/>
          <a:stretch>
            <a:fillRect/>
          </a:stretch>
        </p:blipFill>
        <p:spPr>
          <a:xfrm>
            <a:off x="6580080" y="2581000"/>
            <a:ext cx="2855880" cy="2233440"/>
          </a:xfrm>
          <a:prstGeom prst="rect">
            <a:avLst/>
          </a:prstGeom>
          <a:noFill/>
          <a:ln>
            <a:noFill/>
          </a:ln>
        </p:spPr>
      </p:pic>
      <p:pic>
        <p:nvPicPr>
          <p:cNvPr id="11" name="Obrázek 10"/>
          <p:cNvPicPr>
            <a:picLocks noChangeAspect="1"/>
          </p:cNvPicPr>
          <p:nvPr/>
        </p:nvPicPr>
        <p:blipFill>
          <a:blip r:embed="rId8">
            <a:lum/>
            <a:alphaModFix/>
          </a:blip>
          <a:srcRect/>
          <a:stretch>
            <a:fillRect/>
          </a:stretch>
        </p:blipFill>
        <p:spPr>
          <a:xfrm>
            <a:off x="10125720" y="4774680"/>
            <a:ext cx="1961640" cy="1314000"/>
          </a:xfrm>
          <a:prstGeom prst="rect">
            <a:avLst/>
          </a:prstGeom>
          <a:noFill/>
          <a:ln>
            <a:noFill/>
          </a:ln>
        </p:spPr>
      </p:pic>
      <p:pic>
        <p:nvPicPr>
          <p:cNvPr id="12" name="Obrázek 11"/>
          <p:cNvPicPr>
            <a:picLocks noChangeAspect="1"/>
          </p:cNvPicPr>
          <p:nvPr/>
        </p:nvPicPr>
        <p:blipFill>
          <a:blip r:embed="rId9">
            <a:lum/>
            <a:alphaModFix/>
          </a:blip>
          <a:srcRect/>
          <a:stretch>
            <a:fillRect/>
          </a:stretch>
        </p:blipFill>
        <p:spPr>
          <a:xfrm>
            <a:off x="273960" y="3836160"/>
            <a:ext cx="2479320" cy="1746360"/>
          </a:xfrm>
          <a:prstGeom prst="rect">
            <a:avLst/>
          </a:prstGeom>
          <a:noFill/>
          <a:ln>
            <a:noFill/>
          </a:ln>
        </p:spPr>
      </p:pic>
      <p:pic>
        <p:nvPicPr>
          <p:cNvPr id="13" name="Obrázek 12"/>
          <p:cNvPicPr>
            <a:picLocks noChangeAspect="1"/>
          </p:cNvPicPr>
          <p:nvPr/>
        </p:nvPicPr>
        <p:blipFill>
          <a:blip r:embed="rId10">
            <a:lum/>
            <a:alphaModFix/>
          </a:blip>
          <a:srcRect/>
          <a:stretch>
            <a:fillRect/>
          </a:stretch>
        </p:blipFill>
        <p:spPr>
          <a:xfrm>
            <a:off x="8178840" y="-293040"/>
            <a:ext cx="4039559" cy="2457719"/>
          </a:xfrm>
          <a:prstGeom prst="rect">
            <a:avLst/>
          </a:prstGeom>
          <a:noFill/>
          <a:ln>
            <a:noFill/>
          </a:ln>
        </p:spPr>
      </p:pic>
      <p:sp>
        <p:nvSpPr>
          <p:cNvPr id="14" name="Obdélník 13"/>
          <p:cNvSpPr/>
          <p:nvPr/>
        </p:nvSpPr>
        <p:spPr>
          <a:xfrm>
            <a:off x="3935760" y="2413338"/>
            <a:ext cx="5208240" cy="2246769"/>
          </a:xfrm>
          <a:prstGeom prst="rect">
            <a:avLst/>
          </a:prstGeom>
        </p:spPr>
        <p:txBody>
          <a:bodyPr wrap="square">
            <a:spAutoFit/>
          </a:bodyPr>
          <a:lstStyle/>
          <a:p>
            <a:r>
              <a:rPr lang="en-US" sz="2000" dirty="0" smtClean="0"/>
              <a:t>Educational media</a:t>
            </a:r>
            <a:br>
              <a:rPr lang="en-US" sz="2000" dirty="0" smtClean="0"/>
            </a:br>
            <a:r>
              <a:rPr lang="en-US" sz="2000" dirty="0" smtClean="0"/>
              <a:t>Mass communication means</a:t>
            </a:r>
            <a:br>
              <a:rPr lang="en-US" sz="2000" dirty="0" smtClean="0"/>
            </a:br>
            <a:r>
              <a:rPr lang="en-US" sz="2000" dirty="0" smtClean="0"/>
              <a:t>Pedagogical aspects of software</a:t>
            </a:r>
            <a:br>
              <a:rPr lang="en-US" sz="2000" dirty="0" smtClean="0"/>
            </a:br>
            <a:r>
              <a:rPr lang="en-US" sz="2000" dirty="0" smtClean="0"/>
              <a:t>Media identity</a:t>
            </a:r>
            <a:br>
              <a:rPr lang="en-US" sz="2000" dirty="0" smtClean="0"/>
            </a:br>
            <a:r>
              <a:rPr lang="en-US" sz="2000" dirty="0" smtClean="0"/>
              <a:t>Media fascination and leisure</a:t>
            </a:r>
            <a:br>
              <a:rPr lang="en-US" sz="2000" dirty="0" smtClean="0"/>
            </a:br>
            <a:r>
              <a:rPr lang="en-US" sz="2000" dirty="0" smtClean="0"/>
              <a:t>Rational access to the media</a:t>
            </a:r>
            <a:br>
              <a:rPr lang="en-US" sz="2000" dirty="0" smtClean="0"/>
            </a:br>
            <a:r>
              <a:rPr lang="en-US" sz="2000" dirty="0" smtClean="0"/>
              <a:t>Age specificities of media</a:t>
            </a:r>
            <a:endParaRPr lang="cs-CZ" sz="2000" dirty="0"/>
          </a:p>
        </p:txBody>
      </p:sp>
      <p:sp>
        <p:nvSpPr>
          <p:cNvPr id="15" name="Obdélník 14"/>
          <p:cNvSpPr/>
          <p:nvPr/>
        </p:nvSpPr>
        <p:spPr>
          <a:xfrm>
            <a:off x="66213" y="578793"/>
            <a:ext cx="709472" cy="34331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print</a:t>
            </a:r>
            <a:endParaRPr lang="cs-CZ" dirty="0"/>
          </a:p>
        </p:txBody>
      </p:sp>
      <p:sp>
        <p:nvSpPr>
          <p:cNvPr id="16" name="Obdélník 15"/>
          <p:cNvSpPr/>
          <p:nvPr/>
        </p:nvSpPr>
        <p:spPr>
          <a:xfrm>
            <a:off x="863982" y="592504"/>
            <a:ext cx="709472" cy="34331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err="1" smtClean="0"/>
              <a:t>Radio</a:t>
            </a:r>
            <a:endParaRPr lang="cs-CZ" sz="1600" dirty="0"/>
          </a:p>
        </p:txBody>
      </p:sp>
      <p:sp>
        <p:nvSpPr>
          <p:cNvPr id="17" name="Obdélník 16"/>
          <p:cNvSpPr/>
          <p:nvPr/>
        </p:nvSpPr>
        <p:spPr>
          <a:xfrm>
            <a:off x="1695464" y="592503"/>
            <a:ext cx="709472" cy="3433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TV</a:t>
            </a:r>
            <a:endParaRPr lang="cs-CZ" dirty="0"/>
          </a:p>
        </p:txBody>
      </p:sp>
      <p:sp>
        <p:nvSpPr>
          <p:cNvPr id="18" name="Obdélník 17"/>
          <p:cNvSpPr/>
          <p:nvPr/>
        </p:nvSpPr>
        <p:spPr>
          <a:xfrm>
            <a:off x="2551763" y="578794"/>
            <a:ext cx="709472" cy="34331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Film</a:t>
            </a:r>
            <a:endParaRPr lang="cs-CZ" dirty="0"/>
          </a:p>
        </p:txBody>
      </p:sp>
      <p:sp>
        <p:nvSpPr>
          <p:cNvPr id="19" name="Obdélník 18"/>
          <p:cNvSpPr/>
          <p:nvPr/>
        </p:nvSpPr>
        <p:spPr>
          <a:xfrm>
            <a:off x="3350412" y="591051"/>
            <a:ext cx="801371" cy="34331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Internet</a:t>
            </a:r>
            <a:endParaRPr lang="cs-CZ" sz="1400" dirty="0"/>
          </a:p>
        </p:txBody>
      </p:sp>
      <p:sp>
        <p:nvSpPr>
          <p:cNvPr id="20" name="Ovál 19"/>
          <p:cNvSpPr/>
          <p:nvPr/>
        </p:nvSpPr>
        <p:spPr>
          <a:xfrm>
            <a:off x="626837" y="1307369"/>
            <a:ext cx="288032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Opinion</a:t>
            </a:r>
            <a:r>
              <a:rPr lang="cs-CZ" dirty="0" smtClean="0"/>
              <a:t> leader</a:t>
            </a:r>
            <a:endParaRPr lang="cs-CZ" dirty="0"/>
          </a:p>
        </p:txBody>
      </p:sp>
      <p:sp>
        <p:nvSpPr>
          <p:cNvPr id="21" name="Obdélník 20"/>
          <p:cNvSpPr/>
          <p:nvPr/>
        </p:nvSpPr>
        <p:spPr>
          <a:xfrm>
            <a:off x="91983" y="2237777"/>
            <a:ext cx="709472"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solidFill>
                  <a:schemeClr val="tx1"/>
                </a:solidFill>
              </a:rPr>
              <a:t>family</a:t>
            </a:r>
            <a:endParaRPr lang="cs-CZ" sz="1400" dirty="0">
              <a:solidFill>
                <a:schemeClr val="tx1"/>
              </a:solidFill>
            </a:endParaRPr>
          </a:p>
        </p:txBody>
      </p:sp>
      <p:sp>
        <p:nvSpPr>
          <p:cNvPr id="22" name="Obdélník 21"/>
          <p:cNvSpPr/>
          <p:nvPr/>
        </p:nvSpPr>
        <p:spPr>
          <a:xfrm>
            <a:off x="966164" y="2221301"/>
            <a:ext cx="729299"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smtClean="0">
                <a:solidFill>
                  <a:schemeClr val="tx1"/>
                </a:solidFill>
              </a:rPr>
              <a:t>Working</a:t>
            </a:r>
            <a:r>
              <a:rPr lang="cs-CZ" sz="1200" dirty="0" smtClean="0">
                <a:solidFill>
                  <a:schemeClr val="tx1"/>
                </a:solidFill>
              </a:rPr>
              <a:t> team</a:t>
            </a:r>
            <a:endParaRPr lang="cs-CZ" sz="1200" dirty="0">
              <a:solidFill>
                <a:schemeClr val="tx1"/>
              </a:solidFill>
            </a:endParaRPr>
          </a:p>
        </p:txBody>
      </p:sp>
      <p:sp>
        <p:nvSpPr>
          <p:cNvPr id="23" name="Obdélník 22"/>
          <p:cNvSpPr/>
          <p:nvPr/>
        </p:nvSpPr>
        <p:spPr>
          <a:xfrm>
            <a:off x="1819190" y="2210791"/>
            <a:ext cx="709472" cy="5760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solidFill>
                  <a:schemeClr val="tx1"/>
                </a:solidFill>
              </a:rPr>
              <a:t>School</a:t>
            </a:r>
            <a:r>
              <a:rPr lang="cs-CZ" sz="1200" dirty="0" smtClean="0">
                <a:solidFill>
                  <a:schemeClr val="tx1"/>
                </a:solidFill>
              </a:rPr>
              <a:t> </a:t>
            </a:r>
            <a:r>
              <a:rPr lang="cs-CZ" sz="1200" dirty="0" err="1" smtClean="0">
                <a:solidFill>
                  <a:schemeClr val="tx1"/>
                </a:solidFill>
              </a:rPr>
              <a:t>class</a:t>
            </a:r>
            <a:endParaRPr lang="cs-CZ" sz="1200" dirty="0">
              <a:solidFill>
                <a:schemeClr val="tx1"/>
              </a:solidFill>
            </a:endParaRPr>
          </a:p>
        </p:txBody>
      </p:sp>
      <p:sp>
        <p:nvSpPr>
          <p:cNvPr id="24" name="Obdélník 23"/>
          <p:cNvSpPr/>
          <p:nvPr/>
        </p:nvSpPr>
        <p:spPr>
          <a:xfrm>
            <a:off x="2623953" y="2241803"/>
            <a:ext cx="709472" cy="5680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solidFill>
                  <a:schemeClr val="tx1"/>
                </a:solidFill>
              </a:rPr>
              <a:t>Interest</a:t>
            </a:r>
            <a:r>
              <a:rPr lang="cs-CZ" sz="1200" dirty="0" smtClean="0">
                <a:solidFill>
                  <a:schemeClr val="tx1"/>
                </a:solidFill>
              </a:rPr>
              <a:t> </a:t>
            </a:r>
            <a:r>
              <a:rPr lang="cs-CZ" sz="1200" dirty="0" err="1" smtClean="0">
                <a:solidFill>
                  <a:schemeClr val="tx1"/>
                </a:solidFill>
              </a:rPr>
              <a:t>association</a:t>
            </a:r>
            <a:endParaRPr lang="cs-CZ" sz="1200" dirty="0">
              <a:solidFill>
                <a:schemeClr val="tx1"/>
              </a:solidFill>
            </a:endParaRPr>
          </a:p>
        </p:txBody>
      </p:sp>
      <p:sp>
        <p:nvSpPr>
          <p:cNvPr id="25" name="Obdélník 24"/>
          <p:cNvSpPr/>
          <p:nvPr/>
        </p:nvSpPr>
        <p:spPr>
          <a:xfrm>
            <a:off x="3450741" y="2221301"/>
            <a:ext cx="709472" cy="5760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1"/>
                </a:solidFill>
              </a:rPr>
              <a:t>Public </a:t>
            </a:r>
            <a:r>
              <a:rPr lang="cs-CZ" sz="1200" dirty="0" err="1" smtClean="0">
                <a:solidFill>
                  <a:schemeClr val="tx1"/>
                </a:solidFill>
              </a:rPr>
              <a:t>assembly</a:t>
            </a:r>
            <a:endParaRPr lang="cs-CZ" sz="1200" dirty="0">
              <a:solidFill>
                <a:schemeClr val="tx1"/>
              </a:solidFill>
            </a:endParaRPr>
          </a:p>
        </p:txBody>
      </p:sp>
      <p:cxnSp>
        <p:nvCxnSpPr>
          <p:cNvPr id="27" name="Přímá spojnice se šipkou 26"/>
          <p:cNvCxnSpPr>
            <a:endCxn id="20" idx="0"/>
          </p:cNvCxnSpPr>
          <p:nvPr/>
        </p:nvCxnSpPr>
        <p:spPr>
          <a:xfrm>
            <a:off x="2066997" y="1073768"/>
            <a:ext cx="0" cy="233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a:stCxn id="20" idx="4"/>
          </p:cNvCxnSpPr>
          <p:nvPr/>
        </p:nvCxnSpPr>
        <p:spPr>
          <a:xfrm>
            <a:off x="2066997" y="1811425"/>
            <a:ext cx="0" cy="35325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750600" y="1572479"/>
            <a:ext cx="10603080" cy="48452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1464479" y="1475999"/>
            <a:ext cx="82292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8" name="Obdélník 1"/>
          <p:cNvSpPr/>
          <p:nvPr/>
        </p:nvSpPr>
        <p:spPr>
          <a:xfrm>
            <a:off x="750600" y="431280"/>
            <a:ext cx="11196720" cy="7464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cs-CZ" sz="3200" b="0" i="0" u="none" strike="noStrike" kern="1200" spc="0">
                <a:ln>
                  <a:noFill/>
                </a:ln>
                <a:solidFill>
                  <a:srgbClr val="000000"/>
                </a:solidFill>
                <a:latin typeface="Times New Roman" pitchFamily="18"/>
                <a:ea typeface="Microsoft YaHei" pitchFamily="2"/>
                <a:cs typeface="Times New Roman" pitchFamily="18"/>
              </a:rPr>
              <a:t>.</a:t>
            </a:r>
          </a:p>
          <a:p>
            <a:pPr marL="0" marR="0" lvl="0" indent="0" algn="l" rtl="0" hangingPunct="1">
              <a:lnSpc>
                <a:spcPct val="100000"/>
              </a:lnSpc>
              <a:spcBef>
                <a:spcPts val="0"/>
              </a:spcBef>
              <a:spcAft>
                <a:spcPts val="0"/>
              </a:spcAft>
              <a:buNone/>
              <a:tabLst/>
              <a:defRPr sz="1800"/>
            </a:pPr>
            <a:r>
              <a:rPr lang="cs-CZ" sz="4000" b="1" i="0" u="none" strike="noStrike" kern="1200" spc="0">
                <a:ln>
                  <a:noFill/>
                </a:ln>
                <a:solidFill>
                  <a:srgbClr val="000000"/>
                </a:solidFill>
                <a:latin typeface="Times New Roman" pitchFamily="18"/>
                <a:ea typeface="Microsoft YaHei" pitchFamily="2"/>
                <a:cs typeface="Times New Roman" pitchFamily="18"/>
              </a:rPr>
              <a:t>Media approaches</a:t>
            </a:r>
          </a:p>
          <a:p>
            <a:pPr marL="0" marR="0" lvl="0" indent="0" algn="l" rtl="0" hangingPunct="1">
              <a:lnSpc>
                <a:spcPct val="100000"/>
              </a:lnSpc>
              <a:spcBef>
                <a:spcPts val="0"/>
              </a:spcBef>
              <a:spcAft>
                <a:spcPts val="0"/>
              </a:spcAft>
              <a:buNone/>
              <a:tabLst/>
              <a:defRPr sz="1800"/>
            </a:pPr>
            <a:endParaRPr lang="cs-CZ"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None/>
              <a:tabLst/>
              <a:defRPr sz="1800"/>
            </a:pPr>
            <a:r>
              <a:rPr lang="cs-CZ" sz="2800" b="1" i="0" u="none" strike="noStrike" kern="1200" spc="0">
                <a:ln>
                  <a:noFill/>
                </a:ln>
                <a:solidFill>
                  <a:srgbClr val="000000"/>
                </a:solidFill>
                <a:latin typeface="Times New Roman" pitchFamily="18"/>
                <a:ea typeface="Microsoft YaHei" pitchFamily="2"/>
                <a:cs typeface="Times New Roman" pitchFamily="18"/>
              </a:rPr>
              <a:t>1) Media Optimism</a:t>
            </a:r>
            <a:r>
              <a:rPr lang="cs-CZ" sz="2800" b="0" i="0" u="none" strike="noStrike" kern="1200" spc="0">
                <a:ln>
                  <a:noFill/>
                </a:ln>
                <a:solidFill>
                  <a:srgbClr val="000000"/>
                </a:solidFill>
                <a:latin typeface="Times New Roman" pitchFamily="18"/>
                <a:ea typeface="Microsoft YaHei" pitchFamily="2"/>
                <a:cs typeface="Times New Roman" pitchFamily="18"/>
              </a:rPr>
              <a:t> - The optimistic reception of the media, considering the media to be a pervasive businessman. Transhumanism, extracism, singularitarianism, techno-utopism.</a:t>
            </a:r>
          </a:p>
          <a:p>
            <a:pPr marL="0" marR="0" lvl="0" indent="0" algn="l" rtl="0" hangingPunct="1">
              <a:lnSpc>
                <a:spcPct val="100000"/>
              </a:lnSpc>
              <a:spcBef>
                <a:spcPts val="0"/>
              </a:spcBef>
              <a:spcAft>
                <a:spcPts val="0"/>
              </a:spcAft>
              <a:buNone/>
              <a:tabLst/>
              <a:defRPr sz="1800"/>
            </a:pPr>
            <a:r>
              <a:rPr lang="cs-CZ" sz="2800" b="1" i="0" u="none" strike="noStrike" kern="1200" spc="0">
                <a:ln>
                  <a:noFill/>
                </a:ln>
                <a:solidFill>
                  <a:srgbClr val="000000"/>
                </a:solidFill>
                <a:latin typeface="Times New Roman" pitchFamily="18"/>
                <a:ea typeface="Microsoft YaHei" pitchFamily="2"/>
                <a:cs typeface="Times New Roman" pitchFamily="18"/>
              </a:rPr>
              <a:t>2) Media Pessimism </a:t>
            </a:r>
            <a:r>
              <a:rPr lang="cs-CZ" sz="2800" b="0" i="0" u="none" strike="noStrike" kern="1200" spc="0">
                <a:ln>
                  <a:noFill/>
                </a:ln>
                <a:solidFill>
                  <a:srgbClr val="000000"/>
                </a:solidFill>
                <a:latin typeface="Times New Roman" pitchFamily="18"/>
                <a:ea typeface="Microsoft YaHei" pitchFamily="2"/>
                <a:cs typeface="Times New Roman" pitchFamily="18"/>
              </a:rPr>
              <a:t>- Critical opponents of media-optimistic directions pointing to the negative aspects of technological and media development, rejecting the merger of man and technology (media).</a:t>
            </a:r>
          </a:p>
          <a:p>
            <a:pPr marL="0" marR="0" lvl="0" indent="0" algn="l" rtl="0" hangingPunct="1">
              <a:lnSpc>
                <a:spcPct val="100000"/>
              </a:lnSpc>
              <a:spcBef>
                <a:spcPts val="0"/>
              </a:spcBef>
              <a:spcAft>
                <a:spcPts val="0"/>
              </a:spcAft>
              <a:buNone/>
              <a:tabLst/>
              <a:defRPr sz="1800"/>
            </a:pPr>
            <a:r>
              <a:rPr lang="cs-CZ" sz="2800" b="1" i="0" u="none" strike="noStrike" kern="1200" spc="0">
                <a:ln>
                  <a:noFill/>
                </a:ln>
                <a:solidFill>
                  <a:srgbClr val="000000"/>
                </a:solidFill>
                <a:latin typeface="Times New Roman" pitchFamily="18"/>
                <a:ea typeface="Microsoft YaHei" pitchFamily="2"/>
                <a:cs typeface="Times New Roman" pitchFamily="18"/>
              </a:rPr>
              <a:t>3) Mediacism</a:t>
            </a:r>
            <a:r>
              <a:rPr lang="cs-CZ" sz="2800" b="0" i="0" u="none" strike="noStrike" kern="1200" spc="0">
                <a:ln>
                  <a:noFill/>
                </a:ln>
                <a:solidFill>
                  <a:srgbClr val="000000"/>
                </a:solidFill>
                <a:latin typeface="Times New Roman" pitchFamily="18"/>
                <a:ea typeface="Microsoft YaHei" pitchFamily="2"/>
                <a:cs typeface="Times New Roman" pitchFamily="18"/>
              </a:rPr>
              <a:t> - too much reliance on the media. Belief in the fact that mankind will be able to fully control the technological media and all the problems it involves and to use it effectively for its well-being.</a:t>
            </a:r>
          </a:p>
          <a:p>
            <a:pPr marL="0" marR="0" lvl="0" indent="0" algn="l" rtl="0" hangingPunct="1">
              <a:lnSpc>
                <a:spcPct val="100000"/>
              </a:lnSpc>
              <a:spcBef>
                <a:spcPts val="0"/>
              </a:spcBef>
              <a:spcAft>
                <a:spcPts val="0"/>
              </a:spcAft>
              <a:buNone/>
              <a:tabLst/>
              <a:defRPr sz="1800"/>
            </a:pPr>
            <a:endParaRPr lang="cs-CZ"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None/>
              <a:tabLst/>
              <a:defRPr sz="1800"/>
            </a:pPr>
            <a:endParaRPr lang="cs-CZ"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ctr" rtl="0" hangingPunct="1">
              <a:lnSpc>
                <a:spcPct val="100000"/>
              </a:lnSpc>
              <a:spcBef>
                <a:spcPts val="0"/>
              </a:spcBef>
              <a:spcAft>
                <a:spcPts val="0"/>
              </a:spcAft>
              <a:buNone/>
              <a:tabLst/>
              <a:defRPr sz="1800"/>
            </a:pPr>
            <a:endParaRPr lang="cs-CZ" sz="4800" b="1" i="0" u="none" strike="noStrike" kern="1200" spc="0">
              <a:ln>
                <a:noFill/>
              </a:ln>
              <a:solidFill>
                <a:srgbClr val="000000"/>
              </a:solidFill>
              <a:latin typeface="Calibri Light" pitchFamily="18"/>
              <a:ea typeface="Microsoft YaHei" pitchFamily="2"/>
              <a:cs typeface="Times New Roman" pitchFamily="18"/>
            </a:endParaRPr>
          </a:p>
          <a:p>
            <a:pPr marL="0" marR="0" lvl="0" indent="0" algn="l" rtl="0" hangingPunct="1">
              <a:lnSpc>
                <a:spcPct val="100000"/>
              </a:lnSpc>
              <a:spcBef>
                <a:spcPts val="0"/>
              </a:spcBef>
              <a:spcAft>
                <a:spcPts val="0"/>
              </a:spcAft>
              <a:buNone/>
              <a:tabLst/>
              <a:defRPr sz="1800"/>
            </a:pPr>
            <a:endParaRPr lang="cs-CZ" sz="2800" b="0" i="0" u="none" strike="noStrike" kern="1200" spc="0">
              <a:ln>
                <a:noFill/>
              </a:ln>
              <a:solidFill>
                <a:srgbClr val="000000"/>
              </a:solidFill>
              <a:latin typeface="Calibri" pitchFamily="18"/>
              <a:ea typeface="Microsoft YaHei" pitchFamily="2"/>
              <a:cs typeface="Times New Roman" pitchFamily="18"/>
            </a:endParaRPr>
          </a:p>
        </p:txBody>
      </p:sp>
      <p:pic>
        <p:nvPicPr>
          <p:cNvPr id="9" name="Obrázek 8"/>
          <p:cNvPicPr>
            <a:picLocks noChangeAspect="1"/>
          </p:cNvPicPr>
          <p:nvPr/>
        </p:nvPicPr>
        <p:blipFill>
          <a:blip r:embed="rId7">
            <a:lum/>
            <a:alphaModFix/>
          </a:blip>
          <a:srcRect/>
          <a:stretch>
            <a:fillRect/>
          </a:stretch>
        </p:blipFill>
        <p:spPr>
          <a:xfrm>
            <a:off x="7134840" y="-77760"/>
            <a:ext cx="4983120" cy="2026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ýchoz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590</Words>
  <Application>Microsoft Office PowerPoint</Application>
  <PresentationFormat>Předvádění na obrazovce (4:3)</PresentationFormat>
  <Paragraphs>72</Paragraphs>
  <Slides>7</Slides>
  <Notes>7</Notes>
  <HiddenSlides>0</HiddenSlides>
  <MMClips>0</MMClips>
  <ScaleCrop>false</ScaleCrop>
  <HeadingPairs>
    <vt:vector size="4" baseType="variant">
      <vt:variant>
        <vt:lpstr>Motiv</vt:lpstr>
      </vt:variant>
      <vt:variant>
        <vt:i4>2</vt:i4>
      </vt:variant>
      <vt:variant>
        <vt:lpstr>Nadpisy snímků</vt:lpstr>
      </vt:variant>
      <vt:variant>
        <vt:i4>7</vt:i4>
      </vt:variant>
    </vt:vector>
  </HeadingPairs>
  <TitlesOfParts>
    <vt:vector size="9" baseType="lpstr">
      <vt:lpstr>Výchozí</vt:lpstr>
      <vt:lpstr>Výchozí 1</vt:lpstr>
      <vt:lpstr>Information and communication technologies:   4. Assumptions of a new dynamic computer model - visualization </vt:lpstr>
      <vt:lpstr>Prezentace aplikace PowerPoint</vt:lpstr>
      <vt:lpstr>Prezentace aplikace PowerPoint</vt:lpstr>
      <vt:lpstr>STRUCTURALISM AND VISUALIZATION</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communication technologies:   4. Assumptions of a new dynamic computer model - visualization</dc:title>
  <dc:creator>Marková Jana</dc:creator>
  <cp:lastModifiedBy>Marková Jana</cp:lastModifiedBy>
  <cp:revision>5</cp:revision>
  <dcterms:modified xsi:type="dcterms:W3CDTF">2017-08-25T09:23:21Z</dcterms:modified>
</cp:coreProperties>
</file>