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handoutMasterIdLst>
    <p:handoutMasterId r:id="rId10"/>
  </p:handoutMasterIdLst>
  <p:sldIdLst>
    <p:sldId id="256" r:id="rId3"/>
    <p:sldId id="257" r:id="rId4"/>
    <p:sldId id="258" r:id="rId5"/>
    <p:sldId id="259" r:id="rId6"/>
    <p:sldId id="260" r:id="rId7"/>
    <p:sldId id="261" r:id="rId8"/>
  </p:sldIdLst>
  <p:sldSz cx="12192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0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F2A751E1-EA2C-456E-A0D7-C6CD39E353BF}"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138779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Lucida Sans Unicode" pitchFamily="2"/>
                <a:cs typeface="Tahoma" pitchFamily="2"/>
              </a:defRPr>
            </a:lvl1pPr>
          </a:lstStyle>
          <a:p>
            <a:pPr lvl="0"/>
            <a:fld id="{2B27A3CB-213E-4818-9951-1FC068F9BF27}" type="slidenum">
              <a:t>‹#›</a:t>
            </a:fld>
            <a:endParaRPr lang="cs-CZ"/>
          </a:p>
        </p:txBody>
      </p:sp>
    </p:spTree>
    <p:extLst>
      <p:ext uri="{BB962C8B-B14F-4D97-AF65-F5344CB8AC3E}">
        <p14:creationId xmlns:p14="http://schemas.microsoft.com/office/powerpoint/2010/main" val="4195186403"/>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B380D8D1-E1A8-4687-8FDB-371E1795A248}" type="slidenum">
              <a:t>‹#›</a:t>
            </a:fld>
            <a:endParaRPr lang="cs-CZ"/>
          </a:p>
        </p:txBody>
      </p:sp>
    </p:spTree>
    <p:extLst>
      <p:ext uri="{BB962C8B-B14F-4D97-AF65-F5344CB8AC3E}">
        <p14:creationId xmlns:p14="http://schemas.microsoft.com/office/powerpoint/2010/main" val="388267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E1E462D-6898-4718-ABD5-6CB9C781C4CD}" type="slidenum">
              <a:t>‹#›</a:t>
            </a:fld>
            <a:endParaRPr lang="cs-CZ"/>
          </a:p>
        </p:txBody>
      </p:sp>
    </p:spTree>
    <p:extLst>
      <p:ext uri="{BB962C8B-B14F-4D97-AF65-F5344CB8AC3E}">
        <p14:creationId xmlns:p14="http://schemas.microsoft.com/office/powerpoint/2010/main" val="1795273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1122363"/>
            <a:ext cx="2743200" cy="500856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1122363"/>
            <a:ext cx="8077200" cy="5008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CF9188F5-9A39-4B1E-A27A-7EB9F7910D75}" type="slidenum">
              <a:t>‹#›</a:t>
            </a:fld>
            <a:endParaRPr lang="cs-CZ"/>
          </a:p>
        </p:txBody>
      </p:sp>
    </p:spTree>
    <p:extLst>
      <p:ext uri="{BB962C8B-B14F-4D97-AF65-F5344CB8AC3E}">
        <p14:creationId xmlns:p14="http://schemas.microsoft.com/office/powerpoint/2010/main" val="825594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C87CB4E2-7BDF-46A9-81E8-38A39D3FE3AA}" type="slidenum">
              <a:t>‹#›</a:t>
            </a:fld>
            <a:endParaRPr lang="cs-CZ"/>
          </a:p>
        </p:txBody>
      </p:sp>
    </p:spTree>
    <p:extLst>
      <p:ext uri="{BB962C8B-B14F-4D97-AF65-F5344CB8AC3E}">
        <p14:creationId xmlns:p14="http://schemas.microsoft.com/office/powerpoint/2010/main" val="1133185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552AFE3-DA15-42A5-9A88-BE6AADB6AE24}" type="slidenum">
              <a:t>‹#›</a:t>
            </a:fld>
            <a:endParaRPr lang="cs-CZ"/>
          </a:p>
        </p:txBody>
      </p:sp>
    </p:spTree>
    <p:extLst>
      <p:ext uri="{BB962C8B-B14F-4D97-AF65-F5344CB8AC3E}">
        <p14:creationId xmlns:p14="http://schemas.microsoft.com/office/powerpoint/2010/main" val="2614106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55CEF982-7BD6-4D7C-A06F-7BC6C8C10B01}" type="slidenum">
              <a:t>‹#›</a:t>
            </a:fld>
            <a:endParaRPr lang="cs-CZ"/>
          </a:p>
        </p:txBody>
      </p:sp>
    </p:spTree>
    <p:extLst>
      <p:ext uri="{BB962C8B-B14F-4D97-AF65-F5344CB8AC3E}">
        <p14:creationId xmlns:p14="http://schemas.microsoft.com/office/powerpoint/2010/main" val="1678639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411DB69C-B7EE-4A5C-B6ED-50D91E1F1B54}" type="slidenum">
              <a:t>‹#›</a:t>
            </a:fld>
            <a:endParaRPr lang="cs-CZ"/>
          </a:p>
        </p:txBody>
      </p:sp>
    </p:spTree>
    <p:extLst>
      <p:ext uri="{BB962C8B-B14F-4D97-AF65-F5344CB8AC3E}">
        <p14:creationId xmlns:p14="http://schemas.microsoft.com/office/powerpoint/2010/main" val="2926053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3E042DBC-37CD-407E-9EAE-40BD0C0719A3}" type="slidenum">
              <a:t>‹#›</a:t>
            </a:fld>
            <a:endParaRPr lang="cs-CZ"/>
          </a:p>
        </p:txBody>
      </p:sp>
    </p:spTree>
    <p:extLst>
      <p:ext uri="{BB962C8B-B14F-4D97-AF65-F5344CB8AC3E}">
        <p14:creationId xmlns:p14="http://schemas.microsoft.com/office/powerpoint/2010/main" val="1032682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CCDFEBA5-01DC-4C27-BB19-49CE71B881B1}" type="slidenum">
              <a:t>‹#›</a:t>
            </a:fld>
            <a:endParaRPr lang="cs-CZ"/>
          </a:p>
        </p:txBody>
      </p:sp>
    </p:spTree>
    <p:extLst>
      <p:ext uri="{BB962C8B-B14F-4D97-AF65-F5344CB8AC3E}">
        <p14:creationId xmlns:p14="http://schemas.microsoft.com/office/powerpoint/2010/main" val="3008501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14B32909-346F-46B5-963C-BE18B1424C7A}" type="slidenum">
              <a:t>‹#›</a:t>
            </a:fld>
            <a:endParaRPr lang="cs-CZ"/>
          </a:p>
        </p:txBody>
      </p:sp>
    </p:spTree>
    <p:extLst>
      <p:ext uri="{BB962C8B-B14F-4D97-AF65-F5344CB8AC3E}">
        <p14:creationId xmlns:p14="http://schemas.microsoft.com/office/powerpoint/2010/main" val="637751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FFADE2E3-C936-4CC8-8C63-7FD42CC60FC6}" type="slidenum">
              <a:t>‹#›</a:t>
            </a:fld>
            <a:endParaRPr lang="cs-CZ"/>
          </a:p>
        </p:txBody>
      </p:sp>
    </p:spTree>
    <p:extLst>
      <p:ext uri="{BB962C8B-B14F-4D97-AF65-F5344CB8AC3E}">
        <p14:creationId xmlns:p14="http://schemas.microsoft.com/office/powerpoint/2010/main" val="1069812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59B799E-272B-4959-8B41-0BB88B10D14B}" type="slidenum">
              <a:t>‹#›</a:t>
            </a:fld>
            <a:endParaRPr lang="cs-CZ"/>
          </a:p>
        </p:txBody>
      </p:sp>
    </p:spTree>
    <p:extLst>
      <p:ext uri="{BB962C8B-B14F-4D97-AF65-F5344CB8AC3E}">
        <p14:creationId xmlns:p14="http://schemas.microsoft.com/office/powerpoint/2010/main" val="1452218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D99435CF-A447-46F4-B602-900A59E401A8}" type="slidenum">
              <a:t>‹#›</a:t>
            </a:fld>
            <a:endParaRPr lang="cs-CZ"/>
          </a:p>
        </p:txBody>
      </p:sp>
    </p:spTree>
    <p:extLst>
      <p:ext uri="{BB962C8B-B14F-4D97-AF65-F5344CB8AC3E}">
        <p14:creationId xmlns:p14="http://schemas.microsoft.com/office/powerpoint/2010/main" val="1337108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161170A2-1051-4B33-8E01-FC09B5151E02}" type="slidenum">
              <a:t>‹#›</a:t>
            </a:fld>
            <a:endParaRPr lang="cs-CZ"/>
          </a:p>
        </p:txBody>
      </p:sp>
    </p:spTree>
    <p:extLst>
      <p:ext uri="{BB962C8B-B14F-4D97-AF65-F5344CB8AC3E}">
        <p14:creationId xmlns:p14="http://schemas.microsoft.com/office/powerpoint/2010/main" val="1249888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D6964FD0-333F-4798-AC9C-93863DE670B6}"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AFC66D0C-B755-46FA-B0CA-1FCE9F734B9F}" type="slidenum">
              <a:t>‹#›</a:t>
            </a:fld>
            <a:endParaRPr lang="cs-CZ"/>
          </a:p>
        </p:txBody>
      </p:sp>
    </p:spTree>
    <p:extLst>
      <p:ext uri="{BB962C8B-B14F-4D97-AF65-F5344CB8AC3E}">
        <p14:creationId xmlns:p14="http://schemas.microsoft.com/office/powerpoint/2010/main" val="29795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C1BE689-6493-4825-A337-6163689F0E0A}" type="slidenum">
              <a:t>‹#›</a:t>
            </a:fld>
            <a:endParaRPr lang="cs-CZ"/>
          </a:p>
        </p:txBody>
      </p:sp>
    </p:spTree>
    <p:extLst>
      <p:ext uri="{BB962C8B-B14F-4D97-AF65-F5344CB8AC3E}">
        <p14:creationId xmlns:p14="http://schemas.microsoft.com/office/powerpoint/2010/main" val="1875308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3FDEC0FA-0AC2-45A9-B8EE-A458C9FFE307}" type="slidenum">
              <a:t>‹#›</a:t>
            </a:fld>
            <a:endParaRPr lang="cs-CZ"/>
          </a:p>
        </p:txBody>
      </p:sp>
    </p:spTree>
    <p:extLst>
      <p:ext uri="{BB962C8B-B14F-4D97-AF65-F5344CB8AC3E}">
        <p14:creationId xmlns:p14="http://schemas.microsoft.com/office/powerpoint/2010/main" val="910254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B3AF649E-DE1B-4473-8B31-A648D253223A}" type="slidenum">
              <a:t>‹#›</a:t>
            </a:fld>
            <a:endParaRPr lang="cs-CZ"/>
          </a:p>
        </p:txBody>
      </p:sp>
    </p:spTree>
    <p:extLst>
      <p:ext uri="{BB962C8B-B14F-4D97-AF65-F5344CB8AC3E}">
        <p14:creationId xmlns:p14="http://schemas.microsoft.com/office/powerpoint/2010/main" val="316333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9D96AF6F-7917-4434-B362-17110B25DFC6}" type="slidenum">
              <a:t>‹#›</a:t>
            </a:fld>
            <a:endParaRPr lang="cs-CZ"/>
          </a:p>
        </p:txBody>
      </p:sp>
    </p:spTree>
    <p:extLst>
      <p:ext uri="{BB962C8B-B14F-4D97-AF65-F5344CB8AC3E}">
        <p14:creationId xmlns:p14="http://schemas.microsoft.com/office/powerpoint/2010/main" val="237504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E6F6DAE6-7AA5-4C73-B620-305E92C2D597}" type="slidenum">
              <a:t>‹#›</a:t>
            </a:fld>
            <a:endParaRPr lang="cs-CZ"/>
          </a:p>
        </p:txBody>
      </p:sp>
    </p:spTree>
    <p:extLst>
      <p:ext uri="{BB962C8B-B14F-4D97-AF65-F5344CB8AC3E}">
        <p14:creationId xmlns:p14="http://schemas.microsoft.com/office/powerpoint/2010/main" val="2583888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3EB14BDB-EA50-4B63-9B35-A1BAE7285275}" type="slidenum">
              <a:t>‹#›</a:t>
            </a:fld>
            <a:endParaRPr lang="cs-CZ"/>
          </a:p>
        </p:txBody>
      </p:sp>
    </p:spTree>
    <p:extLst>
      <p:ext uri="{BB962C8B-B14F-4D97-AF65-F5344CB8AC3E}">
        <p14:creationId xmlns:p14="http://schemas.microsoft.com/office/powerpoint/2010/main" val="4169810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BA9973EC-DD99-4FCD-9A41-D10D3003543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8EA3D052-7A96-460B-B072-C1D2786ADEAD}" type="slidenum">
              <a:t>‹#›</a:t>
            </a:fld>
            <a:endParaRPr lang="cs-CZ"/>
          </a:p>
        </p:txBody>
      </p:sp>
    </p:spTree>
    <p:extLst>
      <p:ext uri="{BB962C8B-B14F-4D97-AF65-F5344CB8AC3E}">
        <p14:creationId xmlns:p14="http://schemas.microsoft.com/office/powerpoint/2010/main" val="3221638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BA9973EC-DD99-4FCD-9A41-D10D30035431}" type="datetime1">
              <a:rPr lang="cs-CZ"/>
              <a:pPr lvl="0"/>
              <a:t>2017/8/25</a:t>
            </a:fld>
            <a:endParaRPr lang="cs-CZ"/>
          </a:p>
        </p:txBody>
      </p:sp>
      <p:sp>
        <p:nvSpPr>
          <p:cNvPr id="4"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5"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BFB693C8-7AD2-4E06-B47A-FCDB1F5FF409}" type="slidenum">
              <a:t>‹#›</a:t>
            </a:fld>
            <a:endParaRPr lang="cs-CZ"/>
          </a:p>
        </p:txBody>
      </p:sp>
      <p:sp>
        <p:nvSpPr>
          <p:cNvPr id="6" name="Zástupný symbol pro text 5"/>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cs-CZ" sz="28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obsah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a:t>Klepněte pro úpravu formátu textu osnovy</a:t>
            </a:r>
          </a:p>
          <a:p>
            <a:pPr lvl="1"/>
            <a:r>
              <a:rPr lang="cs-CZ"/>
              <a:t>Druhá úroveň</a:t>
            </a:r>
          </a:p>
          <a:p>
            <a:pPr lvl="2"/>
            <a:r>
              <a:rPr lang="cs-CZ"/>
              <a:t>Třetí úroveň</a:t>
            </a:r>
          </a:p>
          <a:p>
            <a:pPr lvl="3"/>
            <a:r>
              <a:rPr lang="cs-CZ"/>
              <a:t>Čtvrtá úroveň osnovy</a:t>
            </a:r>
          </a:p>
          <a:p>
            <a:pPr lvl="4"/>
            <a:r>
              <a:rPr lang="cs-CZ"/>
              <a:t>Pátá úroveň osnovy</a:t>
            </a:r>
          </a:p>
          <a:p>
            <a:pPr lvl="5"/>
            <a:r>
              <a:rPr lang="cs-CZ"/>
              <a:t>Šestá úroveň</a:t>
            </a:r>
          </a:p>
          <a:p>
            <a:pPr lvl="6"/>
            <a:r>
              <a:rPr lang="cs-CZ"/>
              <a:t>Sedmá úroveň</a:t>
            </a:r>
          </a:p>
          <a:p>
            <a:pPr lvl="7"/>
            <a:r>
              <a:rPr lang="cs-CZ"/>
              <a:t>Osmá úroveň textu</a:t>
            </a:r>
          </a:p>
          <a:p>
            <a:pPr lvl="0"/>
            <a:r>
              <a:rPr lang="cs-CZ"/>
              <a:t>Devátá úroveňKliknutím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D6964FD0-333F-4798-AC9C-93863DE670B6}" type="datetime1">
              <a:rPr lang="cs-CZ"/>
              <a:pPr lvl="0"/>
              <a:t>2017/8/25</a:t>
            </a:fld>
            <a:endParaRPr lang="cs-CZ"/>
          </a:p>
        </p:txBody>
      </p:sp>
      <p:sp>
        <p:nvSpPr>
          <p:cNvPr id="5"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6"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5B975A04-359E-4BE5-9C96-069F2539CD67}" type="slidenum">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cs-CZ" sz="2800" b="0" i="0" u="none" strike="noStrike" spc="0">
          <a:solidFill>
            <a:srgbClr val="000000"/>
          </a:solidFill>
          <a:latin typeface="Calibri" pitchFamily="18"/>
        </a:defRPr>
      </a:lvl1pPr>
      <a:lvl2pPr lvl="1">
        <a:buSzPct val="75000"/>
        <a:buFont typeface="StarSymbol"/>
        <a:buChar char="–"/>
        <a:tabLst/>
        <a:defRPr lang="cs-CZ" sz="2800" b="0" i="0" u="none" strike="noStrike" spc="0">
          <a:solidFill>
            <a:srgbClr val="000000"/>
          </a:solidFill>
          <a:latin typeface="Calibri" pitchFamily="18"/>
        </a:defRPr>
      </a:lvl2pPr>
      <a:lvl3pPr lvl="2">
        <a:buSzPct val="45000"/>
        <a:buFont typeface="StarSymbol"/>
        <a:buChar char="●"/>
        <a:tabLst/>
        <a:defRPr lang="cs-CZ" sz="2800" b="0" i="0" u="none" strike="noStrike" spc="0">
          <a:solidFill>
            <a:srgbClr val="000000"/>
          </a:solidFill>
          <a:latin typeface="Calibri" pitchFamily="18"/>
        </a:defRPr>
      </a:lvl3pPr>
      <a:lvl4pPr lvl="3">
        <a:buSzPct val="75000"/>
        <a:buFont typeface="StarSymbol"/>
        <a:buChar char="–"/>
        <a:tabLst/>
        <a:defRPr lang="cs-CZ" sz="2800" b="0" i="0" u="none" strike="noStrike" spc="0">
          <a:solidFill>
            <a:srgbClr val="000000"/>
          </a:solidFill>
          <a:latin typeface="Calibri" pitchFamily="18"/>
        </a:defRPr>
      </a:lvl4pPr>
      <a:lvl5pPr lvl="4">
        <a:buSzPct val="45000"/>
        <a:buFont typeface="StarSymbol"/>
        <a:buChar char="●"/>
        <a:tabLst/>
        <a:defRPr lang="cs-CZ" sz="2800" b="0" i="0" u="none" strike="noStrike" spc="0">
          <a:solidFill>
            <a:srgbClr val="000000"/>
          </a:solidFill>
          <a:latin typeface="Calibri" pitchFamily="18"/>
        </a:defRPr>
      </a:lvl5pPr>
      <a:lvl6pPr lvl="5">
        <a:buSzPct val="45000"/>
        <a:buFont typeface="StarSymbol"/>
        <a:buChar char="●"/>
        <a:tabLst/>
        <a:defRPr lang="cs-CZ" sz="2800" b="0" i="0" u="none" strike="noStrike" spc="0">
          <a:solidFill>
            <a:srgbClr val="000000"/>
          </a:solidFill>
          <a:latin typeface="Calibri" pitchFamily="18"/>
        </a:defRPr>
      </a:lvl6pPr>
      <a:lvl7pPr lvl="6">
        <a:buSzPct val="45000"/>
        <a:buFont typeface="StarSymbol"/>
        <a:buChar char="●"/>
        <a:tabLst/>
        <a:defRPr lang="cs-CZ" sz="2800" b="0" i="0" u="none" strike="noStrike" spc="0">
          <a:solidFill>
            <a:srgbClr val="000000"/>
          </a:solidFill>
          <a:latin typeface="Calibri" pitchFamily="18"/>
        </a:defRPr>
      </a:lvl7pPr>
      <a:lvl8pPr lvl="7">
        <a:buSzPct val="45000"/>
        <a:buFont typeface="StarSymbol"/>
        <a:buChar char="●"/>
        <a:tabLst/>
        <a:defRPr lang="cs-CZ"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cs-CZ"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25440" y="573480"/>
            <a:ext cx="11400480" cy="25412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sz="3600">
                <a:latin typeface="Times New Roman" pitchFamily="18"/>
                <a:cs typeface="Times New Roman" pitchFamily="18"/>
              </a:rPr>
              <a:t>Information and communication technologies:</a:t>
            </a:r>
            <a:r>
              <a:rPr lang="cs-CZ" sz="4400">
                <a:cs typeface="Times New Roman" pitchFamily="18"/>
              </a:rPr>
              <a:t/>
            </a:r>
            <a:br>
              <a:rPr lang="cs-CZ" sz="4400">
                <a:cs typeface="Times New Roman" pitchFamily="18"/>
              </a:rPr>
            </a:br>
            <a:r>
              <a:rPr lang="cs-CZ" sz="4400" b="1">
                <a:latin typeface="Times New Roman" pitchFamily="18"/>
                <a:cs typeface="Times New Roman" pitchFamily="18"/>
              </a:rPr>
              <a:t>2. Didactic technique</a:t>
            </a:r>
          </a:p>
        </p:txBody>
      </p:sp>
      <p:sp>
        <p:nvSpPr>
          <p:cNvPr id="3" name="Podnadpis 2"/>
          <p:cNvSpPr txBox="1">
            <a:spLocks noGrp="1"/>
          </p:cNvSpPr>
          <p:nvPr>
            <p:ph type="subTitle" idx="4294967295"/>
          </p:nvPr>
        </p:nvSpPr>
        <p:spPr>
          <a:xfrm>
            <a:off x="1523880" y="2348880"/>
            <a:ext cx="9143640" cy="290856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cs-CZ" sz="4400" b="1" dirty="0" err="1">
                <a:latin typeface="Calibri Light" pitchFamily="18"/>
              </a:rPr>
              <a:t>Methodological</a:t>
            </a:r>
            <a:r>
              <a:rPr lang="cs-CZ" sz="4400" b="1" dirty="0">
                <a:latin typeface="Calibri Light" pitchFamily="18"/>
              </a:rPr>
              <a:t> </a:t>
            </a:r>
            <a:r>
              <a:rPr lang="cs-CZ" sz="4400" b="1" dirty="0" err="1">
                <a:latin typeface="Calibri Light" pitchFamily="18"/>
              </a:rPr>
              <a:t>Concept</a:t>
            </a:r>
            <a:r>
              <a:rPr lang="cs-CZ" sz="4400" b="1" dirty="0">
                <a:latin typeface="Calibri Light" pitchFamily="18"/>
              </a:rPr>
              <a:t> </a:t>
            </a:r>
            <a:r>
              <a:rPr lang="cs-CZ" sz="4400" b="1" dirty="0" err="1">
                <a:latin typeface="Calibri Light" pitchFamily="18"/>
              </a:rPr>
              <a:t>for</a:t>
            </a:r>
            <a:r>
              <a:rPr lang="cs-CZ" sz="4400" b="1" dirty="0">
                <a:latin typeface="Calibri Light" pitchFamily="18"/>
              </a:rPr>
              <a:t> </a:t>
            </a:r>
            <a:r>
              <a:rPr lang="cs-CZ" sz="4400" b="1" dirty="0" err="1">
                <a:latin typeface="Calibri Light" pitchFamily="18"/>
              </a:rPr>
              <a:t>Effectively</a:t>
            </a:r>
            <a:r>
              <a:rPr lang="cs-CZ" sz="4400" b="1" dirty="0">
                <a:latin typeface="Calibri Light" pitchFamily="18"/>
              </a:rPr>
              <a:t> </a:t>
            </a:r>
            <a:r>
              <a:rPr lang="cs-CZ" sz="4400" b="1" dirty="0" err="1">
                <a:latin typeface="Calibri Light" pitchFamily="18"/>
              </a:rPr>
              <a:t>Supporting</a:t>
            </a:r>
            <a:r>
              <a:rPr lang="cs-CZ" sz="4400" b="1" dirty="0">
                <a:latin typeface="Calibri Light" pitchFamily="18"/>
              </a:rPr>
              <a:t> </a:t>
            </a:r>
            <a:r>
              <a:rPr lang="cs-CZ" sz="4400" b="1" dirty="0" err="1">
                <a:latin typeface="Calibri Light" pitchFamily="18"/>
              </a:rPr>
              <a:t>Key</a:t>
            </a:r>
            <a:r>
              <a:rPr lang="cs-CZ" sz="4400" b="1" dirty="0">
                <a:latin typeface="Calibri Light" pitchFamily="18"/>
              </a:rPr>
              <a:t> </a:t>
            </a:r>
            <a:r>
              <a:rPr lang="cs-CZ" sz="4400" b="1" dirty="0" err="1">
                <a:latin typeface="Calibri Light" pitchFamily="18"/>
              </a:rPr>
              <a:t>Competencies</a:t>
            </a:r>
            <a:r>
              <a:rPr lang="cs-CZ" sz="4400" b="1" dirty="0">
                <a:latin typeface="Calibri Light" pitchFamily="18"/>
              </a:rPr>
              <a:t> </a:t>
            </a:r>
            <a:r>
              <a:rPr lang="cs-CZ" sz="4400" b="1" dirty="0" err="1">
                <a:latin typeface="Calibri Light" pitchFamily="18"/>
              </a:rPr>
              <a:t>Using</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Foreign</a:t>
            </a:r>
            <a:r>
              <a:rPr lang="cs-CZ" sz="4400" b="1" dirty="0">
                <a:latin typeface="Calibri Light" pitchFamily="18"/>
              </a:rPr>
              <a:t> </a:t>
            </a:r>
            <a:r>
              <a:rPr lang="cs-CZ" sz="4400" b="1" dirty="0" err="1">
                <a:latin typeface="Calibri Light" pitchFamily="18"/>
              </a:rPr>
              <a:t>Language</a:t>
            </a:r>
            <a:r>
              <a:rPr lang="cs-CZ" sz="4400" b="1" dirty="0">
                <a:latin typeface="Calibri Light" pitchFamily="18"/>
              </a:rPr>
              <a:t> ATCZ62 - CLIL as a </a:t>
            </a:r>
            <a:r>
              <a:rPr lang="cs-CZ" sz="4400" b="1" dirty="0" err="1">
                <a:latin typeface="Calibri Light" pitchFamily="18"/>
              </a:rPr>
              <a:t>Learning</a:t>
            </a:r>
            <a:r>
              <a:rPr lang="cs-CZ" sz="4400" b="1" dirty="0">
                <a:latin typeface="Calibri Light" pitchFamily="18"/>
              </a:rPr>
              <a:t> </a:t>
            </a:r>
            <a:r>
              <a:rPr lang="cs-CZ" sz="4400" b="1" dirty="0" err="1">
                <a:latin typeface="Calibri Light" pitchFamily="18"/>
              </a:rPr>
              <a:t>Strategy</a:t>
            </a:r>
            <a:r>
              <a:rPr lang="cs-CZ" sz="4400" b="1" dirty="0">
                <a:latin typeface="Calibri Light" pitchFamily="18"/>
              </a:rPr>
              <a:t> </a:t>
            </a:r>
            <a:r>
              <a:rPr lang="cs-CZ" sz="4400" b="1" dirty="0" err="1">
                <a:latin typeface="Calibri Light" pitchFamily="18"/>
              </a:rPr>
              <a:t>at</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College</a:t>
            </a:r>
            <a:endParaRPr lang="cs-CZ" sz="4400" b="1" dirty="0">
              <a:latin typeface="Calibri Light" pitchFamily="18"/>
            </a:endParaRPr>
          </a:p>
        </p:txBody>
      </p:sp>
      <p:pic>
        <p:nvPicPr>
          <p:cNvPr id="4" name="Obrázek 3"/>
          <p:cNvPicPr>
            <a:picLocks noChangeAspect="1"/>
          </p:cNvPicPr>
          <p:nvPr/>
        </p:nvPicPr>
        <p:blipFill>
          <a:blip r:embed="rId3">
            <a:lum/>
            <a:alphaModFix/>
          </a:blip>
          <a:srcRect/>
          <a:stretch>
            <a:fillRect/>
          </a:stretch>
        </p:blipFill>
        <p:spPr>
          <a:xfrm>
            <a:off x="0" y="5127120"/>
            <a:ext cx="3907080" cy="173051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3907440" y="5376960"/>
            <a:ext cx="3379680" cy="1361160"/>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7453080" y="5465520"/>
            <a:ext cx="1284120" cy="127295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8972280" y="5425920"/>
            <a:ext cx="2753640" cy="745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718560" y="216000"/>
            <a:ext cx="10801440" cy="589176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000" b="1">
                <a:latin typeface="Times New Roman" pitchFamily="18"/>
                <a:cs typeface="Times New Roman" pitchFamily="16"/>
              </a:rPr>
              <a:t>Components of didactic techniques</a:t>
            </a:r>
          </a:p>
          <a:p>
            <a:pPr marL="0" lvl="0" indent="0">
              <a:spcBef>
                <a:spcPts val="1001"/>
              </a:spcBef>
              <a:buFont typeface="Wingdings"/>
              <a:buChar char="ü"/>
            </a:pPr>
            <a:r>
              <a:rPr lang="en-US" sz="3200">
                <a:latin typeface="Times New Roman" pitchFamily="18"/>
                <a:cs typeface="Times New Roman" pitchFamily="16"/>
              </a:rPr>
              <a:t>Means of "DT" didactic technique (apparatus and technical devices for the provision of visual, auditory and audiovisual information)</a:t>
            </a:r>
          </a:p>
          <a:p>
            <a:pPr marL="0" lvl="0" indent="0">
              <a:spcBef>
                <a:spcPts val="1001"/>
              </a:spcBef>
              <a:buNone/>
            </a:pPr>
            <a:r>
              <a:rPr lang="en-US" sz="3200">
                <a:latin typeface="Times New Roman" pitchFamily="18"/>
                <a:cs typeface="Times New Roman" pitchFamily="16"/>
              </a:rPr>
              <a:t>- absolute universality</a:t>
            </a:r>
          </a:p>
          <a:p>
            <a:pPr marL="0" lvl="0" indent="0">
              <a:spcBef>
                <a:spcPts val="1001"/>
              </a:spcBef>
              <a:buFont typeface="Wingdings"/>
              <a:buChar char="ü"/>
            </a:pPr>
            <a:r>
              <a:rPr lang="en-US" sz="3200">
                <a:latin typeface="Times New Roman" pitchFamily="18"/>
                <a:cs typeface="Times New Roman" pitchFamily="16"/>
              </a:rPr>
              <a:t>Teaching aids (any appropriately processed curriculum)</a:t>
            </a:r>
          </a:p>
          <a:p>
            <a:pPr marL="0" lvl="0" indent="0">
              <a:spcBef>
                <a:spcPts val="1001"/>
              </a:spcBef>
              <a:buNone/>
            </a:pPr>
            <a:r>
              <a:rPr lang="en-US" sz="3200">
                <a:latin typeface="Times New Roman" pitchFamily="18"/>
                <a:cs typeface="Times New Roman" pitchFamily="16"/>
              </a:rPr>
              <a:t>- very specific</a:t>
            </a:r>
          </a:p>
          <a:p>
            <a:pPr marL="0" lvl="0" indent="0">
              <a:spcBef>
                <a:spcPts val="1001"/>
              </a:spcBef>
              <a:buNone/>
            </a:pPr>
            <a:r>
              <a:rPr lang="en-US" sz="3200">
                <a:latin typeface="Times New Roman" pitchFamily="18"/>
                <a:cs typeface="Times New Roman" pitchFamily="16"/>
              </a:rPr>
              <a:t>Http://www.slideserve.com/brady-sutton/u-ebn-pom-cky-a-didaktick-technika</a:t>
            </a: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276120" y="120600"/>
            <a:ext cx="11077560" cy="605592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Obdélník 7"/>
          <p:cNvSpPr/>
          <p:nvPr/>
        </p:nvSpPr>
        <p:spPr>
          <a:xfrm>
            <a:off x="276120" y="500400"/>
            <a:ext cx="11915640" cy="5578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cs-CZ" sz="4000" b="1" i="0" u="none" strike="noStrike" kern="1200" spc="0">
                <a:ln>
                  <a:noFill/>
                </a:ln>
                <a:solidFill>
                  <a:srgbClr val="000000"/>
                </a:solidFill>
                <a:latin typeface="Times New Roman" pitchFamily="18"/>
                <a:ea typeface="Microsoft YaHei" pitchFamily="2"/>
                <a:cs typeface="Times New Roman" pitchFamily="18"/>
              </a:rPr>
              <a:t>MULTIMEDIA DIDACTICAL MEANS</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Multimedia - systems for technical elements for interactive audio-visual presentation; Allow the user to work with several types of communication means - media: text, image, sound, computer graphics and animation, video, and interactivity between the system and its user. I.e. Multimedia is characterized by the following features:</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Textem ✓ Audiovisual ✓ Image ✓ Animation ✓ Video ✓ Interactivity ✓</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Interactivity may include various options:</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-the user selects content, combines its parts,</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-the user influences the pace at which the multimedia system presents information,</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-the user exchanges information with the system (eg by question-answer)</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-the user controls the process by which the system presents information,</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 the user inserts the content of the system, compares it, etc.</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Multimedia didactic means - eg:</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 educational software (eg interactive multimedia DUMs), multimedia presentations, multimedia recordings of teaching - eg video lectures, didactic computer games,</a:t>
            </a:r>
          </a:p>
          <a:p>
            <a:pPr marL="0" marR="0" lvl="0" indent="0" algn="l" rtl="0" hangingPunct="1">
              <a:lnSpc>
                <a:spcPct val="100000"/>
              </a:lnSpc>
              <a:spcBef>
                <a:spcPts val="0"/>
              </a:spcBef>
              <a:spcAft>
                <a:spcPts val="0"/>
              </a:spcAft>
              <a:buNone/>
              <a:tabLst/>
              <a:defRPr sz="1800"/>
            </a:pPr>
            <a:r>
              <a:rPr lang="cs-CZ" sz="2000" b="0" i="0" u="none" strike="noStrike" kern="1200" spc="0">
                <a:ln>
                  <a:noFill/>
                </a:ln>
                <a:solidFill>
                  <a:srgbClr val="000000"/>
                </a:solidFill>
                <a:latin typeface="Times New Roman" pitchFamily="18"/>
                <a:ea typeface="Microsoft YaHei" pitchFamily="2"/>
                <a:cs typeface="Times New Roman" pitchFamily="18"/>
              </a:rPr>
              <a:t>- Learning Management System (LMS): planning, creating, presenting and managing content and a suitable environment, tools for both LEKTOR and CLIENT and their mutual communication (eg Moodle)</a:t>
            </a:r>
          </a:p>
          <a:p>
            <a:pPr marL="0" marR="0" lvl="0" indent="0" algn="l" rtl="0" hangingPunct="1">
              <a:lnSpc>
                <a:spcPct val="100000"/>
              </a:lnSpc>
              <a:spcBef>
                <a:spcPts val="0"/>
              </a:spcBef>
              <a:spcAft>
                <a:spcPts val="0"/>
              </a:spcAft>
              <a:buNone/>
              <a:tabLst/>
              <a:defRPr sz="1800"/>
            </a:pPr>
            <a:endParaRPr lang="cs-CZ" sz="2000" b="0" i="0" u="none" strike="noStrike" kern="1200" spc="0">
              <a:ln>
                <a:noFill/>
              </a:ln>
              <a:solidFill>
                <a:srgbClr val="000000"/>
              </a:solidFill>
              <a:latin typeface="Calibri" pitchFamily="18"/>
              <a:ea typeface="Microsoft YaHei" pitchFamily="2"/>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Multimédia jsou kombinací forem obsahu">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76000" y="412200"/>
            <a:ext cx="10515240" cy="8607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b="1">
                <a:latin typeface="Times New Roman" pitchFamily="18"/>
                <a:cs typeface="Times New Roman" pitchFamily="18"/>
              </a:rPr>
              <a:t>Multimedia is a combination of content forms</a:t>
            </a:r>
          </a:p>
        </p:txBody>
      </p:sp>
      <p:sp>
        <p:nvSpPr>
          <p:cNvPr id="3" name="Zástupný symbol pro obsah 2"/>
          <p:cNvSpPr txBox="1">
            <a:spLocks noGrp="1"/>
          </p:cNvSpPr>
          <p:nvPr>
            <p:ph type="body" idx="4294967295"/>
          </p:nvPr>
        </p:nvSpPr>
        <p:spPr>
          <a:xfrm>
            <a:off x="838080" y="1572479"/>
            <a:ext cx="10515240" cy="46040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273320"/>
            <a:ext cx="11553480" cy="5098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r>
              <a:rPr lang="cs-CZ" sz="2800" b="0" i="0" u="none" strike="noStrike" kern="1200" spc="0">
                <a:ln>
                  <a:noFill/>
                </a:ln>
                <a:solidFill>
                  <a:srgbClr val="000000"/>
                </a:solidFill>
                <a:latin typeface="Calibri" pitchFamily="18"/>
                <a:ea typeface="Microsoft YaHei" pitchFamily="2"/>
                <a:cs typeface="Mangal" pitchFamily="2"/>
              </a:rPr>
              <a:t> </a:t>
            </a:r>
          </a:p>
        </p:txBody>
      </p:sp>
      <p:pic>
        <p:nvPicPr>
          <p:cNvPr id="9" name="Obrázek 7"/>
          <p:cNvPicPr>
            <a:picLocks noChangeAspect="1"/>
          </p:cNvPicPr>
          <p:nvPr/>
        </p:nvPicPr>
        <p:blipFill>
          <a:blip r:embed="rId7">
            <a:lum/>
            <a:alphaModFix/>
          </a:blip>
          <a:srcRect/>
          <a:stretch>
            <a:fillRect/>
          </a:stretch>
        </p:blipFill>
        <p:spPr>
          <a:xfrm>
            <a:off x="2855520" y="1420200"/>
            <a:ext cx="7002719" cy="43405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3"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4"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5"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6" name="Zástupný symbol pro obsah 2"/>
          <p:cNvSpPr/>
          <p:nvPr/>
        </p:nvSpPr>
        <p:spPr>
          <a:xfrm>
            <a:off x="457200" y="1170720"/>
            <a:ext cx="10918080" cy="520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7" name="Zástupný symbol pro obsah 2"/>
          <p:cNvSpPr txBox="1">
            <a:spLocks noGrp="1"/>
          </p:cNvSpPr>
          <p:nvPr>
            <p:ph type="body" idx="4294967295"/>
          </p:nvPr>
        </p:nvSpPr>
        <p:spPr>
          <a:xfrm>
            <a:off x="838080" y="439920"/>
            <a:ext cx="10515240" cy="573660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cs-CZ" b="1">
                <a:latin typeface="Times New Roman" pitchFamily="18"/>
                <a:cs typeface="Times New Roman" pitchFamily="16"/>
              </a:rPr>
              <a:t>MULTIMEDIA &amp; HYPERMEDIA</a:t>
            </a:r>
          </a:p>
          <a:p>
            <a:pPr marL="0" lvl="0" indent="0">
              <a:spcBef>
                <a:spcPts val="1001"/>
              </a:spcBef>
              <a:buNone/>
            </a:pPr>
            <a:endParaRPr lang="cs-CZ">
              <a:latin typeface="Times New Roman" pitchFamily="18"/>
              <a:cs typeface="Times New Roman" pitchFamily="16"/>
            </a:endParaRPr>
          </a:p>
        </p:txBody>
      </p:sp>
      <p:pic>
        <p:nvPicPr>
          <p:cNvPr id="8" name="Picture 2"/>
          <p:cNvPicPr>
            <a:picLocks noChangeAspect="1"/>
          </p:cNvPicPr>
          <p:nvPr/>
        </p:nvPicPr>
        <p:blipFill>
          <a:blip r:embed="rId7">
            <a:lum/>
            <a:alphaModFix/>
          </a:blip>
          <a:srcRect/>
          <a:stretch>
            <a:fillRect/>
          </a:stretch>
        </p:blipFill>
        <p:spPr>
          <a:xfrm>
            <a:off x="5432040" y="1361160"/>
            <a:ext cx="5623200" cy="3824279"/>
          </a:xfrm>
          <a:prstGeom prst="rect">
            <a:avLst/>
          </a:prstGeom>
          <a:noFill/>
          <a:ln>
            <a:noFill/>
          </a:ln>
        </p:spPr>
      </p:pic>
      <p:pic>
        <p:nvPicPr>
          <p:cNvPr id="9" name="Picture 2"/>
          <p:cNvPicPr>
            <a:picLocks noChangeAspect="1"/>
          </p:cNvPicPr>
          <p:nvPr/>
        </p:nvPicPr>
        <p:blipFill>
          <a:blip r:embed="rId8">
            <a:lum/>
            <a:alphaModFix/>
          </a:blip>
          <a:srcRect/>
          <a:stretch>
            <a:fillRect/>
          </a:stretch>
        </p:blipFill>
        <p:spPr>
          <a:xfrm>
            <a:off x="816120" y="884879"/>
            <a:ext cx="3265920" cy="47768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664200" y="172440"/>
            <a:ext cx="10689120" cy="600408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000" b="1">
                <a:latin typeface="Times New Roman" pitchFamily="18"/>
                <a:cs typeface="Times New Roman" pitchFamily="16"/>
              </a:rPr>
              <a:t>Hypermedia and hypertext didactic means</a:t>
            </a:r>
          </a:p>
          <a:p>
            <a:pPr marL="0" lvl="0" indent="0">
              <a:spcBef>
                <a:spcPts val="1001"/>
              </a:spcBef>
              <a:buNone/>
            </a:pPr>
            <a:r>
              <a:rPr lang="en-US">
                <a:latin typeface="Times New Roman" pitchFamily="18"/>
                <a:cs typeface="Times New Roman" pitchFamily="16"/>
              </a:rPr>
              <a:t>-Hypertext - a text composed of blocks of words or symbols electronically linked by paths (electronic lines) in an open and still unfinished texture structure (network).</a:t>
            </a:r>
          </a:p>
          <a:p>
            <a:pPr marL="0" lvl="0" indent="0">
              <a:spcBef>
                <a:spcPts val="1001"/>
              </a:spcBef>
              <a:buNone/>
            </a:pPr>
            <a:r>
              <a:rPr lang="en-US">
                <a:latin typeface="Times New Roman" pitchFamily="18"/>
                <a:cs typeface="Times New Roman" pitchFamily="16"/>
              </a:rPr>
              <a:t>-Hypermedia - a digital resource that contains active links not only to texts, but also spreadsheets, animations, pictures, sound, video.</a:t>
            </a:r>
          </a:p>
          <a:p>
            <a:pPr marL="0" lvl="0" indent="0">
              <a:spcBef>
                <a:spcPts val="1001"/>
              </a:spcBef>
              <a:buNone/>
            </a:pPr>
            <a:r>
              <a:rPr lang="en-US">
                <a:latin typeface="Times New Roman" pitchFamily="18"/>
                <a:cs typeface="Times New Roman" pitchFamily="16"/>
              </a:rPr>
              <a:t>-Hypertext and hypermedial didactic resources - digital resources containing hypertext and hypermedial elements. They have the form of a network in which the main lines of the text are interconnected with lines of texts and media elements that develop, complement, illustrate, illustrate the main text, etc. The learning subject proceeds in these networks in a unique, individual, unpredictable way.</a:t>
            </a: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Calibri" pitchFamily="18"/>
              <a:cs typeface="Times New Roman" pitchFamily="16"/>
            </a:endParaRPr>
          </a:p>
          <a:p>
            <a:pPr marL="0" lvl="0" indent="0">
              <a:spcBef>
                <a:spcPts val="1001"/>
              </a:spcBef>
              <a:buNone/>
            </a:pPr>
            <a:endParaRPr lang="en-US">
              <a:latin typeface="Calibri"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1464479" y="1475999"/>
            <a:ext cx="82292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8" name="Obrázek 8"/>
          <p:cNvPicPr>
            <a:picLocks noChangeAspect="1"/>
          </p:cNvPicPr>
          <p:nvPr/>
        </p:nvPicPr>
        <p:blipFill>
          <a:blip r:embed="rId7">
            <a:lum/>
            <a:alphaModFix/>
          </a:blip>
          <a:srcRect/>
          <a:stretch>
            <a:fillRect/>
          </a:stretch>
        </p:blipFill>
        <p:spPr>
          <a:xfrm>
            <a:off x="6004440" y="3242879"/>
            <a:ext cx="182520" cy="3715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ýchoz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421</Words>
  <Application>Microsoft Office PowerPoint</Application>
  <PresentationFormat>Předvádění na obrazovce (4:3)</PresentationFormat>
  <Paragraphs>31</Paragraphs>
  <Slides>6</Slides>
  <Notes>6</Notes>
  <HiddenSlides>0</HiddenSlides>
  <MMClips>0</MMClips>
  <ScaleCrop>false</ScaleCrop>
  <HeadingPairs>
    <vt:vector size="4" baseType="variant">
      <vt:variant>
        <vt:lpstr>Motiv</vt:lpstr>
      </vt:variant>
      <vt:variant>
        <vt:i4>2</vt:i4>
      </vt:variant>
      <vt:variant>
        <vt:lpstr>Nadpisy snímků</vt:lpstr>
      </vt:variant>
      <vt:variant>
        <vt:i4>6</vt:i4>
      </vt:variant>
    </vt:vector>
  </HeadingPairs>
  <TitlesOfParts>
    <vt:vector size="8" baseType="lpstr">
      <vt:lpstr>Výchozí</vt:lpstr>
      <vt:lpstr>Výchozí 1</vt:lpstr>
      <vt:lpstr>Information and communication technologies: 2. Didactic technique</vt:lpstr>
      <vt:lpstr>Prezentace aplikace PowerPoint</vt:lpstr>
      <vt:lpstr>Prezentace aplikace PowerPoint</vt:lpstr>
      <vt:lpstr>Multimedia is a combination of content forms</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communication technologies: 2. Didactic technique</dc:title>
  <dc:creator>Marková Jana</dc:creator>
  <cp:lastModifiedBy>Marková Jana</cp:lastModifiedBy>
  <cp:revision>3</cp:revision>
  <dcterms:modified xsi:type="dcterms:W3CDTF">2017-08-25T07:44:02Z</dcterms:modified>
</cp:coreProperties>
</file>