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 type="screen4x3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0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Zástupný symbol pro zápatí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CEEC7F40-34C1-4B93-BBEC-16CA9CDCD775}" type="slidenum">
              <a:t>‹#›</a:t>
            </a:fld>
            <a:endParaRPr lang="cs-CZ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25672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4" name="Zástupný symbol pro záhlaví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cs-CZ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cs-CZ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cs-CZ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cs-CZ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D025F49E-370D-4AF7-B3B1-1E2F6F2FCED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2036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cs-CZ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DF5EDA9-67F9-4B8F-943F-360BA5337BEB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8DAC74F-5133-4765-8D23-2D7C7C5B42E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6038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DF5EDA9-67F9-4B8F-943F-360BA5337BEB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5999123-516A-48BE-8D00-182953168A0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3825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1122363"/>
            <a:ext cx="2743200" cy="500856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1122363"/>
            <a:ext cx="8077200" cy="500856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DF5EDA9-67F9-4B8F-943F-360BA5337BEB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83E2921-3F21-409A-9FF7-F5F04581B12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5023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D160E45-B634-483D-8884-34F421F3AF60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BFE6F78-51B7-4591-B77B-9C6ADDD5860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2534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D160E45-B634-483D-8884-34F421F3AF60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B87551F-C121-4A9C-9366-3D6A685E920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002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D160E45-B634-483D-8884-34F421F3AF60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1D19F0B-3AC1-44ED-992C-9FADA74B570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31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D160E45-B634-483D-8884-34F421F3AF60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03D3A13-78EA-4DE0-8159-3A0EB7EA597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8963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D160E45-B634-483D-8884-34F421F3AF60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3E38704-749C-40E8-A146-8E31B0CC00A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776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D160E45-B634-483D-8884-34F421F3AF60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6656A5-06AD-48E4-88F1-E570EE4461D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3890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D160E45-B634-483D-8884-34F421F3AF60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FF5E73-63DA-466C-9069-A8988A8D8F2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457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D160E45-B634-483D-8884-34F421F3AF60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246E016-7B9B-4A12-868D-90889E61312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744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DF5EDA9-67F9-4B8F-943F-360BA5337BEB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A5FC4B-7BED-4363-BEDE-F2000A185BD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768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D160E45-B634-483D-8884-34F421F3AF60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DB100D-B6B8-4CE4-8249-A6BAB801D58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5065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D160E45-B634-483D-8884-34F421F3AF60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C30E6D2-08B2-4B8B-B386-64AA0F88337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759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D160E45-B634-483D-8884-34F421F3AF60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5C5CD7-2F63-41D2-BDCD-6360F5E431D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4268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DF5EDA9-67F9-4B8F-943F-360BA5337BEB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F32381E-90B2-497C-8503-A957F797F04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0667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DF5EDA9-67F9-4B8F-943F-360BA5337BEB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7614F69-9905-4E01-AA1F-862E3458515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414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DF5EDA9-67F9-4B8F-943F-360BA5337BEB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320EE99-20BE-439F-B244-2B3DF94B860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5176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DF5EDA9-67F9-4B8F-943F-360BA5337BEB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AE9B0A7-180F-4085-91E4-10D7AD5ED66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3753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DF5EDA9-67F9-4B8F-943F-360BA5337BEB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B90C9E-1290-49FC-A72B-4DF3A6E6408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874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DF5EDA9-67F9-4B8F-943F-360BA5337BEB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9B45C5-0433-4928-A717-DE38141A53F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2232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DF5EDA9-67F9-4B8F-943F-360BA5337BEB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D82496-8B3F-4337-950F-D85873B7AB7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8112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cs-CZ"/>
              <a:t>Klepněte pro úpravu formátu titulního textuKliknutím lze upravit styl.</a:t>
            </a:r>
          </a:p>
        </p:txBody>
      </p:sp>
      <p:sp>
        <p:nvSpPr>
          <p:cNvPr id="3" name="Zástupný symbol pro datum 3"/>
          <p:cNvSpPr txBox="1">
            <a:spLocks noGrp="1"/>
          </p:cNvSpPr>
          <p:nvPr>
            <p:ph type="dt" sz="half" idx="2"/>
          </p:nvPr>
        </p:nvSpPr>
        <p:spPr>
          <a:xfrm>
            <a:off x="838080" y="635652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cs-CZ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0DF5EDA9-67F9-4B8F-943F-360BA5337BEB}" type="datetime1">
              <a:rPr lang="cs-CZ"/>
              <a:pPr lvl="0"/>
              <a:t>2017/8/25</a:t>
            </a:fld>
            <a:endParaRPr lang="cs-CZ"/>
          </a:p>
        </p:txBody>
      </p:sp>
      <p:sp>
        <p:nvSpPr>
          <p:cNvPr id="4" name="Zástupný symbol pro zápatí 4"/>
          <p:cNvSpPr txBox="1">
            <a:spLocks noGrp="1"/>
          </p:cNvSpPr>
          <p:nvPr>
            <p:ph type="ftr" sz="quarter" idx="3"/>
          </p:nvPr>
        </p:nvSpPr>
        <p:spPr>
          <a:xfrm>
            <a:off x="4038479" y="6356520"/>
            <a:ext cx="41144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cs-CZ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5"/>
          <p:cNvSpPr txBox="1">
            <a:spLocks noGrp="1"/>
          </p:cNvSpPr>
          <p:nvPr>
            <p:ph type="sldNum" sz="quarter" idx="4"/>
          </p:nvPr>
        </p:nvSpPr>
        <p:spPr>
          <a:xfrm>
            <a:off x="8610480" y="635652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cs-CZ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26E287A5-0D43-429D-A6FF-A74A4339A4EA}" type="slidenum">
              <a:t>‹#›</a:t>
            </a:fld>
            <a:endParaRPr lang="cs-CZ"/>
          </a:p>
        </p:txBody>
      </p:sp>
      <p:sp>
        <p:nvSpPr>
          <p:cNvPr id="6" name="Zástupný symbol pro text 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l" rtl="0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cs-CZ" sz="6000" b="0" i="0" u="none" strike="noStrike" kern="1200" spc="0">
          <a:ln>
            <a:noFill/>
          </a:ln>
          <a:solidFill>
            <a:srgbClr val="000000"/>
          </a:solidFill>
          <a:latin typeface="Calibri Light" pitchFamily="18"/>
          <a:ea typeface="Microsoft YaHei" pitchFamily="2"/>
          <a:cs typeface="Mangal" pitchFamily="2"/>
        </a:defRPr>
      </a:lvl1pPr>
    </p:titleStyle>
    <p:bodyStyle>
      <a:lvl1pPr algn="l" rtl="0" hangingPunct="1">
        <a:lnSpc>
          <a:spcPct val="90000"/>
        </a:lnSpc>
        <a:spcBef>
          <a:spcPts val="0"/>
        </a:spcBef>
        <a:spcAft>
          <a:spcPts val="1417"/>
        </a:spcAft>
        <a:tabLst/>
        <a:defRPr lang="cs-CZ" sz="2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cs-CZ"/>
              <a:t>Klepněte pro úpravu formátu titulního textuKliknutím lze upravit styl.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cs-CZ"/>
              <a:t>Klepněte pro úpravu formátu textu osnovy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 osnovy</a:t>
            </a:r>
          </a:p>
          <a:p>
            <a:pPr lvl="4"/>
            <a:r>
              <a:rPr lang="cs-CZ"/>
              <a:t>Pátá úroveň osnovy</a:t>
            </a:r>
          </a:p>
          <a:p>
            <a:pPr lvl="5"/>
            <a:r>
              <a:rPr lang="cs-CZ"/>
              <a:t>Šestá úroveň</a:t>
            </a:r>
          </a:p>
          <a:p>
            <a:pPr lvl="6"/>
            <a:r>
              <a:rPr lang="cs-CZ"/>
              <a:t>Sedmá úroveň</a:t>
            </a:r>
          </a:p>
          <a:p>
            <a:pPr lvl="7"/>
            <a:r>
              <a:rPr lang="cs-CZ"/>
              <a:t>Osmá úroveň textu</a:t>
            </a:r>
          </a:p>
          <a:p>
            <a:pPr lvl="0"/>
            <a:r>
              <a:rPr lang="cs-CZ"/>
              <a:t>Devátá úroveňKliknutím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2"/>
          </p:nvPr>
        </p:nvSpPr>
        <p:spPr>
          <a:xfrm>
            <a:off x="838080" y="635652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cs-CZ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AD160E45-B634-483D-8884-34F421F3AF60}" type="datetime1">
              <a:rPr lang="cs-CZ"/>
              <a:pPr lvl="0"/>
              <a:t>2017/8/25</a:t>
            </a:fld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3"/>
          </p:nvPr>
        </p:nvSpPr>
        <p:spPr>
          <a:xfrm>
            <a:off x="4038479" y="6356520"/>
            <a:ext cx="41144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cs-CZ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4"/>
          </p:nvPr>
        </p:nvSpPr>
        <p:spPr>
          <a:xfrm>
            <a:off x="8610480" y="635652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cs-CZ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A1D7F56E-408B-4E36-A93D-2CF7704FD7FE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l" rtl="0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spc="0">
          <a:ln>
            <a:noFill/>
          </a:ln>
          <a:solidFill>
            <a:srgbClr val="000000"/>
          </a:solidFill>
          <a:latin typeface="Calibri Light" pitchFamily="18"/>
          <a:ea typeface="Microsoft YaHei" pitchFamily="2"/>
          <a:cs typeface="Mangal" pitchFamily="2"/>
        </a:defRPr>
      </a:lvl1pPr>
    </p:titleStyle>
    <p:bodyStyle>
      <a:lvl1pPr lvl="0">
        <a:buSzPct val="45000"/>
        <a:buFont typeface="StarSymbol"/>
        <a:buChar char="●"/>
        <a:tabLst/>
        <a:defRPr lang="cs-CZ" sz="2800" b="0" i="0" u="none" strike="noStrike" spc="0">
          <a:solidFill>
            <a:srgbClr val="000000"/>
          </a:solidFill>
          <a:latin typeface="Calibri" pitchFamily="18"/>
        </a:defRPr>
      </a:lvl1pPr>
      <a:lvl2pPr lvl="1">
        <a:buSzPct val="75000"/>
        <a:buFont typeface="StarSymbol"/>
        <a:buChar char="–"/>
        <a:tabLst/>
        <a:defRPr lang="cs-CZ" sz="2800" b="0" i="0" u="none" strike="noStrike" spc="0">
          <a:solidFill>
            <a:srgbClr val="000000"/>
          </a:solidFill>
          <a:latin typeface="Calibri" pitchFamily="18"/>
        </a:defRPr>
      </a:lvl2pPr>
      <a:lvl3pPr lvl="2">
        <a:buSzPct val="45000"/>
        <a:buFont typeface="StarSymbol"/>
        <a:buChar char="●"/>
        <a:tabLst/>
        <a:defRPr lang="cs-CZ" sz="2800" b="0" i="0" u="none" strike="noStrike" spc="0">
          <a:solidFill>
            <a:srgbClr val="000000"/>
          </a:solidFill>
          <a:latin typeface="Calibri" pitchFamily="18"/>
        </a:defRPr>
      </a:lvl3pPr>
      <a:lvl4pPr lvl="3">
        <a:buSzPct val="75000"/>
        <a:buFont typeface="StarSymbol"/>
        <a:buChar char="–"/>
        <a:tabLst/>
        <a:defRPr lang="cs-CZ" sz="2800" b="0" i="0" u="none" strike="noStrike" spc="0">
          <a:solidFill>
            <a:srgbClr val="000000"/>
          </a:solidFill>
          <a:latin typeface="Calibri" pitchFamily="18"/>
        </a:defRPr>
      </a:lvl4pPr>
      <a:lvl5pPr lvl="4">
        <a:buSzPct val="45000"/>
        <a:buFont typeface="StarSymbol"/>
        <a:buChar char="●"/>
        <a:tabLst/>
        <a:defRPr lang="cs-CZ" sz="2800" b="0" i="0" u="none" strike="noStrike" spc="0">
          <a:solidFill>
            <a:srgbClr val="000000"/>
          </a:solidFill>
          <a:latin typeface="Calibri" pitchFamily="18"/>
        </a:defRPr>
      </a:lvl5pPr>
      <a:lvl6pPr lvl="5">
        <a:buSzPct val="45000"/>
        <a:buFont typeface="StarSymbol"/>
        <a:buChar char="●"/>
        <a:tabLst/>
        <a:defRPr lang="cs-CZ" sz="2800" b="0" i="0" u="none" strike="noStrike" spc="0">
          <a:solidFill>
            <a:srgbClr val="000000"/>
          </a:solidFill>
          <a:latin typeface="Calibri" pitchFamily="18"/>
        </a:defRPr>
      </a:lvl6pPr>
      <a:lvl7pPr lvl="6">
        <a:buSzPct val="45000"/>
        <a:buFont typeface="StarSymbol"/>
        <a:buChar char="●"/>
        <a:tabLst/>
        <a:defRPr lang="cs-CZ" sz="2800" b="0" i="0" u="none" strike="noStrike" spc="0">
          <a:solidFill>
            <a:srgbClr val="000000"/>
          </a:solidFill>
          <a:latin typeface="Calibri" pitchFamily="18"/>
        </a:defRPr>
      </a:lvl7pPr>
      <a:lvl8pPr lvl="7">
        <a:buSzPct val="45000"/>
        <a:buFont typeface="StarSymbol"/>
        <a:buChar char="●"/>
        <a:tabLst/>
        <a:defRPr lang="cs-CZ" sz="2800" b="0" i="0" u="none" strike="noStrike" spc="0">
          <a:solidFill>
            <a:srgbClr val="000000"/>
          </a:solidFill>
          <a:latin typeface="Calibri" pitchFamily="18"/>
        </a:defRPr>
      </a:lvl8pPr>
      <a:lvl9pPr marL="0" marR="0" lvl="0" indent="0" algn="l" rtl="0" hangingPunct="1">
        <a:lnSpc>
          <a:spcPct val="90000"/>
        </a:lnSpc>
        <a:spcBef>
          <a:spcPts val="1001"/>
        </a:spcBef>
        <a:spcAft>
          <a:spcPts val="1417"/>
        </a:spcAft>
        <a:buSzPct val="45000"/>
        <a:buFont typeface="Arial" pitchFamily="32"/>
        <a:buChar char="•"/>
        <a:tabLst/>
        <a:defRPr lang="cs-CZ" sz="2800" b="0" i="0" u="none" strike="noStrike" spc="0">
          <a:solidFill>
            <a:srgbClr val="000000"/>
          </a:solidFill>
          <a:latin typeface="Calibri" pitchFamily="18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325440" y="573480"/>
            <a:ext cx="11400480" cy="2541240"/>
          </a:xfrm>
        </p:spPr>
        <p:txBody>
          <a:bodyPr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cs-CZ" sz="4000" dirty="0" err="1">
                <a:latin typeface="Times New Roman" pitchFamily="18"/>
                <a:cs typeface="Times New Roman" pitchFamily="18"/>
              </a:rPr>
              <a:t>Information</a:t>
            </a:r>
            <a:r>
              <a:rPr lang="cs-CZ" sz="4000" dirty="0">
                <a:latin typeface="Times New Roman" pitchFamily="18"/>
                <a:cs typeface="Times New Roman" pitchFamily="18"/>
              </a:rPr>
              <a:t> and </a:t>
            </a:r>
            <a:r>
              <a:rPr lang="cs-CZ" sz="4000" dirty="0" err="1">
                <a:latin typeface="Times New Roman" pitchFamily="18"/>
                <a:cs typeface="Times New Roman" pitchFamily="18"/>
              </a:rPr>
              <a:t>communication</a:t>
            </a:r>
            <a:r>
              <a:rPr lang="cs-CZ" sz="4000" dirty="0">
                <a:latin typeface="Times New Roman" pitchFamily="18"/>
                <a:cs typeface="Times New Roman" pitchFamily="18"/>
              </a:rPr>
              <a:t> </a:t>
            </a:r>
            <a:r>
              <a:rPr lang="cs-CZ" sz="4000" dirty="0" err="1">
                <a:latin typeface="Times New Roman" pitchFamily="18"/>
                <a:cs typeface="Times New Roman" pitchFamily="18"/>
              </a:rPr>
              <a:t>technologies</a:t>
            </a:r>
            <a:r>
              <a:rPr lang="cs-CZ" sz="4800" b="1" dirty="0">
                <a:latin typeface="Times New Roman" pitchFamily="18"/>
                <a:cs typeface="Times New Roman" pitchFamily="18"/>
              </a:rPr>
              <a:t>:</a:t>
            </a:r>
            <a:br>
              <a:rPr lang="cs-CZ" sz="4800" b="1" dirty="0">
                <a:latin typeface="Times New Roman" pitchFamily="18"/>
                <a:cs typeface="Times New Roman" pitchFamily="18"/>
              </a:rPr>
            </a:br>
            <a:r>
              <a:rPr lang="cs-CZ" sz="4800" b="1" dirty="0">
                <a:latin typeface="Times New Roman" pitchFamily="18"/>
                <a:cs typeface="Times New Roman" pitchFamily="18"/>
              </a:rPr>
              <a:t>12. </a:t>
            </a:r>
            <a:r>
              <a:rPr lang="cs-CZ" sz="4800" b="1" dirty="0" err="1">
                <a:latin typeface="Times New Roman" pitchFamily="18"/>
                <a:cs typeface="Times New Roman" pitchFamily="18"/>
              </a:rPr>
              <a:t>Multimedia</a:t>
            </a:r>
            <a:r>
              <a:rPr lang="cs-CZ" sz="4800" b="1" dirty="0">
                <a:latin typeface="Times New Roman" pitchFamily="18"/>
                <a:cs typeface="Times New Roman" pitchFamily="18"/>
              </a:rPr>
              <a:t> in </a:t>
            </a:r>
            <a:r>
              <a:rPr lang="cs-CZ" sz="4800" b="1" dirty="0" err="1">
                <a:latin typeface="Times New Roman" pitchFamily="18"/>
                <a:cs typeface="Times New Roman" pitchFamily="18"/>
              </a:rPr>
              <a:t>the</a:t>
            </a:r>
            <a:r>
              <a:rPr lang="cs-CZ" sz="4800" b="1" dirty="0">
                <a:latin typeface="Times New Roman" pitchFamily="18"/>
                <a:cs typeface="Times New Roman" pitchFamily="18"/>
              </a:rPr>
              <a:t> </a:t>
            </a:r>
            <a:r>
              <a:rPr lang="cs-CZ" sz="4800" b="1" dirty="0" err="1">
                <a:latin typeface="Times New Roman" pitchFamily="18"/>
                <a:cs typeface="Times New Roman" pitchFamily="18"/>
              </a:rPr>
              <a:t>mirror</a:t>
            </a:r>
            <a:r>
              <a:rPr lang="cs-CZ" sz="4800" b="1" dirty="0">
                <a:latin typeface="Times New Roman" pitchFamily="18"/>
                <a:cs typeface="Times New Roman" pitchFamily="18"/>
              </a:rPr>
              <a:t> </a:t>
            </a:r>
            <a:r>
              <a:rPr lang="cs-CZ" sz="4800" b="1" dirty="0" err="1">
                <a:latin typeface="Times New Roman" pitchFamily="18"/>
                <a:cs typeface="Times New Roman" pitchFamily="18"/>
              </a:rPr>
              <a:t>of</a:t>
            </a:r>
            <a:r>
              <a:rPr lang="cs-CZ" sz="4800" b="1" dirty="0">
                <a:latin typeface="Times New Roman" pitchFamily="18"/>
                <a:cs typeface="Times New Roman" pitchFamily="18"/>
              </a:rPr>
              <a:t> </a:t>
            </a:r>
            <a:r>
              <a:rPr lang="cs-CZ" sz="4800" b="1" dirty="0" err="1">
                <a:latin typeface="Times New Roman" pitchFamily="18"/>
                <a:cs typeface="Times New Roman" pitchFamily="18"/>
              </a:rPr>
              <a:t>time</a:t>
            </a:r>
            <a:r>
              <a:rPr lang="cs-CZ" sz="4800" b="1" dirty="0">
                <a:latin typeface="Times New Roman" pitchFamily="18"/>
                <a:cs typeface="Times New Roman" pitchFamily="18"/>
              </a:rPr>
              <a:t>.</a:t>
            </a:r>
            <a:br>
              <a:rPr lang="cs-CZ" sz="4800" b="1" dirty="0">
                <a:latin typeface="Times New Roman" pitchFamily="18"/>
                <a:cs typeface="Times New Roman" pitchFamily="18"/>
              </a:rPr>
            </a:br>
            <a:r>
              <a:rPr lang="cs-CZ" sz="4800" b="1" dirty="0" err="1">
                <a:latin typeface="Times New Roman" pitchFamily="18"/>
                <a:cs typeface="Times New Roman" pitchFamily="18"/>
              </a:rPr>
              <a:t>Philosophy</a:t>
            </a:r>
            <a:r>
              <a:rPr lang="cs-CZ" sz="4800" b="1" dirty="0">
                <a:latin typeface="Times New Roman" pitchFamily="18"/>
                <a:cs typeface="Times New Roman" pitchFamily="18"/>
              </a:rPr>
              <a:t> </a:t>
            </a:r>
            <a:r>
              <a:rPr lang="cs-CZ" sz="4800" b="1" dirty="0" err="1">
                <a:latin typeface="Times New Roman" pitchFamily="18"/>
                <a:cs typeface="Times New Roman" pitchFamily="18"/>
              </a:rPr>
              <a:t>of</a:t>
            </a:r>
            <a:r>
              <a:rPr lang="cs-CZ" sz="4800" b="1" dirty="0">
                <a:latin typeface="Times New Roman" pitchFamily="18"/>
                <a:cs typeface="Times New Roman" pitchFamily="18"/>
              </a:rPr>
              <a:t> </a:t>
            </a:r>
            <a:r>
              <a:rPr lang="cs-CZ" sz="4800" b="1" dirty="0" err="1">
                <a:latin typeface="Times New Roman" pitchFamily="18"/>
                <a:cs typeface="Times New Roman" pitchFamily="18"/>
              </a:rPr>
              <a:t>the</a:t>
            </a:r>
            <a:r>
              <a:rPr lang="cs-CZ" sz="4800" b="1" dirty="0">
                <a:latin typeface="Times New Roman" pitchFamily="18"/>
                <a:cs typeface="Times New Roman" pitchFamily="18"/>
              </a:rPr>
              <a:t> media.</a:t>
            </a:r>
            <a:br>
              <a:rPr lang="cs-CZ" sz="4800" b="1" dirty="0">
                <a:latin typeface="Times New Roman" pitchFamily="18"/>
                <a:cs typeface="Times New Roman" pitchFamily="18"/>
              </a:rPr>
            </a:br>
            <a:r>
              <a:rPr lang="cs-CZ" sz="4400" b="1" dirty="0">
                <a:latin typeface="Times New Roman" pitchFamily="18"/>
                <a:cs typeface="Times New Roman" pitchFamily="18"/>
              </a:rPr>
              <a:t/>
            </a:r>
            <a:br>
              <a:rPr lang="cs-CZ" sz="4400" b="1" dirty="0">
                <a:latin typeface="Times New Roman" pitchFamily="18"/>
                <a:cs typeface="Times New Roman" pitchFamily="18"/>
              </a:rPr>
            </a:br>
            <a:endParaRPr lang="cs-CZ" sz="4400" b="1" dirty="0"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4294967295"/>
          </p:nvPr>
        </p:nvSpPr>
        <p:spPr>
          <a:xfrm>
            <a:off x="1523880" y="2924944"/>
            <a:ext cx="9143640" cy="2332496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>
              <a:spcAft>
                <a:spcPts val="0"/>
              </a:spcAft>
              <a:buNone/>
            </a:pPr>
            <a:r>
              <a:rPr lang="cs-CZ" sz="4400" b="1" dirty="0" err="1">
                <a:latin typeface="Calibri Light" pitchFamily="18"/>
              </a:rPr>
              <a:t>Methodological</a:t>
            </a:r>
            <a:r>
              <a:rPr lang="cs-CZ" sz="4400" b="1" dirty="0">
                <a:latin typeface="Calibri Light" pitchFamily="18"/>
              </a:rPr>
              <a:t> </a:t>
            </a:r>
            <a:r>
              <a:rPr lang="cs-CZ" sz="4400" b="1" dirty="0" err="1">
                <a:latin typeface="Calibri Light" pitchFamily="18"/>
              </a:rPr>
              <a:t>Concept</a:t>
            </a:r>
            <a:r>
              <a:rPr lang="cs-CZ" sz="4400" b="1" dirty="0">
                <a:latin typeface="Calibri Light" pitchFamily="18"/>
              </a:rPr>
              <a:t> </a:t>
            </a:r>
            <a:r>
              <a:rPr lang="cs-CZ" sz="4400" b="1" dirty="0" err="1">
                <a:latin typeface="Calibri Light" pitchFamily="18"/>
              </a:rPr>
              <a:t>for</a:t>
            </a:r>
            <a:r>
              <a:rPr lang="cs-CZ" sz="4400" b="1" dirty="0">
                <a:latin typeface="Calibri Light" pitchFamily="18"/>
              </a:rPr>
              <a:t> </a:t>
            </a:r>
            <a:r>
              <a:rPr lang="cs-CZ" sz="4400" b="1" dirty="0" err="1">
                <a:latin typeface="Calibri Light" pitchFamily="18"/>
              </a:rPr>
              <a:t>Effectively</a:t>
            </a:r>
            <a:r>
              <a:rPr lang="cs-CZ" sz="4400" b="1" dirty="0">
                <a:latin typeface="Calibri Light" pitchFamily="18"/>
              </a:rPr>
              <a:t> </a:t>
            </a:r>
            <a:r>
              <a:rPr lang="cs-CZ" sz="4400" b="1" dirty="0" err="1">
                <a:latin typeface="Calibri Light" pitchFamily="18"/>
              </a:rPr>
              <a:t>Supporting</a:t>
            </a:r>
            <a:r>
              <a:rPr lang="cs-CZ" sz="4400" b="1" dirty="0">
                <a:latin typeface="Calibri Light" pitchFamily="18"/>
              </a:rPr>
              <a:t> </a:t>
            </a:r>
            <a:r>
              <a:rPr lang="cs-CZ" sz="4400" b="1" dirty="0" err="1">
                <a:latin typeface="Calibri Light" pitchFamily="18"/>
              </a:rPr>
              <a:t>Key</a:t>
            </a:r>
            <a:r>
              <a:rPr lang="cs-CZ" sz="4400" b="1" dirty="0">
                <a:latin typeface="Calibri Light" pitchFamily="18"/>
              </a:rPr>
              <a:t> </a:t>
            </a:r>
            <a:r>
              <a:rPr lang="cs-CZ" sz="4400" b="1" dirty="0" err="1">
                <a:latin typeface="Calibri Light" pitchFamily="18"/>
              </a:rPr>
              <a:t>Competencies</a:t>
            </a:r>
            <a:r>
              <a:rPr lang="cs-CZ" sz="4400" b="1" dirty="0">
                <a:latin typeface="Calibri Light" pitchFamily="18"/>
              </a:rPr>
              <a:t> </a:t>
            </a:r>
            <a:r>
              <a:rPr lang="cs-CZ" sz="4400" b="1" dirty="0" err="1">
                <a:latin typeface="Calibri Light" pitchFamily="18"/>
              </a:rPr>
              <a:t>Using</a:t>
            </a:r>
            <a:r>
              <a:rPr lang="cs-CZ" sz="4400" b="1" dirty="0">
                <a:latin typeface="Calibri Light" pitchFamily="18"/>
              </a:rPr>
              <a:t> </a:t>
            </a:r>
            <a:r>
              <a:rPr lang="cs-CZ" sz="4400" b="1" dirty="0" err="1">
                <a:latin typeface="Calibri Light" pitchFamily="18"/>
              </a:rPr>
              <a:t>the</a:t>
            </a:r>
            <a:r>
              <a:rPr lang="cs-CZ" sz="4400" b="1" dirty="0">
                <a:latin typeface="Calibri Light" pitchFamily="18"/>
              </a:rPr>
              <a:t> </a:t>
            </a:r>
            <a:r>
              <a:rPr lang="cs-CZ" sz="4400" b="1" dirty="0" err="1">
                <a:latin typeface="Calibri Light" pitchFamily="18"/>
              </a:rPr>
              <a:t>Foreign</a:t>
            </a:r>
            <a:r>
              <a:rPr lang="cs-CZ" sz="4400" b="1" dirty="0">
                <a:latin typeface="Calibri Light" pitchFamily="18"/>
              </a:rPr>
              <a:t> </a:t>
            </a:r>
            <a:r>
              <a:rPr lang="cs-CZ" sz="4400" b="1" dirty="0" err="1">
                <a:latin typeface="Calibri Light" pitchFamily="18"/>
              </a:rPr>
              <a:t>Language</a:t>
            </a:r>
            <a:r>
              <a:rPr lang="cs-CZ" sz="4400" b="1" dirty="0">
                <a:latin typeface="Calibri Light" pitchFamily="18"/>
              </a:rPr>
              <a:t> ATCZ62 - CLIL as a </a:t>
            </a:r>
            <a:r>
              <a:rPr lang="cs-CZ" sz="4400" b="1" dirty="0" err="1">
                <a:latin typeface="Calibri Light" pitchFamily="18"/>
              </a:rPr>
              <a:t>Learning</a:t>
            </a:r>
            <a:r>
              <a:rPr lang="cs-CZ" sz="4400" b="1" dirty="0">
                <a:latin typeface="Calibri Light" pitchFamily="18"/>
              </a:rPr>
              <a:t> </a:t>
            </a:r>
            <a:r>
              <a:rPr lang="cs-CZ" sz="4400" b="1" dirty="0" err="1">
                <a:latin typeface="Calibri Light" pitchFamily="18"/>
              </a:rPr>
              <a:t>Strategy</a:t>
            </a:r>
            <a:r>
              <a:rPr lang="cs-CZ" sz="4400" b="1" dirty="0">
                <a:latin typeface="Calibri Light" pitchFamily="18"/>
              </a:rPr>
              <a:t> </a:t>
            </a:r>
            <a:r>
              <a:rPr lang="cs-CZ" sz="4400" b="1" dirty="0" err="1">
                <a:latin typeface="Calibri Light" pitchFamily="18"/>
              </a:rPr>
              <a:t>at</a:t>
            </a:r>
            <a:r>
              <a:rPr lang="cs-CZ" sz="4400" b="1" dirty="0">
                <a:latin typeface="Calibri Light" pitchFamily="18"/>
              </a:rPr>
              <a:t> </a:t>
            </a:r>
            <a:r>
              <a:rPr lang="cs-CZ" sz="4400" b="1" dirty="0" err="1">
                <a:latin typeface="Calibri Light" pitchFamily="18"/>
              </a:rPr>
              <a:t>the</a:t>
            </a:r>
            <a:r>
              <a:rPr lang="cs-CZ" sz="4400" b="1" dirty="0">
                <a:latin typeface="Calibri Light" pitchFamily="18"/>
              </a:rPr>
              <a:t> </a:t>
            </a:r>
            <a:r>
              <a:rPr lang="cs-CZ" sz="4400" b="1" dirty="0" err="1">
                <a:latin typeface="Calibri Light" pitchFamily="18"/>
              </a:rPr>
              <a:t>College</a:t>
            </a:r>
            <a:endParaRPr lang="cs-CZ" sz="4400" b="1" dirty="0">
              <a:latin typeface="Calibri Light" pitchFamily="18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5127120"/>
            <a:ext cx="3907080" cy="1730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907440" y="5376960"/>
            <a:ext cx="3379680" cy="1361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453080" y="5465520"/>
            <a:ext cx="1284120" cy="1272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8972280" y="5425920"/>
            <a:ext cx="2753640" cy="7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édia a komunism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cs-CZ" b="1">
                <a:latin typeface="Times New Roman" pitchFamily="18"/>
                <a:cs typeface="Times New Roman" pitchFamily="18"/>
              </a:rPr>
              <a:t>Media and Communism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type="body" idx="4294967295"/>
          </p:nvPr>
        </p:nvSpPr>
        <p:spPr>
          <a:xfrm>
            <a:off x="534960" y="1449360"/>
            <a:ext cx="11438280" cy="4727520"/>
          </a:xfrm>
        </p:spPr>
        <p:txBody>
          <a:bodyPr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1001"/>
              </a:spcBef>
              <a:buNone/>
            </a:pPr>
            <a:r>
              <a:rPr lang="cs-CZ">
                <a:latin typeface="Times New Roman" pitchFamily="18"/>
                <a:cs typeface="Times New Roman" pitchFamily="16"/>
              </a:rPr>
              <a:t>In 1948 CTK was under Communist dictatorship.</a:t>
            </a:r>
          </a:p>
          <a:p>
            <a:pPr marL="0" lvl="0" indent="0">
              <a:spcBef>
                <a:spcPts val="1001"/>
              </a:spcBef>
            </a:pPr>
            <a:r>
              <a:rPr lang="cs-CZ">
                <a:latin typeface="Times New Roman" pitchFamily="18"/>
                <a:cs typeface="Times New Roman" pitchFamily="16"/>
              </a:rPr>
              <a:t>The instrument of political propaganda of the ruling party;</a:t>
            </a:r>
          </a:p>
          <a:p>
            <a:pPr marL="0" lvl="0" indent="0">
              <a:spcBef>
                <a:spcPts val="1001"/>
              </a:spcBef>
            </a:pPr>
            <a:r>
              <a:rPr lang="cs-CZ">
                <a:latin typeface="Times New Roman" pitchFamily="18"/>
                <a:cs typeface="Times New Roman" pitchFamily="16"/>
              </a:rPr>
              <a:t>Strong censorship;</a:t>
            </a:r>
          </a:p>
          <a:p>
            <a:pPr marL="0" lvl="0" indent="0">
              <a:spcBef>
                <a:spcPts val="1001"/>
              </a:spcBef>
            </a:pPr>
            <a:r>
              <a:rPr lang="cs-CZ">
                <a:latin typeface="Times New Roman" pitchFamily="18"/>
                <a:cs typeface="Times New Roman" pitchFamily="16"/>
              </a:rPr>
              <a:t>Nationalization of radio.</a:t>
            </a:r>
          </a:p>
          <a:p>
            <a:pPr marL="0" lvl="0" indent="0">
              <a:spcBef>
                <a:spcPts val="1001"/>
              </a:spcBef>
              <a:buNone/>
            </a:pPr>
            <a:endParaRPr lang="cs-CZ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None/>
            </a:pPr>
            <a:r>
              <a:rPr lang="cs-CZ">
                <a:latin typeface="Times New Roman" pitchFamily="18"/>
                <a:cs typeface="Times New Roman" pitchFamily="16"/>
              </a:rPr>
              <a:t>Two types of news:</a:t>
            </a:r>
          </a:p>
          <a:p>
            <a:pPr marL="0" lvl="0" indent="0">
              <a:spcBef>
                <a:spcPts val="1001"/>
              </a:spcBef>
            </a:pPr>
            <a:r>
              <a:rPr lang="cs-CZ">
                <a:latin typeface="Times New Roman" pitchFamily="18"/>
                <a:cs typeface="Times New Roman" pitchFamily="16"/>
              </a:rPr>
              <a:t>  for public,</a:t>
            </a:r>
          </a:p>
          <a:p>
            <a:pPr marL="0" lvl="0" indent="0">
              <a:spcBef>
                <a:spcPts val="1001"/>
              </a:spcBef>
            </a:pPr>
            <a:r>
              <a:rPr lang="cs-CZ">
                <a:latin typeface="Times New Roman" pitchFamily="18"/>
                <a:cs typeface="Times New Roman" pitchFamily="16"/>
              </a:rPr>
              <a:t>  Non-public.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cs-CZ">
                <a:latin typeface="Times New Roman" pitchFamily="18"/>
                <a:cs typeface="Times New Roman" pitchFamily="16"/>
              </a:rPr>
              <a:t>(For high party and state officials)</a:t>
            </a:r>
          </a:p>
          <a:p>
            <a:pPr marL="0" lvl="0" indent="0">
              <a:spcBef>
                <a:spcPts val="1001"/>
              </a:spcBef>
              <a:buNone/>
            </a:pPr>
            <a:endParaRPr lang="cs-CZ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None/>
            </a:pPr>
            <a:r>
              <a:rPr lang="cs-CZ" sz="2000">
                <a:latin typeface="Times New Roman" pitchFamily="18"/>
                <a:cs typeface="Times New Roman" pitchFamily="16"/>
              </a:rPr>
              <a:t>Agentura je formálně podřízena vládě,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cs-CZ" sz="2000">
                <a:latin typeface="Times New Roman" pitchFamily="18"/>
                <a:cs typeface="Times New Roman" pitchFamily="16"/>
              </a:rPr>
              <a:t>fakticky ji ale řídí ústřední výbor Komunistické strany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cs-CZ" sz="2000">
                <a:latin typeface="Times New Roman" pitchFamily="18"/>
                <a:cs typeface="Times New Roman" pitchFamily="16"/>
              </a:rPr>
              <a:t>Československa.</a:t>
            </a:r>
          </a:p>
          <a:p>
            <a:pPr marL="0" lvl="0" indent="0">
              <a:spcBef>
                <a:spcPts val="1001"/>
              </a:spcBef>
              <a:buNone/>
            </a:pPr>
            <a:endParaRPr lang="cs-CZ" sz="2000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None/>
            </a:pPr>
            <a:endParaRPr lang="cs-CZ">
              <a:latin typeface="Calibri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None/>
            </a:pPr>
            <a:endParaRPr lang="cs-CZ">
              <a:latin typeface="Calibri" pitchFamily="18"/>
              <a:cs typeface="Times New Roman" pitchFamily="16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81680" y="6060240"/>
            <a:ext cx="2272320" cy="84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489920" y="6002280"/>
            <a:ext cx="1883160" cy="739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421320" y="5973480"/>
            <a:ext cx="792720" cy="7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228080" y="6176880"/>
            <a:ext cx="2207880" cy="5461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obsah 2"/>
          <p:cNvSpPr/>
          <p:nvPr/>
        </p:nvSpPr>
        <p:spPr>
          <a:xfrm>
            <a:off x="457200" y="1642680"/>
            <a:ext cx="10685880" cy="4483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7291440" y="2458800"/>
            <a:ext cx="4773600" cy="3380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éta 50. – zostřená ideologická vá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cs-CZ" b="1">
                <a:latin typeface="Times New Roman" pitchFamily="18"/>
                <a:cs typeface="Times New Roman" pitchFamily="18"/>
              </a:rPr>
              <a:t>Years of the 50th - Sharpened Ideological War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type="body" idx="4294967295"/>
          </p:nvPr>
        </p:nvSpPr>
        <p:spPr>
          <a:xfrm>
            <a:off x="534960" y="1449360"/>
            <a:ext cx="11438280" cy="4727520"/>
          </a:xfrm>
        </p:spPr>
        <p:txBody>
          <a:bodyPr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1001"/>
              </a:spcBef>
              <a:buNone/>
            </a:pPr>
            <a:r>
              <a:rPr lang="en-US" sz="2400">
                <a:latin typeface="Times New Roman" pitchFamily="18"/>
                <a:cs typeface="Times New Roman" pitchFamily="16"/>
              </a:rPr>
              <a:t>For the next 40 years the media started to serve in Czechoslovakia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en-US" sz="2400">
                <a:latin typeface="Times New Roman" pitchFamily="18"/>
                <a:cs typeface="Times New Roman" pitchFamily="16"/>
              </a:rPr>
              <a:t> to "</a:t>
            </a:r>
            <a:r>
              <a:rPr lang="en-US" sz="2400" i="1">
                <a:latin typeface="Times New Roman" pitchFamily="18"/>
                <a:cs typeface="Times New Roman" pitchFamily="16"/>
              </a:rPr>
              <a:t>People and the Communist Party</a:t>
            </a:r>
            <a:r>
              <a:rPr lang="en-US" sz="2400">
                <a:latin typeface="Times New Roman" pitchFamily="18"/>
                <a:cs typeface="Times New Roman" pitchFamily="16"/>
              </a:rPr>
              <a:t>",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en-US" sz="2400">
                <a:latin typeface="Times New Roman" pitchFamily="18"/>
                <a:cs typeface="Times New Roman" pitchFamily="16"/>
              </a:rPr>
              <a:t>1952 - Establishment of the Main Press Office Administration,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en-US" sz="2400">
                <a:latin typeface="Times New Roman" pitchFamily="18"/>
                <a:cs typeface="Times New Roman" pitchFamily="16"/>
              </a:rPr>
              <a:t>1952 - Czechoslovak Radio began to cancel the broadcasts of Free Europe (broadcasting started in 1950).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en-US" sz="2400">
                <a:latin typeface="Times New Roman" pitchFamily="18"/>
                <a:cs typeface="Times New Roman" pitchFamily="16"/>
              </a:rPr>
              <a:t>  </a:t>
            </a:r>
            <a:r>
              <a:rPr lang="en-US" sz="2400" b="1" i="1">
                <a:latin typeface="Times New Roman" pitchFamily="18"/>
                <a:cs typeface="Times New Roman" pitchFamily="16"/>
              </a:rPr>
              <a:t> Ideology versus reality</a:t>
            </a:r>
            <a:r>
              <a:rPr lang="en-US" sz="2400" b="1" i="1" u="sng">
                <a:latin typeface="Times New Roman" pitchFamily="18"/>
                <a:cs typeface="Times New Roman" pitchFamily="16"/>
              </a:rPr>
              <a:t>  </a:t>
            </a:r>
          </a:p>
          <a:p>
            <a:pPr marL="0" lvl="0" indent="0">
              <a:spcBef>
                <a:spcPts val="1001"/>
              </a:spcBef>
              <a:buNone/>
            </a:pPr>
            <a:endParaRPr lang="en-US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None/>
            </a:pPr>
            <a:endParaRPr lang="en-US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None/>
            </a:pPr>
            <a:endParaRPr lang="en-US">
              <a:latin typeface="Calibri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None/>
            </a:pPr>
            <a:endParaRPr lang="en-US">
              <a:latin typeface="Calibri" pitchFamily="18"/>
              <a:cs typeface="Times New Roman" pitchFamily="16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81680" y="6060240"/>
            <a:ext cx="2272320" cy="84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489920" y="6002280"/>
            <a:ext cx="1883160" cy="739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421320" y="5973480"/>
            <a:ext cx="792720" cy="7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228080" y="6176880"/>
            <a:ext cx="2207880" cy="5461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obsah 2"/>
          <p:cNvSpPr/>
          <p:nvPr/>
        </p:nvSpPr>
        <p:spPr>
          <a:xfrm>
            <a:off x="457200" y="1642680"/>
            <a:ext cx="10685880" cy="4483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5188860" y="3884220"/>
            <a:ext cx="2368440" cy="2739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8243640" y="3744000"/>
            <a:ext cx="2916359" cy="2945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1960 - 19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838080" y="365040"/>
            <a:ext cx="10515240" cy="103283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cs-CZ" b="1">
                <a:latin typeface="Times New Roman" pitchFamily="18"/>
                <a:cs typeface="Times New Roman" pitchFamily="18"/>
              </a:rPr>
              <a:t>1960 - 1990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type="body" idx="4294967295"/>
          </p:nvPr>
        </p:nvSpPr>
        <p:spPr>
          <a:xfrm>
            <a:off x="457200" y="1147320"/>
            <a:ext cx="11516039" cy="5029200"/>
          </a:xfrm>
        </p:spPr>
        <p:txBody>
          <a:bodyPr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1001"/>
              </a:spcBef>
              <a:buNone/>
            </a:pPr>
            <a:r>
              <a:rPr lang="en-US" sz="3600" b="1" dirty="0">
                <a:latin typeface="Times New Roman" pitchFamily="18"/>
                <a:cs typeface="Times New Roman" pitchFamily="16"/>
              </a:rPr>
              <a:t>The media before the occupation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en-US" b="1" dirty="0">
                <a:latin typeface="Times New Roman" pitchFamily="18"/>
                <a:cs typeface="Times New Roman" pitchFamily="16"/>
              </a:rPr>
              <a:t>Radio</a:t>
            </a:r>
          </a:p>
          <a:p>
            <a:pPr marL="0" lvl="0" indent="0">
              <a:spcBef>
                <a:spcPts val="1001"/>
              </a:spcBef>
            </a:pPr>
            <a:r>
              <a:rPr lang="en-US" dirty="0">
                <a:latin typeface="Times New Roman" pitchFamily="18"/>
                <a:cs typeface="Times New Roman" pitchFamily="16"/>
              </a:rPr>
              <a:t>Natural civil speech, criticism, openness,</a:t>
            </a:r>
          </a:p>
          <a:p>
            <a:pPr marL="0" lvl="0" indent="0">
              <a:spcBef>
                <a:spcPts val="1001"/>
              </a:spcBef>
            </a:pPr>
            <a:r>
              <a:rPr lang="en-US" dirty="0">
                <a:latin typeface="Times New Roman" pitchFamily="18"/>
                <a:cs typeface="Times New Roman" pitchFamily="16"/>
              </a:rPr>
              <a:t>Reception of world radio stations - extension of supply, but weakening of control by the state.</a:t>
            </a:r>
          </a:p>
          <a:p>
            <a:pPr marL="0" lvl="0" indent="0">
              <a:spcBef>
                <a:spcPts val="1001"/>
              </a:spcBef>
              <a:buNone/>
            </a:pPr>
            <a:endParaRPr lang="en-US" b="1" dirty="0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None/>
            </a:pPr>
            <a:r>
              <a:rPr lang="en-US" b="1" dirty="0">
                <a:latin typeface="Times New Roman" pitchFamily="18"/>
                <a:cs typeface="Times New Roman" pitchFamily="16"/>
              </a:rPr>
              <a:t>TV</a:t>
            </a:r>
          </a:p>
          <a:p>
            <a:pPr marL="0" lvl="0" indent="0">
              <a:spcBef>
                <a:spcPts val="1001"/>
              </a:spcBef>
            </a:pPr>
            <a:r>
              <a:rPr lang="en-US" dirty="0">
                <a:latin typeface="Times New Roman" pitchFamily="18"/>
                <a:cs typeface="Times New Roman" pitchFamily="16"/>
              </a:rPr>
              <a:t>Only one program,</a:t>
            </a:r>
          </a:p>
          <a:p>
            <a:pPr marL="0" lvl="0" indent="0">
              <a:spcBef>
                <a:spcPts val="1001"/>
              </a:spcBef>
            </a:pPr>
            <a:r>
              <a:rPr lang="en-US" dirty="0">
                <a:latin typeface="Times New Roman" pitchFamily="18"/>
                <a:cs typeface="Times New Roman" pitchFamily="16"/>
              </a:rPr>
              <a:t>A huge increase of concessionaires,</a:t>
            </a:r>
          </a:p>
          <a:p>
            <a:pPr marL="0" lvl="0" indent="0">
              <a:spcBef>
                <a:spcPts val="1001"/>
              </a:spcBef>
            </a:pPr>
            <a:r>
              <a:rPr lang="en-US" dirty="0">
                <a:latin typeface="Times New Roman" pitchFamily="18"/>
                <a:cs typeface="Times New Roman" pitchFamily="16"/>
              </a:rPr>
              <a:t>"</a:t>
            </a:r>
            <a:r>
              <a:rPr lang="en-US" dirty="0" err="1">
                <a:latin typeface="Times New Roman" pitchFamily="18"/>
                <a:cs typeface="Times New Roman" pitchFamily="16"/>
              </a:rPr>
              <a:t>Cukrák</a:t>
            </a:r>
            <a:r>
              <a:rPr lang="en-US" dirty="0">
                <a:latin typeface="Times New Roman" pitchFamily="18"/>
                <a:cs typeface="Times New Roman" pitchFamily="16"/>
              </a:rPr>
              <a:t>" - completing the construction of the base network of transmitters.</a:t>
            </a:r>
          </a:p>
          <a:p>
            <a:pPr marL="0" lvl="0" indent="0">
              <a:spcBef>
                <a:spcPts val="1001"/>
              </a:spcBef>
              <a:buNone/>
            </a:pPr>
            <a:endParaRPr lang="en-US" sz="2400" dirty="0">
              <a:latin typeface="Times New Roman" pitchFamily="18"/>
              <a:cs typeface="Times New Roman" pitchFamily="16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81680" y="6060240"/>
            <a:ext cx="2272320" cy="84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489920" y="6002280"/>
            <a:ext cx="1883160" cy="739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421320" y="5973480"/>
            <a:ext cx="792720" cy="7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228080" y="6176880"/>
            <a:ext cx="2207880" cy="5461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obsah 2"/>
          <p:cNvSpPr/>
          <p:nvPr/>
        </p:nvSpPr>
        <p:spPr>
          <a:xfrm>
            <a:off x="457200" y="1642680"/>
            <a:ext cx="10685880" cy="4483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Obdélníkový popisek 10"/>
          <p:cNvSpPr/>
          <p:nvPr/>
        </p:nvSpPr>
        <p:spPr>
          <a:xfrm>
            <a:off x="6883372" y="1484784"/>
            <a:ext cx="4678920" cy="1764776"/>
          </a:xfrm>
          <a:prstGeom prst="wedgeRectCallout">
            <a:avLst>
              <a:gd name="adj1" fmla="val 1006"/>
              <a:gd name="adj2" fmla="val -713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1967 - Prague Spring</a:t>
            </a:r>
            <a:br>
              <a:rPr lang="en-US" dirty="0" smtClean="0"/>
            </a:br>
            <a:r>
              <a:rPr lang="en-US" dirty="0" smtClean="0"/>
              <a:t>1968 - Invasion of the Warsaw Pact troops</a:t>
            </a:r>
            <a:br>
              <a:rPr lang="en-US" dirty="0" smtClean="0"/>
            </a:br>
            <a:r>
              <a:rPr lang="en-US" dirty="0" smtClean="0"/>
              <a:t>1969 - Jan </a:t>
            </a:r>
            <a:r>
              <a:rPr lang="en-US" dirty="0" err="1" smtClean="0"/>
              <a:t>Palach</a:t>
            </a:r>
            <a:r>
              <a:rPr lang="en-US" dirty="0" smtClean="0"/>
              <a:t> - personnel cleansing on television and radio</a:t>
            </a:r>
            <a:br>
              <a:rPr lang="en-US" dirty="0" smtClean="0"/>
            </a:br>
            <a:r>
              <a:rPr lang="en-US" dirty="0" smtClean="0"/>
              <a:t>1969 - Transfer of World Cup in Czechoslovakia - Soviet Union</a:t>
            </a:r>
            <a:endParaRPr lang="cs-CZ" dirty="0"/>
          </a:p>
        </p:txBody>
      </p:sp>
      <p:sp>
        <p:nvSpPr>
          <p:cNvPr id="12" name="Zaoblený obdélníkový popisek 11"/>
          <p:cNvSpPr/>
          <p:nvPr/>
        </p:nvSpPr>
        <p:spPr>
          <a:xfrm>
            <a:off x="4655840" y="4221088"/>
            <a:ext cx="5688632" cy="118871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1966 - </a:t>
            </a:r>
            <a:r>
              <a:rPr lang="en-US" dirty="0" err="1" smtClean="0"/>
              <a:t>Zdeněk</a:t>
            </a:r>
            <a:r>
              <a:rPr lang="en-US" dirty="0" smtClean="0"/>
              <a:t> </a:t>
            </a:r>
            <a:r>
              <a:rPr lang="en-US" dirty="0" err="1" smtClean="0"/>
              <a:t>Svěrák</a:t>
            </a:r>
            <a:r>
              <a:rPr lang="en-US" dirty="0" smtClean="0"/>
              <a:t> broadcasts from the "fictive </a:t>
            </a:r>
            <a:r>
              <a:rPr lang="en-US" dirty="0" err="1" smtClean="0"/>
              <a:t>Vinárna</a:t>
            </a:r>
            <a:r>
              <a:rPr lang="en-US" dirty="0" smtClean="0"/>
              <a:t> </a:t>
            </a:r>
            <a:r>
              <a:rPr lang="cs-CZ" dirty="0" err="1" smtClean="0"/>
              <a:t>at</a:t>
            </a:r>
            <a:r>
              <a:rPr lang="en-US" dirty="0" smtClean="0"/>
              <a:t> spider" - here was born the character of </a:t>
            </a:r>
            <a:r>
              <a:rPr lang="en-US" dirty="0" err="1" smtClean="0"/>
              <a:t>Jára</a:t>
            </a:r>
            <a:r>
              <a:rPr lang="en-US" dirty="0" smtClean="0"/>
              <a:t> </a:t>
            </a:r>
            <a:r>
              <a:rPr lang="en-US" dirty="0" err="1" smtClean="0"/>
              <a:t>Cimrman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1968 okupace - doba normaliz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cs-CZ" b="1">
                <a:latin typeface="Times New Roman" pitchFamily="18"/>
                <a:cs typeface="Times New Roman" pitchFamily="18"/>
              </a:rPr>
              <a:t>1968 Occupation - Time of Normalization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type="body" idx="4294967295"/>
          </p:nvPr>
        </p:nvSpPr>
        <p:spPr>
          <a:xfrm>
            <a:off x="534960" y="1449360"/>
            <a:ext cx="11438280" cy="4727520"/>
          </a:xfrm>
        </p:spPr>
        <p:txBody>
          <a:bodyPr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1001"/>
              </a:spcBef>
              <a:buNone/>
            </a:pPr>
            <a:r>
              <a:rPr lang="en-US" sz="2400">
                <a:latin typeface="Calibri" pitchFamily="18"/>
                <a:cs typeface="Times New Roman" pitchFamily="16"/>
              </a:rPr>
              <a:t>RADIO</a:t>
            </a:r>
          </a:p>
          <a:p>
            <a:pPr marL="0" lvl="0" indent="0">
              <a:spcBef>
                <a:spcPts val="1001"/>
              </a:spcBef>
            </a:pPr>
            <a:r>
              <a:rPr lang="en-US" sz="2400">
                <a:latin typeface="Times New Roman" pitchFamily="18"/>
                <a:cs typeface="Times New Roman" pitchFamily="16"/>
              </a:rPr>
              <a:t>Jammers of foreign stations (Free Europe, Voice of America),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en-US" sz="2400">
                <a:latin typeface="Times New Roman" pitchFamily="18"/>
                <a:cs typeface="Times New Roman" pitchFamily="16"/>
              </a:rPr>
              <a:t>TV</a:t>
            </a:r>
          </a:p>
          <a:p>
            <a:pPr marL="0" lvl="0" indent="0">
              <a:spcBef>
                <a:spcPts val="1001"/>
              </a:spcBef>
            </a:pPr>
            <a:r>
              <a:rPr lang="en-US" sz="2400">
                <a:latin typeface="Times New Roman" pitchFamily="18"/>
                <a:cs typeface="Times New Roman" pitchFamily="16"/>
              </a:rPr>
              <a:t>Transmitter for second program, 1973 - first color broadcast,</a:t>
            </a:r>
          </a:p>
          <a:p>
            <a:pPr marL="0" lvl="0" indent="0">
              <a:spcBef>
                <a:spcPts val="1001"/>
              </a:spcBef>
            </a:pPr>
            <a:r>
              <a:rPr lang="en-US" sz="2400">
                <a:latin typeface="Times New Roman" pitchFamily="18"/>
                <a:cs typeface="Times New Roman" pitchFamily="16"/>
              </a:rPr>
              <a:t>Personal cleansing,</a:t>
            </a:r>
          </a:p>
          <a:p>
            <a:pPr marL="0" lvl="0" indent="0">
              <a:spcBef>
                <a:spcPts val="1001"/>
              </a:spcBef>
            </a:pPr>
            <a:r>
              <a:rPr lang="en-US" sz="2400">
                <a:latin typeface="Times New Roman" pitchFamily="18"/>
                <a:cs typeface="Times New Roman" pitchFamily="16"/>
              </a:rPr>
              <a:t>Renewing censorship,</a:t>
            </a:r>
          </a:p>
          <a:p>
            <a:pPr marL="0" lvl="0" indent="0">
              <a:spcBef>
                <a:spcPts val="1001"/>
              </a:spcBef>
            </a:pPr>
            <a:r>
              <a:rPr lang="en-US" sz="2400">
                <a:latin typeface="Times New Roman" pitchFamily="18"/>
                <a:cs typeface="Times New Roman" pitchFamily="16"/>
              </a:rPr>
              <a:t>Ideological concept,</a:t>
            </a:r>
          </a:p>
          <a:p>
            <a:pPr marL="0" lvl="0" indent="0">
              <a:spcBef>
                <a:spcPts val="1001"/>
              </a:spcBef>
            </a:pPr>
            <a:r>
              <a:rPr lang="en-US" sz="2400">
                <a:latin typeface="Times New Roman" pitchFamily="18"/>
                <a:cs typeface="Times New Roman" pitchFamily="16"/>
              </a:rPr>
              <a:t>Attacks on dissent representatives.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en-US" sz="2400">
                <a:latin typeface="Times New Roman" pitchFamily="18"/>
                <a:cs typeface="Times New Roman" pitchFamily="16"/>
              </a:rPr>
              <a:t>PRINTING</a:t>
            </a:r>
          </a:p>
          <a:p>
            <a:pPr marL="0" lvl="0" indent="0">
              <a:spcBef>
                <a:spcPts val="1001"/>
              </a:spcBef>
            </a:pPr>
            <a:r>
              <a:rPr lang="en-US" sz="2400">
                <a:latin typeface="Times New Roman" pitchFamily="18"/>
                <a:cs typeface="Times New Roman" pitchFamily="16"/>
              </a:rPr>
              <a:t>Illegal publishing of newspapers and magazines.</a:t>
            </a:r>
          </a:p>
          <a:p>
            <a:pPr marL="0" lvl="0" indent="0">
              <a:spcBef>
                <a:spcPts val="1001"/>
              </a:spcBef>
              <a:buNone/>
            </a:pPr>
            <a:endParaRPr lang="en-US" sz="2400">
              <a:latin typeface="Calibri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None/>
            </a:pPr>
            <a:endParaRPr lang="en-US" sz="2400">
              <a:latin typeface="Calibri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None/>
            </a:pPr>
            <a:endParaRPr lang="en-US">
              <a:latin typeface="Calibri" pitchFamily="18"/>
              <a:cs typeface="Times New Roman" pitchFamily="16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81680" y="6060240"/>
            <a:ext cx="2272320" cy="84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489920" y="6002280"/>
            <a:ext cx="1883160" cy="739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421320" y="5973480"/>
            <a:ext cx="792720" cy="7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228080" y="6176880"/>
            <a:ext cx="2207880" cy="5461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obsah 2"/>
          <p:cNvSpPr/>
          <p:nvPr/>
        </p:nvSpPr>
        <p:spPr>
          <a:xfrm>
            <a:off x="457200" y="1642680"/>
            <a:ext cx="10685880" cy="4483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8000640" y="3317400"/>
            <a:ext cx="4255200" cy="2684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éta 80. a dalš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cs-CZ" b="1">
                <a:latin typeface="Times New Roman" pitchFamily="18"/>
                <a:cs typeface="Times New Roman" pitchFamily="18"/>
              </a:rPr>
              <a:t>80s and others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type="body" idx="4294967295"/>
          </p:nvPr>
        </p:nvSpPr>
        <p:spPr>
          <a:xfrm>
            <a:off x="534960" y="1449360"/>
            <a:ext cx="11438280" cy="4727520"/>
          </a:xfrm>
        </p:spPr>
        <p:txBody>
          <a:bodyPr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1001"/>
              </a:spcBef>
              <a:buFont typeface="Wingdings"/>
              <a:buChar char="Ø"/>
            </a:pPr>
            <a:r>
              <a:rPr lang="en-US" sz="2400">
                <a:latin typeface="Times New Roman" pitchFamily="18"/>
                <a:cs typeface="Times New Roman" pitchFamily="16"/>
              </a:rPr>
              <a:t>1986 - Chernobyl,</a:t>
            </a:r>
          </a:p>
          <a:p>
            <a:pPr marL="0" lvl="0" indent="0">
              <a:spcBef>
                <a:spcPts val="1001"/>
              </a:spcBef>
              <a:buFont typeface="Wingdings"/>
              <a:buChar char="Ø"/>
            </a:pPr>
            <a:r>
              <a:rPr lang="en-US" sz="2400">
                <a:latin typeface="Times New Roman" pitchFamily="18"/>
                <a:cs typeface="Times New Roman" pitchFamily="16"/>
              </a:rPr>
              <a:t>1989 - The Velvet Revolution,</a:t>
            </a:r>
          </a:p>
          <a:p>
            <a:pPr marL="0" lvl="0" indent="0">
              <a:spcBef>
                <a:spcPts val="1001"/>
              </a:spcBef>
              <a:buFont typeface="Wingdings"/>
              <a:buChar char="Ø"/>
            </a:pPr>
            <a:r>
              <a:rPr lang="en-US" sz="2400">
                <a:latin typeface="Times New Roman" pitchFamily="18"/>
                <a:cs typeface="Times New Roman" pitchFamily="16"/>
              </a:rPr>
              <a:t>A big change is the development of personal computers →</a:t>
            </a:r>
          </a:p>
          <a:p>
            <a:pPr marL="0" lvl="0" indent="0">
              <a:spcBef>
                <a:spcPts val="1001"/>
              </a:spcBef>
              <a:buFont typeface="Wingdings"/>
              <a:buChar char="Ø"/>
            </a:pPr>
            <a:r>
              <a:rPr lang="en-US" sz="2400">
                <a:latin typeface="Times New Roman" pitchFamily="18"/>
                <a:cs typeface="Times New Roman" pitchFamily="16"/>
              </a:rPr>
              <a:t>1981 - 4th generation computers.</a:t>
            </a:r>
          </a:p>
          <a:p>
            <a:pPr marL="0" lvl="0" indent="0">
              <a:spcBef>
                <a:spcPts val="1001"/>
              </a:spcBef>
              <a:buFont typeface="Wingdings"/>
              <a:buChar char="Ø"/>
            </a:pPr>
            <a:r>
              <a:rPr lang="en-US" sz="2400">
                <a:latin typeface="Times New Roman" pitchFamily="18"/>
                <a:cs typeface="Times New Roman" pitchFamily="16"/>
              </a:rPr>
              <a:t>1990-2017</a:t>
            </a:r>
          </a:p>
          <a:p>
            <a:pPr marL="0" lvl="0" indent="0">
              <a:spcBef>
                <a:spcPts val="1001"/>
              </a:spcBef>
              <a:buFont typeface="Wingdings"/>
              <a:buChar char="Ø"/>
            </a:pPr>
            <a:r>
              <a:rPr lang="en-US" sz="2400">
                <a:latin typeface="Times New Roman" pitchFamily="18"/>
                <a:cs typeface="Times New Roman" pitchFamily="16"/>
              </a:rPr>
              <a:t>Early 1990s - media transformation,</a:t>
            </a:r>
          </a:p>
          <a:p>
            <a:pPr marL="0" lvl="0" indent="0">
              <a:spcBef>
                <a:spcPts val="1001"/>
              </a:spcBef>
              <a:buFont typeface="Wingdings"/>
              <a:buChar char="Ø"/>
            </a:pPr>
            <a:r>
              <a:rPr lang="en-US" sz="2400">
                <a:latin typeface="Times New Roman" pitchFamily="18"/>
                <a:cs typeface="Times New Roman" pitchFamily="16"/>
              </a:rPr>
              <a:t>End of censorship - the media are heading into personal property,</a:t>
            </a:r>
          </a:p>
          <a:p>
            <a:pPr marL="0" lvl="0" indent="0">
              <a:spcBef>
                <a:spcPts val="1001"/>
              </a:spcBef>
              <a:buFont typeface="Wingdings"/>
              <a:buChar char="Ø"/>
            </a:pPr>
            <a:r>
              <a:rPr lang="en-US" sz="2400">
                <a:latin typeface="Times New Roman" pitchFamily="18"/>
                <a:cs typeface="Times New Roman" pitchFamily="16"/>
              </a:rPr>
              <a:t>The media are an institution of freedom of expression, a forum for discussions on matters of public interest and private business.</a:t>
            </a:r>
          </a:p>
          <a:p>
            <a:pPr marL="0" lvl="0" indent="0">
              <a:spcBef>
                <a:spcPts val="1001"/>
              </a:spcBef>
              <a:buFont typeface="Wingdings"/>
              <a:buChar char="Ø"/>
            </a:pPr>
            <a:r>
              <a:rPr lang="en-US" sz="2400">
                <a:latin typeface="Times New Roman" pitchFamily="18"/>
                <a:cs typeface="Times New Roman" pitchFamily="16"/>
              </a:rPr>
              <a:t>1991 - Introduced 1st Web Browser - WorldWideWeb at CERN</a:t>
            </a:r>
          </a:p>
          <a:p>
            <a:pPr marL="0" lvl="0" indent="0">
              <a:spcBef>
                <a:spcPts val="1001"/>
              </a:spcBef>
              <a:buNone/>
            </a:pPr>
            <a:endParaRPr lang="en-US" sz="2400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None/>
            </a:pPr>
            <a:endParaRPr lang="en-US" sz="2400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None/>
            </a:pPr>
            <a:endParaRPr lang="en-US">
              <a:latin typeface="Calibri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None/>
            </a:pPr>
            <a:endParaRPr lang="en-US">
              <a:latin typeface="Calibri" pitchFamily="18"/>
              <a:cs typeface="Times New Roman" pitchFamily="16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81680" y="6060240"/>
            <a:ext cx="2272320" cy="84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489920" y="6002280"/>
            <a:ext cx="1883160" cy="739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421320" y="5973480"/>
            <a:ext cx="792720" cy="7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228080" y="6176880"/>
            <a:ext cx="2207880" cy="5461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obsah 2"/>
          <p:cNvSpPr/>
          <p:nvPr/>
        </p:nvSpPr>
        <p:spPr>
          <a:xfrm>
            <a:off x="457200" y="1642680"/>
            <a:ext cx="10685880" cy="4483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8332200" y="930240"/>
            <a:ext cx="3431880" cy="2249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81680" y="6060240"/>
            <a:ext cx="2272320" cy="84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489920" y="6002280"/>
            <a:ext cx="1883160" cy="739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421320" y="5973480"/>
            <a:ext cx="792720" cy="7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228080" y="6176880"/>
            <a:ext cx="2207880" cy="5461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ástupný symbol pro obsah 2"/>
          <p:cNvSpPr txBox="1">
            <a:spLocks noGrp="1"/>
          </p:cNvSpPr>
          <p:nvPr>
            <p:ph type="body" idx="4294967295"/>
          </p:nvPr>
        </p:nvSpPr>
        <p:spPr>
          <a:xfrm>
            <a:off x="750600" y="336600"/>
            <a:ext cx="10603080" cy="5840280"/>
          </a:xfrm>
        </p:spPr>
        <p:txBody>
          <a:bodyPr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1001"/>
              </a:spcBef>
              <a:buNone/>
            </a:pPr>
            <a:r>
              <a:rPr lang="en-US" sz="4000" b="1" dirty="0">
                <a:latin typeface="Times New Roman" pitchFamily="18"/>
                <a:cs typeface="Times New Roman" pitchFamily="16"/>
              </a:rPr>
              <a:t>What are the media?</a:t>
            </a:r>
          </a:p>
          <a:p>
            <a:pPr marL="0" lvl="0" indent="0">
              <a:spcBef>
                <a:spcPts val="1001"/>
              </a:spcBef>
              <a:buFont typeface="Wingdings"/>
              <a:buChar char="ü"/>
            </a:pPr>
            <a:r>
              <a:rPr lang="en-US" sz="2400" dirty="0">
                <a:latin typeface="Times New Roman" pitchFamily="18"/>
                <a:cs typeface="Times New Roman" pitchFamily="16"/>
              </a:rPr>
              <a:t>DAILY PRESS,</a:t>
            </a:r>
          </a:p>
          <a:p>
            <a:pPr marL="0" lvl="0" indent="0">
              <a:spcBef>
                <a:spcPts val="1001"/>
              </a:spcBef>
              <a:buFont typeface="Wingdings"/>
              <a:buChar char="ü"/>
            </a:pPr>
            <a:r>
              <a:rPr lang="en-US" sz="2400" dirty="0">
                <a:latin typeface="Times New Roman" pitchFamily="18"/>
                <a:cs typeface="Times New Roman" pitchFamily="16"/>
              </a:rPr>
              <a:t>MAGAZINES,</a:t>
            </a:r>
          </a:p>
          <a:p>
            <a:pPr marL="0" lvl="0" indent="0">
              <a:spcBef>
                <a:spcPts val="1001"/>
              </a:spcBef>
              <a:buFont typeface="Wingdings"/>
              <a:buChar char="ü"/>
            </a:pPr>
            <a:r>
              <a:rPr lang="en-US" sz="2400" dirty="0">
                <a:latin typeface="Times New Roman" pitchFamily="18"/>
                <a:cs typeface="Times New Roman" pitchFamily="16"/>
              </a:rPr>
              <a:t>FILMS,</a:t>
            </a:r>
          </a:p>
          <a:p>
            <a:pPr marL="0" lvl="0" indent="0">
              <a:spcBef>
                <a:spcPts val="1001"/>
              </a:spcBef>
              <a:buFont typeface="Wingdings"/>
              <a:buChar char="ü"/>
            </a:pPr>
            <a:r>
              <a:rPr lang="en-US" sz="2400" dirty="0">
                <a:latin typeface="Times New Roman" pitchFamily="18"/>
                <a:cs typeface="Times New Roman" pitchFamily="16"/>
              </a:rPr>
              <a:t>RADIO AND TELEVISION BROADCASTING,</a:t>
            </a:r>
          </a:p>
          <a:p>
            <a:pPr marL="0" lvl="0" indent="0">
              <a:spcBef>
                <a:spcPts val="1001"/>
              </a:spcBef>
              <a:buFont typeface="Wingdings"/>
              <a:buChar char="ü"/>
            </a:pPr>
            <a:r>
              <a:rPr lang="en-US" sz="2400" dirty="0">
                <a:latin typeface="Times New Roman" pitchFamily="18"/>
                <a:cs typeface="Times New Roman" pitchFamily="16"/>
              </a:rPr>
              <a:t>INTERNET (news, tutorials, entertainment portals, social networking, blogs, vlogs, spoken word, movies, music ...).</a:t>
            </a:r>
          </a:p>
          <a:p>
            <a:pPr marL="0" lvl="0" indent="0">
              <a:spcBef>
                <a:spcPts val="1001"/>
              </a:spcBef>
              <a:buNone/>
            </a:pPr>
            <a:endParaRPr lang="en-US" sz="2400" dirty="0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None/>
            </a:pPr>
            <a:endParaRPr lang="en-US" sz="2400" dirty="0">
              <a:latin typeface="Times New Roman" pitchFamily="18"/>
              <a:cs typeface="Times New Roman" pitchFamily="16"/>
            </a:endParaRPr>
          </a:p>
        </p:txBody>
      </p:sp>
      <p:sp>
        <p:nvSpPr>
          <p:cNvPr id="8" name="Obdélníkový popisek 7"/>
          <p:cNvSpPr/>
          <p:nvPr/>
        </p:nvSpPr>
        <p:spPr>
          <a:xfrm>
            <a:off x="6600056" y="764704"/>
            <a:ext cx="4968552" cy="2052808"/>
          </a:xfrm>
          <a:prstGeom prst="wedgeRectCallout">
            <a:avLst>
              <a:gd name="adj1" fmla="val -19352"/>
              <a:gd name="adj2" fmla="val 763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These means of communication have in common that they are available to a potentially large number of users at regular intervals (diaries, magazines, radio and television) or almost constantly on demand (Internet portals, mobile operators and the</a:t>
            </a:r>
            <a:r>
              <a:rPr lang="cs-CZ" dirty="0" smtClean="0"/>
              <a:t> </a:t>
            </a:r>
            <a:r>
              <a:rPr lang="cs-CZ" dirty="0" err="1" smtClean="0"/>
              <a:t>due</a:t>
            </a:r>
            <a:r>
              <a:rPr lang="cs-CZ" dirty="0" smtClean="0"/>
              <a:t> to</a:t>
            </a:r>
            <a:r>
              <a:rPr lang="en-US" dirty="0" smtClean="0"/>
              <a:t> Internet increasingly Television and radio).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 noGrp="1"/>
          </p:cNvSpPr>
          <p:nvPr>
            <p:ph type="body" idx="4294967295"/>
          </p:nvPr>
        </p:nvSpPr>
        <p:spPr>
          <a:xfrm>
            <a:off x="511920" y="1033919"/>
            <a:ext cx="10738080" cy="5142600"/>
          </a:xfrm>
        </p:spPr>
        <p:txBody>
          <a:bodyPr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1001"/>
              </a:spcBef>
              <a:buNone/>
            </a:pPr>
            <a:r>
              <a:rPr lang="en-US" sz="4000" b="1" dirty="0">
                <a:latin typeface="Times New Roman" pitchFamily="18"/>
                <a:cs typeface="Times New Roman" pitchFamily="16"/>
              </a:rPr>
              <a:t>The power of the media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en-US" sz="2400" dirty="0">
                <a:latin typeface="Times New Roman" pitchFamily="18"/>
                <a:cs typeface="Times New Roman" pitchFamily="16"/>
              </a:rPr>
              <a:t> TARGETED INFLUENCE OF PUBLIC DEFINITION</a:t>
            </a:r>
          </a:p>
          <a:p>
            <a:pPr marL="0" lvl="0" indent="0">
              <a:spcBef>
                <a:spcPts val="1001"/>
              </a:spcBef>
              <a:buNone/>
            </a:pPr>
            <a:endParaRPr lang="en-US" sz="2400" dirty="0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Font typeface="Wingdings"/>
              <a:buChar char="Ø"/>
            </a:pPr>
            <a:r>
              <a:rPr lang="en-US" sz="2400" dirty="0">
                <a:latin typeface="Times New Roman" pitchFamily="18"/>
                <a:cs typeface="Times New Roman" pitchFamily="16"/>
              </a:rPr>
              <a:t>  Manipulation</a:t>
            </a:r>
          </a:p>
          <a:p>
            <a:pPr marL="0" lvl="0" indent="0">
              <a:spcBef>
                <a:spcPts val="1001"/>
              </a:spcBef>
              <a:buFont typeface="Wingdings"/>
              <a:buChar char="Ø"/>
            </a:pPr>
            <a:r>
              <a:rPr lang="cs-CZ" sz="2400" dirty="0" smtClean="0">
                <a:latin typeface="Times New Roman" pitchFamily="18"/>
                <a:cs typeface="Times New Roman" pitchFamily="16"/>
              </a:rPr>
              <a:t> </a:t>
            </a:r>
            <a:r>
              <a:rPr lang="en-US" sz="2400" dirty="0" smtClean="0">
                <a:latin typeface="Times New Roman" pitchFamily="18"/>
                <a:cs typeface="Times New Roman" pitchFamily="16"/>
              </a:rPr>
              <a:t>Deliberate </a:t>
            </a:r>
            <a:r>
              <a:rPr lang="en-US" sz="2400" dirty="0">
                <a:latin typeface="Times New Roman" pitchFamily="18"/>
                <a:cs typeface="Times New Roman" pitchFamily="16"/>
              </a:rPr>
              <a:t>selection of messages and their shortening</a:t>
            </a:r>
          </a:p>
          <a:p>
            <a:pPr marL="0" lvl="0" indent="0">
              <a:spcBef>
                <a:spcPts val="1001"/>
              </a:spcBef>
              <a:buFont typeface="Wingdings"/>
              <a:buChar char="Ø"/>
            </a:pPr>
            <a:r>
              <a:rPr lang="cs-CZ" sz="2400" dirty="0" smtClean="0">
                <a:latin typeface="Times New Roman" pitchFamily="18"/>
                <a:cs typeface="Times New Roman" pitchFamily="16"/>
              </a:rPr>
              <a:t> </a:t>
            </a:r>
            <a:r>
              <a:rPr lang="en-US" sz="2400" dirty="0" smtClean="0">
                <a:latin typeface="Times New Roman" pitchFamily="18"/>
                <a:cs typeface="Times New Roman" pitchFamily="16"/>
              </a:rPr>
              <a:t>Messaging </a:t>
            </a:r>
            <a:r>
              <a:rPr lang="en-US" sz="2400" dirty="0">
                <a:latin typeface="Times New Roman" pitchFamily="18"/>
                <a:cs typeface="Times New Roman" pitchFamily="16"/>
              </a:rPr>
              <a:t>and evaluating comments</a:t>
            </a:r>
          </a:p>
          <a:p>
            <a:pPr marL="0" lvl="0" indent="0">
              <a:spcBef>
                <a:spcPts val="1001"/>
              </a:spcBef>
              <a:buFont typeface="Wingdings"/>
              <a:buChar char="Ø"/>
            </a:pPr>
            <a:r>
              <a:rPr lang="cs-CZ" sz="2400" dirty="0" smtClean="0">
                <a:latin typeface="Times New Roman" pitchFamily="18"/>
                <a:cs typeface="Times New Roman" pitchFamily="16"/>
              </a:rPr>
              <a:t> </a:t>
            </a:r>
            <a:r>
              <a:rPr lang="en-US" sz="2400" dirty="0" smtClean="0">
                <a:latin typeface="Times New Roman" pitchFamily="18"/>
                <a:cs typeface="Times New Roman" pitchFamily="16"/>
              </a:rPr>
              <a:t>Exaggeration </a:t>
            </a:r>
            <a:r>
              <a:rPr lang="en-US" sz="2400" dirty="0">
                <a:latin typeface="Times New Roman" pitchFamily="18"/>
                <a:cs typeface="Times New Roman" pitchFamily="16"/>
              </a:rPr>
              <a:t>(Positive Message sounds more positive, Negative more negative).</a:t>
            </a:r>
          </a:p>
          <a:p>
            <a:pPr marL="0" lvl="0" indent="0">
              <a:spcBef>
                <a:spcPts val="1001"/>
              </a:spcBef>
              <a:buFont typeface="Wingdings"/>
              <a:buChar char="Ø"/>
            </a:pPr>
            <a:endParaRPr lang="en-US" sz="2400" dirty="0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Font typeface="Wingdings"/>
              <a:buChar char="Ø"/>
            </a:pPr>
            <a:r>
              <a:rPr lang="en-US" sz="2400" dirty="0">
                <a:latin typeface="Times New Roman" pitchFamily="18"/>
                <a:cs typeface="Times New Roman" pitchFamily="16"/>
              </a:rPr>
              <a:t>  The force of editing (only a part of the sentence is left), image manipulation (the order of images can be confused with cause and effect).</a:t>
            </a:r>
          </a:p>
          <a:p>
            <a:pPr marL="0" lvl="0" indent="0">
              <a:spcBef>
                <a:spcPts val="1001"/>
              </a:spcBef>
              <a:buFont typeface="Wingdings"/>
              <a:buChar char="Ø"/>
            </a:pPr>
            <a:endParaRPr lang="en-US" sz="2400" dirty="0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Font typeface="Wingdings"/>
              <a:buChar char="Ø"/>
            </a:pPr>
            <a:r>
              <a:rPr lang="en-US" sz="2400" dirty="0">
                <a:latin typeface="Times New Roman" pitchFamily="18"/>
                <a:cs typeface="Times New Roman" pitchFamily="16"/>
              </a:rPr>
              <a:t>  Speech rendering</a:t>
            </a:r>
          </a:p>
          <a:p>
            <a:pPr marL="0" lvl="0" indent="0">
              <a:spcBef>
                <a:spcPts val="1001"/>
              </a:spcBef>
              <a:buNone/>
            </a:pPr>
            <a:endParaRPr lang="en-US" dirty="0">
              <a:latin typeface="Calibri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None/>
            </a:pPr>
            <a:endParaRPr lang="en-US" dirty="0">
              <a:latin typeface="Calibri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None/>
            </a:pPr>
            <a:endParaRPr lang="en-US" dirty="0">
              <a:latin typeface="Calibri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None/>
            </a:pPr>
            <a:endParaRPr lang="en-US" dirty="0">
              <a:latin typeface="Calibri" pitchFamily="18"/>
              <a:cs typeface="Times New Roman" pitchFamily="16"/>
            </a:endParaRPr>
          </a:p>
        </p:txBody>
      </p:sp>
      <p:pic>
        <p:nvPicPr>
          <p:cNvPr id="3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96337" y="6135988"/>
            <a:ext cx="2272320" cy="84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489920" y="6002280"/>
            <a:ext cx="1883160" cy="739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421320" y="5973480"/>
            <a:ext cx="792720" cy="7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228080" y="6176880"/>
            <a:ext cx="2207880" cy="546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1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8723520" y="739080"/>
            <a:ext cx="2456639" cy="2480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unkce médi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838080" y="365040"/>
            <a:ext cx="10515240" cy="7113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cs-CZ" b="1">
                <a:latin typeface="Times New Roman" pitchFamily="18"/>
                <a:cs typeface="Times New Roman" pitchFamily="18"/>
              </a:rPr>
              <a:t>Media features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type="body" idx="4294967295"/>
          </p:nvPr>
        </p:nvSpPr>
        <p:spPr>
          <a:xfrm>
            <a:off x="457200" y="1135080"/>
            <a:ext cx="11386440" cy="4604040"/>
          </a:xfrm>
        </p:spPr>
        <p:txBody>
          <a:bodyPr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1001"/>
              </a:spcBef>
              <a:buNone/>
            </a:pPr>
            <a:r>
              <a:rPr lang="en-US" dirty="0">
                <a:latin typeface="Times New Roman" pitchFamily="18"/>
                <a:cs typeface="Times New Roman" pitchFamily="16"/>
              </a:rPr>
              <a:t>INFORMATION FUNCTIONS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en-US" dirty="0">
                <a:latin typeface="Times New Roman" pitchFamily="18"/>
                <a:cs typeface="Times New Roman" pitchFamily="16"/>
              </a:rPr>
              <a:t>Especially journalism, where news, commentaries and reports are used.</a:t>
            </a:r>
          </a:p>
          <a:p>
            <a:pPr marL="0" lvl="0" indent="0">
              <a:spcBef>
                <a:spcPts val="1001"/>
              </a:spcBef>
              <a:buNone/>
            </a:pPr>
            <a:endParaRPr lang="en-US" dirty="0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None/>
            </a:pPr>
            <a:r>
              <a:rPr lang="en-US" dirty="0">
                <a:latin typeface="Times New Roman" pitchFamily="18"/>
                <a:cs typeface="Times New Roman" pitchFamily="16"/>
              </a:rPr>
              <a:t>ENTERTAIMENT FUNCTION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en-US" dirty="0">
                <a:latin typeface="Times New Roman" pitchFamily="18"/>
                <a:cs typeface="Times New Roman" pitchFamily="16"/>
              </a:rPr>
              <a:t>It brings music, art, sports transmissions, but also today's phenomena - TV series, reality show, cooking, ....</a:t>
            </a:r>
          </a:p>
          <a:p>
            <a:pPr marL="0" lvl="0" indent="0">
              <a:spcBef>
                <a:spcPts val="1001"/>
              </a:spcBef>
              <a:buNone/>
            </a:pPr>
            <a:endParaRPr lang="en-US" dirty="0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None/>
            </a:pPr>
            <a:r>
              <a:rPr lang="en-US" dirty="0">
                <a:latin typeface="Times New Roman" pitchFamily="18"/>
                <a:cs typeface="Times New Roman" pitchFamily="16"/>
              </a:rPr>
              <a:t>COMMERCIAL FUNCTIONS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en-US" dirty="0">
                <a:latin typeface="Times New Roman" pitchFamily="18"/>
                <a:cs typeface="Times New Roman" pitchFamily="16"/>
              </a:rPr>
              <a:t>Provides media with funding for broadcasting and guarantees profit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en-US" dirty="0">
                <a:latin typeface="Times New Roman" pitchFamily="18"/>
                <a:cs typeface="Times New Roman" pitchFamily="16"/>
              </a:rPr>
              <a:t>It is realized mainly by advertising, but also by teleshopping and sponsorship.</a:t>
            </a:r>
          </a:p>
          <a:p>
            <a:pPr marL="0" lvl="0" indent="0">
              <a:spcBef>
                <a:spcPts val="1001"/>
              </a:spcBef>
              <a:buNone/>
            </a:pPr>
            <a:endParaRPr lang="en-US" dirty="0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None/>
            </a:pPr>
            <a:r>
              <a:rPr lang="en-US" dirty="0">
                <a:latin typeface="Times New Roman" pitchFamily="18"/>
                <a:cs typeface="Times New Roman" pitchFamily="16"/>
              </a:rPr>
              <a:t>EDUCATION, EDUCATION</a:t>
            </a:r>
          </a:p>
          <a:p>
            <a:pPr marL="0" lvl="0" indent="0">
              <a:spcBef>
                <a:spcPts val="1001"/>
              </a:spcBef>
              <a:buNone/>
            </a:pPr>
            <a:endParaRPr lang="en-US" dirty="0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Font typeface="Wingdings"/>
              <a:buChar char="Ø"/>
            </a:pPr>
            <a:r>
              <a:rPr lang="en-US" dirty="0">
                <a:latin typeface="Times New Roman" pitchFamily="18"/>
                <a:cs typeface="Times New Roman" pitchFamily="16"/>
              </a:rPr>
              <a:t>POLITICKÉ, SOCIÁLNÍ PŮSOBENÍ</a:t>
            </a:r>
          </a:p>
          <a:p>
            <a:pPr marL="0" lvl="0" indent="0">
              <a:spcBef>
                <a:spcPts val="1001"/>
              </a:spcBef>
              <a:buNone/>
            </a:pPr>
            <a:endParaRPr lang="en-US" dirty="0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None/>
            </a:pPr>
            <a:endParaRPr lang="en-US" dirty="0">
              <a:latin typeface="Times New Roman" pitchFamily="18"/>
              <a:cs typeface="Times New Roman" pitchFamily="16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81680" y="6060240"/>
            <a:ext cx="2272320" cy="84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489920" y="6002280"/>
            <a:ext cx="1883160" cy="739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421320" y="5973480"/>
            <a:ext cx="792720" cy="7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228080" y="6176880"/>
            <a:ext cx="2207880" cy="5461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obsah 2"/>
          <p:cNvSpPr/>
          <p:nvPr/>
        </p:nvSpPr>
        <p:spPr>
          <a:xfrm>
            <a:off x="457200" y="1068120"/>
            <a:ext cx="11553480" cy="5303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l" rtl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  <a:tabLst/>
              <a:defRPr sz="1800"/>
            </a:pPr>
            <a:r>
              <a: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</a:p>
        </p:txBody>
      </p:sp>
      <p:sp>
        <p:nvSpPr>
          <p:cNvPr id="10" name="Obdélníkový popisek 9"/>
          <p:cNvSpPr/>
          <p:nvPr/>
        </p:nvSpPr>
        <p:spPr>
          <a:xfrm>
            <a:off x="7214040" y="4437112"/>
            <a:ext cx="3490472" cy="612648"/>
          </a:xfrm>
          <a:prstGeom prst="wedgeRectCallout">
            <a:avLst>
              <a:gd name="adj1" fmla="val -26580"/>
              <a:gd name="adj2" fmla="val 1740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Sometimes there is a merging of individual functions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 noGrp="1"/>
          </p:cNvSpPr>
          <p:nvPr>
            <p:ph type="body" idx="4294967295"/>
          </p:nvPr>
        </p:nvSpPr>
        <p:spPr>
          <a:xfrm>
            <a:off x="344880" y="250200"/>
            <a:ext cx="11740320" cy="5926319"/>
          </a:xfrm>
        </p:spPr>
        <p:txBody>
          <a:bodyPr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1001"/>
              </a:spcBef>
              <a:buNone/>
            </a:pPr>
            <a:r>
              <a:rPr lang="en-US" b="1" dirty="0">
                <a:latin typeface="Times New Roman" pitchFamily="18"/>
                <a:cs typeface="Times New Roman" pitchFamily="16"/>
              </a:rPr>
              <a:t>1900-1925</a:t>
            </a:r>
          </a:p>
          <a:p>
            <a:pPr marL="0" lvl="0" indent="0">
              <a:spcBef>
                <a:spcPts val="1001"/>
              </a:spcBef>
            </a:pPr>
            <a:r>
              <a:rPr lang="en-US" sz="2400" b="1" dirty="0">
                <a:latin typeface="Times New Roman" pitchFamily="18"/>
                <a:cs typeface="Times New Roman" pitchFamily="16"/>
              </a:rPr>
              <a:t>A journalistic industry emerged,</a:t>
            </a:r>
          </a:p>
          <a:p>
            <a:pPr marL="0" lvl="0" indent="0">
              <a:spcBef>
                <a:spcPts val="1001"/>
              </a:spcBef>
            </a:pPr>
            <a:r>
              <a:rPr lang="en-US" sz="2400" b="1" dirty="0">
                <a:latin typeface="Times New Roman" pitchFamily="18"/>
                <a:cs typeface="Times New Roman" pitchFamily="16"/>
              </a:rPr>
              <a:t>1 field reports and photo reports.</a:t>
            </a:r>
          </a:p>
          <a:p>
            <a:pPr marL="0" lvl="0" indent="0">
              <a:spcBef>
                <a:spcPts val="1001"/>
              </a:spcBef>
            </a:pPr>
            <a:endParaRPr lang="en-US" sz="2400" b="1" dirty="0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</a:pPr>
            <a:r>
              <a:rPr lang="en-US" sz="2400" b="1" dirty="0">
                <a:latin typeface="Times New Roman" pitchFamily="18"/>
                <a:cs typeface="Times New Roman" pitchFamily="16"/>
              </a:rPr>
              <a:t>1918 - Czechoslovak Press Office "ČTK" founded</a:t>
            </a:r>
          </a:p>
          <a:p>
            <a:pPr marL="0" lvl="0" indent="0">
              <a:spcBef>
                <a:spcPts val="1001"/>
              </a:spcBef>
            </a:pPr>
            <a:r>
              <a:rPr lang="en-US" sz="2400" b="1" dirty="0">
                <a:latin typeface="Times New Roman" pitchFamily="18"/>
                <a:cs typeface="Times New Roman" pitchFamily="16"/>
              </a:rPr>
              <a:t>Political diaries.</a:t>
            </a:r>
          </a:p>
          <a:p>
            <a:pPr marL="0" lvl="0" indent="0">
              <a:spcBef>
                <a:spcPts val="1001"/>
              </a:spcBef>
            </a:pPr>
            <a:r>
              <a:rPr lang="en-US" sz="2400" b="1" dirty="0">
                <a:latin typeface="Times New Roman" pitchFamily="18"/>
                <a:cs typeface="Times New Roman" pitchFamily="16"/>
              </a:rPr>
              <a:t>Independent diaries.</a:t>
            </a:r>
          </a:p>
          <a:p>
            <a:pPr marL="0" lvl="0" indent="0">
              <a:spcBef>
                <a:spcPts val="1001"/>
              </a:spcBef>
            </a:pPr>
            <a:r>
              <a:rPr lang="en-US" sz="2400" b="1" dirty="0" err="1">
                <a:latin typeface="Times New Roman" pitchFamily="18"/>
                <a:cs typeface="Times New Roman" pitchFamily="16"/>
              </a:rPr>
              <a:t>Tabloits</a:t>
            </a:r>
            <a:r>
              <a:rPr lang="en-US" sz="2400" b="1" dirty="0">
                <a:latin typeface="Times New Roman" pitchFamily="18"/>
                <a:cs typeface="Times New Roman" pitchFamily="16"/>
              </a:rPr>
              <a:t>.</a:t>
            </a:r>
          </a:p>
          <a:p>
            <a:pPr marL="0" lvl="0" indent="0">
              <a:spcBef>
                <a:spcPts val="1001"/>
              </a:spcBef>
              <a:buNone/>
            </a:pPr>
            <a:endParaRPr lang="en-US" dirty="0">
              <a:latin typeface="Times New Roman" pitchFamily="18"/>
              <a:cs typeface="Times New Roman" pitchFamily="16"/>
            </a:endParaRPr>
          </a:p>
        </p:txBody>
      </p:sp>
      <p:pic>
        <p:nvPicPr>
          <p:cNvPr id="3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81680" y="6060240"/>
            <a:ext cx="2272320" cy="84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489920" y="6002280"/>
            <a:ext cx="1883160" cy="739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421320" y="5973480"/>
            <a:ext cx="792720" cy="7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228080" y="6176880"/>
            <a:ext cx="2207880" cy="5461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ástupný symbol pro obsah 2"/>
          <p:cNvSpPr/>
          <p:nvPr/>
        </p:nvSpPr>
        <p:spPr>
          <a:xfrm>
            <a:off x="457200" y="1170720"/>
            <a:ext cx="10918080" cy="5200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8" name="Obrázek 1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3269880" y="2816280"/>
            <a:ext cx="3944160" cy="2548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7214400" y="2761920"/>
            <a:ext cx="4120919" cy="329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 noGrp="1"/>
          </p:cNvSpPr>
          <p:nvPr>
            <p:ph type="body" idx="4294967295"/>
          </p:nvPr>
        </p:nvSpPr>
        <p:spPr>
          <a:xfrm>
            <a:off x="838080" y="1561680"/>
            <a:ext cx="10515240" cy="4604040"/>
          </a:xfrm>
        </p:spPr>
        <p:txBody>
          <a:bodyPr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1001"/>
              </a:spcBef>
              <a:buNone/>
            </a:pPr>
            <a:endParaRPr lang="cs-CZ">
              <a:latin typeface="Calibri" pitchFamily="18"/>
            </a:endParaRPr>
          </a:p>
          <a:p>
            <a:pPr marL="0" lvl="0" indent="0">
              <a:spcBef>
                <a:spcPts val="1001"/>
              </a:spcBef>
              <a:buNone/>
            </a:pPr>
            <a:endParaRPr lang="cs-CZ">
              <a:latin typeface="Calibri" pitchFamily="18"/>
            </a:endParaRPr>
          </a:p>
          <a:p>
            <a:pPr marL="0" lvl="0" indent="0">
              <a:spcBef>
                <a:spcPts val="1001"/>
              </a:spcBef>
              <a:buNone/>
            </a:pPr>
            <a:endParaRPr lang="cs-CZ">
              <a:latin typeface="Calibri" pitchFamily="18"/>
            </a:endParaRPr>
          </a:p>
          <a:p>
            <a:pPr marL="0" lvl="0" indent="0">
              <a:spcBef>
                <a:spcPts val="1001"/>
              </a:spcBef>
              <a:buNone/>
            </a:pPr>
            <a:endParaRPr lang="cs-CZ">
              <a:latin typeface="Calibri" pitchFamily="18"/>
            </a:endParaRPr>
          </a:p>
        </p:txBody>
      </p:sp>
      <p:pic>
        <p:nvPicPr>
          <p:cNvPr id="3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81680" y="6060240"/>
            <a:ext cx="2272320" cy="84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489920" y="6002280"/>
            <a:ext cx="1883160" cy="739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421320" y="5973480"/>
            <a:ext cx="792720" cy="7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228080" y="6176880"/>
            <a:ext cx="2207880" cy="5461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ástupný symbol pro obsah 2"/>
          <p:cNvSpPr/>
          <p:nvPr/>
        </p:nvSpPr>
        <p:spPr>
          <a:xfrm>
            <a:off x="1464479" y="1475999"/>
            <a:ext cx="8229240" cy="4525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978480" y="144000"/>
            <a:ext cx="9461519" cy="2649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cs-CZ" sz="40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Restriction or freedom of the press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cs-CZ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Even though the system of the First Republic is today a model for many of democratic establishment, the functioning of the periodical press has been much more limited at this time than today</a:t>
            </a:r>
            <a:r>
              <a:rPr lang="cs-CZ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.</a:t>
            </a:r>
          </a:p>
        </p:txBody>
      </p:sp>
      <p:sp>
        <p:nvSpPr>
          <p:cNvPr id="10" name="Obdélníkový popisek 9"/>
          <p:cNvSpPr/>
          <p:nvPr/>
        </p:nvSpPr>
        <p:spPr>
          <a:xfrm>
            <a:off x="3192540" y="3599092"/>
            <a:ext cx="5639763" cy="1774124"/>
          </a:xfrm>
          <a:prstGeom prst="wedgeRectCallout">
            <a:avLst>
              <a:gd name="adj1" fmla="val -18866"/>
              <a:gd name="adj2" fmla="val -897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Press Act determined what must be stated in the titles of each periodical form, and it also established</a:t>
            </a:r>
            <a:br>
              <a:rPr lang="en-US" dirty="0" smtClean="0"/>
            </a:br>
            <a:r>
              <a:rPr lang="en-US" dirty="0" smtClean="0"/>
              <a:t>INSTITUTE OF THE RESPONSIBLE EDITOR</a:t>
            </a:r>
            <a:br>
              <a:rPr lang="en-US" dirty="0" smtClean="0"/>
            </a:br>
            <a:r>
              <a:rPr lang="en-US" dirty="0" smtClean="0"/>
              <a:t>Who has been criminally liable for any violation of the letter against the laws in force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ole rádia – zábava, zpravodajstv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838080" y="0"/>
            <a:ext cx="10515240" cy="169019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cs-CZ" b="1">
                <a:latin typeface="Times New Roman" pitchFamily="18"/>
                <a:cs typeface="Times New Roman" pitchFamily="18"/>
              </a:rPr>
              <a:t>Role of radio - entertainment, news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type="body" idx="4294967295"/>
          </p:nvPr>
        </p:nvSpPr>
        <p:spPr>
          <a:xfrm>
            <a:off x="838080" y="1078199"/>
            <a:ext cx="10875960" cy="5098320"/>
          </a:xfrm>
        </p:spPr>
        <p:txBody>
          <a:bodyPr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1001"/>
              </a:spcBef>
              <a:buNone/>
            </a:pPr>
            <a:r>
              <a:rPr lang="en-US" sz="2400" dirty="0">
                <a:latin typeface="Times New Roman" pitchFamily="18"/>
                <a:cs typeface="Times New Roman" pitchFamily="16"/>
              </a:rPr>
              <a:t>In 1925, news began to play a new and more active role on the radio, not just reporting messages, but trying to bring events closer.</a:t>
            </a:r>
          </a:p>
          <a:p>
            <a:pPr marL="0" lvl="0" indent="0">
              <a:spcBef>
                <a:spcPts val="1001"/>
              </a:spcBef>
              <a:buFont typeface="Arial" pitchFamily="32"/>
              <a:buChar char="•"/>
            </a:pPr>
            <a:r>
              <a:rPr lang="en-US" sz="2400" dirty="0">
                <a:latin typeface="Times New Roman" pitchFamily="18"/>
                <a:cs typeface="Times New Roman" pitchFamily="16"/>
              </a:rPr>
              <a:t>First attempts at reporting.</a:t>
            </a:r>
          </a:p>
          <a:p>
            <a:pPr marL="0" lvl="0" indent="0">
              <a:spcBef>
                <a:spcPts val="1001"/>
              </a:spcBef>
              <a:buFont typeface="Arial" pitchFamily="32"/>
              <a:buChar char="•"/>
            </a:pPr>
            <a:r>
              <a:rPr lang="en-US" sz="2400" dirty="0">
                <a:latin typeface="Times New Roman" pitchFamily="18"/>
                <a:cs typeface="Times New Roman" pitchFamily="16"/>
              </a:rPr>
              <a:t>The first sports report.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en-US" sz="2400" dirty="0">
                <a:latin typeface="Times New Roman" pitchFamily="18"/>
                <a:cs typeface="Times New Roman" pitchFamily="16"/>
              </a:rPr>
              <a:t>RADIO AND EDUCATION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en-US" sz="2400" dirty="0">
                <a:latin typeface="Times New Roman" pitchFamily="18"/>
                <a:cs typeface="Times New Roman" pitchFamily="16"/>
              </a:rPr>
              <a:t>Gradually, radio courses for foreign languages, such as French, were included in the program offer.</a:t>
            </a:r>
          </a:p>
          <a:p>
            <a:pPr marL="0" lvl="0" indent="0">
              <a:spcBef>
                <a:spcPts val="1001"/>
              </a:spcBef>
              <a:buFont typeface="Arial" pitchFamily="32"/>
              <a:buChar char="•"/>
            </a:pPr>
            <a:r>
              <a:rPr lang="en-US" sz="2400" dirty="0">
                <a:latin typeface="Times New Roman" pitchFamily="18"/>
                <a:cs typeface="Times New Roman" pitchFamily="16"/>
              </a:rPr>
              <a:t>Lectures,</a:t>
            </a:r>
          </a:p>
          <a:p>
            <a:pPr marL="0" lvl="0" indent="0">
              <a:spcBef>
                <a:spcPts val="1001"/>
              </a:spcBef>
              <a:buFont typeface="Arial" pitchFamily="32"/>
              <a:buChar char="•"/>
            </a:pPr>
            <a:r>
              <a:rPr lang="en-US" sz="2400" dirty="0">
                <a:latin typeface="Times New Roman" pitchFamily="18"/>
                <a:cs typeface="Times New Roman" pitchFamily="16"/>
              </a:rPr>
              <a:t>Interviews,</a:t>
            </a:r>
          </a:p>
          <a:p>
            <a:pPr marL="0" lvl="0" indent="0">
              <a:spcBef>
                <a:spcPts val="1001"/>
              </a:spcBef>
              <a:buFont typeface="Arial" pitchFamily="32"/>
              <a:buChar char="•"/>
            </a:pPr>
            <a:r>
              <a:rPr lang="en-US" sz="2400" dirty="0">
                <a:latin typeface="Times New Roman" pitchFamily="18"/>
                <a:cs typeface="Times New Roman" pitchFamily="16"/>
              </a:rPr>
              <a:t>Discussions,</a:t>
            </a:r>
          </a:p>
          <a:p>
            <a:pPr marL="0" lvl="0" indent="0">
              <a:spcBef>
                <a:spcPts val="1001"/>
              </a:spcBef>
              <a:buFont typeface="Arial" pitchFamily="32"/>
              <a:buChar char="•"/>
            </a:pPr>
            <a:r>
              <a:rPr lang="en-US" sz="2400" dirty="0">
                <a:latin typeface="Times New Roman" pitchFamily="18"/>
                <a:cs typeface="Times New Roman" pitchFamily="16"/>
              </a:rPr>
              <a:t>The bands,</a:t>
            </a:r>
          </a:p>
          <a:p>
            <a:pPr marL="0" lvl="0" indent="0">
              <a:spcBef>
                <a:spcPts val="1001"/>
              </a:spcBef>
              <a:buFont typeface="Arial" pitchFamily="32"/>
              <a:buChar char="•"/>
            </a:pPr>
            <a:r>
              <a:rPr lang="en-US" sz="2400" dirty="0">
                <a:latin typeface="Times New Roman" pitchFamily="18"/>
                <a:cs typeface="Times New Roman" pitchFamily="16"/>
              </a:rPr>
              <a:t>Radio games,</a:t>
            </a:r>
          </a:p>
          <a:p>
            <a:pPr marL="0" lvl="0" indent="0">
              <a:spcBef>
                <a:spcPts val="1001"/>
              </a:spcBef>
              <a:buFont typeface="Arial" pitchFamily="32"/>
              <a:buChar char="•"/>
            </a:pPr>
            <a:r>
              <a:rPr lang="en-US" sz="2400" dirty="0">
                <a:latin typeface="Times New Roman" pitchFamily="18"/>
                <a:cs typeface="Times New Roman" pitchFamily="16"/>
              </a:rPr>
              <a:t>Professional broadcasting.</a:t>
            </a:r>
          </a:p>
          <a:p>
            <a:pPr marL="0" lvl="0" indent="0">
              <a:spcBef>
                <a:spcPts val="1001"/>
              </a:spcBef>
              <a:buNone/>
            </a:pPr>
            <a:endParaRPr lang="en-US" dirty="0">
              <a:latin typeface="Times New Roman" pitchFamily="18"/>
              <a:cs typeface="Times New Roman" pitchFamily="16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81680" y="6060240"/>
            <a:ext cx="2272320" cy="84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489920" y="6002280"/>
            <a:ext cx="1883160" cy="739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421320" y="5973480"/>
            <a:ext cx="792720" cy="7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228080" y="6176880"/>
            <a:ext cx="2207880" cy="5461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obsah 2"/>
          <p:cNvSpPr/>
          <p:nvPr/>
        </p:nvSpPr>
        <p:spPr>
          <a:xfrm>
            <a:off x="1019159" y="1765440"/>
            <a:ext cx="8461800" cy="4411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Obdélníkový popisek 9"/>
          <p:cNvSpPr/>
          <p:nvPr/>
        </p:nvSpPr>
        <p:spPr>
          <a:xfrm>
            <a:off x="6168008" y="1765440"/>
            <a:ext cx="5328592" cy="1951592"/>
          </a:xfrm>
          <a:prstGeom prst="wedgeRectCallout">
            <a:avLst>
              <a:gd name="adj1" fmla="val -74030"/>
              <a:gd name="adj2" fmla="val -267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 May 1924 an article was published in the National Letters, in which editor J.D. Richard (Richard </a:t>
            </a:r>
            <a:r>
              <a:rPr lang="en-US" dirty="0" err="1" smtClean="0"/>
              <a:t>Durdil</a:t>
            </a:r>
            <a:r>
              <a:rPr lang="en-US" dirty="0" smtClean="0"/>
              <a:t>) who first proposed using the word „</a:t>
            </a:r>
            <a:r>
              <a:rPr lang="cs-CZ" dirty="0" err="1" smtClean="0"/>
              <a:t>wireless</a:t>
            </a:r>
            <a:r>
              <a:rPr lang="en-US" dirty="0" smtClean="0"/>
              <a:t>" instead of the word "radio" ... The station of the received message or the music actually tells all of us and therefore is certainly entitled to propose a title </a:t>
            </a:r>
            <a:r>
              <a:rPr lang="cs-CZ" dirty="0" err="1" smtClean="0"/>
              <a:t>Wireless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1930 - 19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838080" y="365040"/>
            <a:ext cx="10515240" cy="635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cs-CZ" b="1">
                <a:latin typeface="Times New Roman" pitchFamily="18"/>
                <a:cs typeface="Times New Roman" pitchFamily="18"/>
              </a:rPr>
              <a:t>1930 - 1960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type="body" idx="4294967295"/>
          </p:nvPr>
        </p:nvSpPr>
        <p:spPr>
          <a:xfrm>
            <a:off x="457200" y="923040"/>
            <a:ext cx="11516039" cy="5253480"/>
          </a:xfrm>
        </p:spPr>
        <p:txBody>
          <a:bodyPr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1001"/>
              </a:spcBef>
              <a:buNone/>
            </a:pPr>
            <a:r>
              <a:rPr lang="en-US" sz="2400" b="1" dirty="0">
                <a:latin typeface="Times New Roman" pitchFamily="18"/>
                <a:cs typeface="Times New Roman" pitchFamily="16"/>
              </a:rPr>
              <a:t>TV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en-US" sz="2400" b="1" dirty="0">
                <a:latin typeface="Times New Roman" pitchFamily="18"/>
                <a:cs typeface="Times New Roman" pitchFamily="16"/>
              </a:rPr>
              <a:t>A pioneer in our country was Jaroslav </a:t>
            </a:r>
            <a:r>
              <a:rPr lang="en-US" sz="2400" b="1" dirty="0" err="1">
                <a:latin typeface="Times New Roman" pitchFamily="18"/>
                <a:cs typeface="Times New Roman" pitchFamily="16"/>
              </a:rPr>
              <a:t>Šafránek</a:t>
            </a:r>
            <a:r>
              <a:rPr lang="en-US" sz="2400" b="1" dirty="0">
                <a:latin typeface="Times New Roman" pitchFamily="18"/>
                <a:cs typeface="Times New Roman" pitchFamily="16"/>
              </a:rPr>
              <a:t> (associate professor of experimental physics at Charles University in Prague) in the 1930s.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en-US" sz="2400" b="1" dirty="0">
                <a:latin typeface="Times New Roman" pitchFamily="18"/>
                <a:cs typeface="Times New Roman" pitchFamily="16"/>
              </a:rPr>
              <a:t>In 1935 he completed the first television reception apparatus in Czechoslovakia.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en-US" sz="2400" b="1" dirty="0">
                <a:latin typeface="Times New Roman" pitchFamily="18"/>
                <a:cs typeface="Times New Roman" pitchFamily="16"/>
              </a:rPr>
              <a:t>Great interest in television was shown by Czechoslovak radio amateurs.</a:t>
            </a:r>
          </a:p>
          <a:p>
            <a:pPr marL="0" lvl="0" indent="0">
              <a:spcBef>
                <a:spcPts val="1001"/>
              </a:spcBef>
              <a:buNone/>
            </a:pPr>
            <a:endParaRPr lang="en-US" sz="2400" b="1" dirty="0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None/>
            </a:pPr>
            <a:endParaRPr lang="en-US" sz="2400" b="1" dirty="0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None/>
            </a:pPr>
            <a:r>
              <a:rPr lang="en-US" sz="2400" b="1" dirty="0">
                <a:latin typeface="Times New Roman" pitchFamily="18"/>
                <a:cs typeface="Times New Roman" pitchFamily="16"/>
              </a:rPr>
              <a:t>THE FORCE OF INTERVIEW CONTINUES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en-US" sz="2400" b="1" dirty="0">
                <a:latin typeface="Times New Roman" pitchFamily="18"/>
                <a:cs typeface="Times New Roman" pitchFamily="16"/>
              </a:rPr>
              <a:t>1939 - Radio broadcasting to the Protectorate (all employees of Jewish origin have to leave).</a:t>
            </a:r>
          </a:p>
          <a:p>
            <a:pPr marL="0" lvl="0" indent="0">
              <a:spcBef>
                <a:spcPts val="1001"/>
              </a:spcBef>
              <a:buNone/>
            </a:pPr>
            <a:endParaRPr lang="en-US" dirty="0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None/>
            </a:pPr>
            <a:endParaRPr lang="en-US" dirty="0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None/>
            </a:pPr>
            <a:endParaRPr lang="en-US" dirty="0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None/>
            </a:pPr>
            <a:endParaRPr lang="en-US" b="1" dirty="0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None/>
            </a:pPr>
            <a:endParaRPr lang="en-US" dirty="0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None/>
            </a:pPr>
            <a:endParaRPr lang="en-US" dirty="0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None/>
            </a:pPr>
            <a:endParaRPr lang="en-US" dirty="0">
              <a:latin typeface="Calibri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None/>
            </a:pPr>
            <a:endParaRPr lang="en-US" dirty="0">
              <a:latin typeface="Calibri" pitchFamily="18"/>
              <a:cs typeface="Times New Roman" pitchFamily="16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81680" y="6060240"/>
            <a:ext cx="2272320" cy="84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489920" y="6002280"/>
            <a:ext cx="1883160" cy="739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421320" y="5973480"/>
            <a:ext cx="792720" cy="7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228080" y="6176880"/>
            <a:ext cx="2207880" cy="5461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obsah 2"/>
          <p:cNvSpPr/>
          <p:nvPr/>
        </p:nvSpPr>
        <p:spPr>
          <a:xfrm>
            <a:off x="457200" y="1642680"/>
            <a:ext cx="10685880" cy="4483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1127448" y="3501008"/>
            <a:ext cx="518457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transmitter only served to investigate the propagation of very short waves. However, Czech TV broadcasting could not develop in the occupation. It did not recover until 1945</a:t>
            </a:r>
            <a:endParaRPr lang="cs-CZ" dirty="0"/>
          </a:p>
        </p:txBody>
      </p:sp>
      <p:sp>
        <p:nvSpPr>
          <p:cNvPr id="12" name="Zaoblený obdélník 11"/>
          <p:cNvSpPr/>
          <p:nvPr/>
        </p:nvSpPr>
        <p:spPr>
          <a:xfrm>
            <a:off x="7680176" y="5445224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Zaoblený obdélník 12"/>
          <p:cNvSpPr/>
          <p:nvPr/>
        </p:nvSpPr>
        <p:spPr>
          <a:xfrm>
            <a:off x="7228080" y="4365104"/>
            <a:ext cx="4894888" cy="11697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 March 1939, Czechoslovakia was occupied by Nazi Germany. Actor </a:t>
            </a:r>
            <a:r>
              <a:rPr lang="en-US" dirty="0" err="1" smtClean="0"/>
              <a:t>Zdeněk</a:t>
            </a:r>
            <a:r>
              <a:rPr lang="en-US" dirty="0" smtClean="0"/>
              <a:t> </a:t>
            </a:r>
            <a:r>
              <a:rPr lang="en-US" dirty="0" err="1" smtClean="0"/>
              <a:t>Štěpánek</a:t>
            </a:r>
            <a:r>
              <a:rPr lang="en-US" dirty="0" smtClean="0"/>
              <a:t> read the news about this event via ČTK radio news.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lm a válečná propaganda&#10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cs-CZ" b="1">
                <a:latin typeface="Times New Roman" pitchFamily="18"/>
                <a:cs typeface="Times New Roman" pitchFamily="18"/>
              </a:rPr>
              <a:t>Film and war propaganda</a:t>
            </a:r>
            <a:br>
              <a:rPr lang="cs-CZ" b="1">
                <a:latin typeface="Times New Roman" pitchFamily="18"/>
                <a:cs typeface="Times New Roman" pitchFamily="18"/>
              </a:rPr>
            </a:br>
            <a:endParaRPr lang="cs-CZ" b="1"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Zástupný symbol pro obsah 2"/>
          <p:cNvSpPr txBox="1">
            <a:spLocks noGrp="1"/>
          </p:cNvSpPr>
          <p:nvPr>
            <p:ph type="body" idx="4294967295"/>
          </p:nvPr>
        </p:nvSpPr>
        <p:spPr>
          <a:xfrm>
            <a:off x="284760" y="1303560"/>
            <a:ext cx="11438280" cy="4727520"/>
          </a:xfrm>
        </p:spPr>
        <p:txBody>
          <a:bodyPr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1001"/>
              </a:spcBef>
              <a:buNone/>
            </a:pPr>
            <a:r>
              <a:rPr lang="en-US">
                <a:latin typeface="Calibri" pitchFamily="18"/>
                <a:cs typeface="Times New Roman" pitchFamily="16"/>
              </a:rPr>
              <a:t>A series of movies were depicted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en-US">
                <a:latin typeface="Times New Roman" pitchFamily="18"/>
                <a:cs typeface="Times New Roman" pitchFamily="16"/>
              </a:rPr>
              <a:t>Territorial expansion of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en-US">
                <a:latin typeface="Times New Roman" pitchFamily="18"/>
                <a:cs typeface="Times New Roman" pitchFamily="16"/>
              </a:rPr>
              <a:t>Third empire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81680" y="6060240"/>
            <a:ext cx="2272320" cy="84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489920" y="6002280"/>
            <a:ext cx="1883160" cy="739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421320" y="5973480"/>
            <a:ext cx="792720" cy="7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228080" y="6176880"/>
            <a:ext cx="2207880" cy="5461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obsah 2"/>
          <p:cNvSpPr/>
          <p:nvPr/>
        </p:nvSpPr>
        <p:spPr>
          <a:xfrm>
            <a:off x="457200" y="1642680"/>
            <a:ext cx="10685880" cy="4483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5165280" y="1275480"/>
            <a:ext cx="5315400" cy="33404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bdélník 10"/>
          <p:cNvSpPr/>
          <p:nvPr/>
        </p:nvSpPr>
        <p:spPr>
          <a:xfrm>
            <a:off x="4868280" y="4867920"/>
            <a:ext cx="7165440" cy="118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cs-CZ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In 1942 home news is completely subordinate to the protectorate power of the Nazi press union headed by Wolfgang Wolfram von Wolmar.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1641240" y="4249800"/>
            <a:ext cx="3226320" cy="195804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Obdélníkový popisek 12"/>
          <p:cNvSpPr/>
          <p:nvPr/>
        </p:nvSpPr>
        <p:spPr>
          <a:xfrm>
            <a:off x="623392" y="3068961"/>
            <a:ext cx="4860612" cy="1440160"/>
          </a:xfrm>
          <a:prstGeom prst="wedgeRectCallout">
            <a:avLst>
              <a:gd name="adj1" fmla="val 75719"/>
              <a:gd name="adj2" fmla="val -901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These films had no significant artistic value and served primarily to promote war. Images that could have attracted great attention were sharply criticized, censored or banned.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953</Words>
  <Application>Microsoft Office PowerPoint</Application>
  <PresentationFormat>Předvádění na obrazovce (4:3)</PresentationFormat>
  <Paragraphs>146</Paragraphs>
  <Slides>14</Slides>
  <Notes>14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16" baseType="lpstr">
      <vt:lpstr>Výchozí</vt:lpstr>
      <vt:lpstr>Výchozí 1</vt:lpstr>
      <vt:lpstr>Information and communication technologies: 12. Multimedia in the mirror of time. Philosophy of the media.  </vt:lpstr>
      <vt:lpstr>Prezentace aplikace PowerPoint</vt:lpstr>
      <vt:lpstr>Prezentace aplikace PowerPoint</vt:lpstr>
      <vt:lpstr>Media features</vt:lpstr>
      <vt:lpstr>Prezentace aplikace PowerPoint</vt:lpstr>
      <vt:lpstr>Prezentace aplikace PowerPoint</vt:lpstr>
      <vt:lpstr>Role of radio - entertainment, news</vt:lpstr>
      <vt:lpstr>1930 - 1960</vt:lpstr>
      <vt:lpstr>Film and war propaganda </vt:lpstr>
      <vt:lpstr>Media and Communism</vt:lpstr>
      <vt:lpstr>Years of the 50th - Sharpened Ideological War</vt:lpstr>
      <vt:lpstr>1960 - 1990</vt:lpstr>
      <vt:lpstr>1968 Occupation - Time of Normalization</vt:lpstr>
      <vt:lpstr>80s and others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and communication technologies: 12. Multimedia in the mirror of time. Philosophy of the media.  </dc:title>
  <dc:creator>Marková Jana</dc:creator>
  <cp:lastModifiedBy>Marková Jana</cp:lastModifiedBy>
  <cp:revision>7</cp:revision>
  <dcterms:modified xsi:type="dcterms:W3CDTF">2017-08-25T11:25:11Z</dcterms:modified>
</cp:coreProperties>
</file>