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0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Zástupný symbol pro záhlaví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cs-CZ" sz="1400" b="0" i="0" u="none" strike="noStrike" kern="1200">
              <a:ln>
                <a:noFill/>
              </a:ln>
              <a:latin typeface="Arial" pitchFamily="18"/>
              <a:ea typeface="Microsoft YaHei" pitchFamily="2"/>
              <a:cs typeface="Mangal" pitchFamily="2"/>
            </a:endParaRPr>
          </a:p>
        </p:txBody>
      </p:sp>
      <p:sp>
        <p:nvSpPr>
          <p:cNvPr id="3" name="Zástupný symbol pro datum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cs-CZ" sz="1400" b="0" i="0" u="none" strike="noStrike" kern="1200">
              <a:ln>
                <a:noFill/>
              </a:ln>
              <a:latin typeface="Arial" pitchFamily="18"/>
              <a:ea typeface="Microsoft YaHei" pitchFamily="2"/>
              <a:cs typeface="Mangal" pitchFamily="2"/>
            </a:endParaRPr>
          </a:p>
        </p:txBody>
      </p:sp>
      <p:sp>
        <p:nvSpPr>
          <p:cNvPr id="4" name="Zástupný symbol pro zápatí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cs-CZ" sz="1400" b="0" i="0" u="none" strike="noStrike" kern="1200">
              <a:ln>
                <a:noFill/>
              </a:ln>
              <a:latin typeface="Arial" pitchFamily="18"/>
              <a:ea typeface="Microsoft YaHei" pitchFamily="2"/>
              <a:cs typeface="Mangal" pitchFamily="2"/>
            </a:endParaRPr>
          </a:p>
        </p:txBody>
      </p:sp>
      <p:sp>
        <p:nvSpPr>
          <p:cNvPr id="5" name="Zástupný symbol pro číslo snímku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C8525642-2B0E-4B8F-AEF8-E657AC1F8C69}" type="slidenum">
              <a:t>‹#›</a:t>
            </a:fld>
            <a:endParaRPr lang="cs-CZ"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3004752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Zástupný symbol pro poznámky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cs-CZ"/>
          </a:p>
        </p:txBody>
      </p:sp>
      <p:sp>
        <p:nvSpPr>
          <p:cNvPr id="4" name="Zástupný symbol pro záhlaví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cs-CZ" sz="1400" kern="1200">
                <a:latin typeface="Times New Roman" pitchFamily="18"/>
                <a:ea typeface="Lucida Sans Unicode" pitchFamily="2"/>
                <a:cs typeface="Tahoma" pitchFamily="2"/>
              </a:defRPr>
            </a:lvl1pPr>
          </a:lstStyle>
          <a:p>
            <a:pPr lvl="0"/>
            <a:endParaRPr lang="cs-CZ"/>
          </a:p>
        </p:txBody>
      </p:sp>
      <p:sp>
        <p:nvSpPr>
          <p:cNvPr id="5" name="Zástupný symbol pro datum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cs-CZ" sz="1400" kern="1200">
                <a:latin typeface="Times New Roman" pitchFamily="18"/>
                <a:ea typeface="Lucida Sans Unicode" pitchFamily="2"/>
                <a:cs typeface="Tahoma" pitchFamily="2"/>
              </a:defRPr>
            </a:lvl1pPr>
          </a:lstStyle>
          <a:p>
            <a:pPr lvl="0"/>
            <a:endParaRPr lang="cs-CZ"/>
          </a:p>
        </p:txBody>
      </p:sp>
      <p:sp>
        <p:nvSpPr>
          <p:cNvPr id="6" name="Zástupný symbol pro zápatí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cs-CZ" sz="1400" kern="1200">
                <a:latin typeface="Times New Roman" pitchFamily="18"/>
                <a:ea typeface="Lucida Sans Unicode" pitchFamily="2"/>
                <a:cs typeface="Tahoma" pitchFamily="2"/>
              </a:defRPr>
            </a:lvl1pPr>
          </a:lstStyle>
          <a:p>
            <a:pPr lvl="0"/>
            <a:endParaRPr lang="cs-CZ"/>
          </a:p>
        </p:txBody>
      </p:sp>
      <p:sp>
        <p:nvSpPr>
          <p:cNvPr id="7" name="Zástupný symbol pro číslo snímku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cs-CZ" sz="1400" kern="1200">
                <a:latin typeface="Times New Roman" pitchFamily="18"/>
                <a:ea typeface="Lucida Sans Unicode" pitchFamily="2"/>
                <a:cs typeface="Tahoma" pitchFamily="2"/>
              </a:defRPr>
            </a:lvl1pPr>
          </a:lstStyle>
          <a:p>
            <a:pPr lvl="0"/>
            <a:fld id="{664A4C55-D828-49E0-BB2E-CD46B20D234D}" type="slidenum">
              <a:t>‹#›</a:t>
            </a:fld>
            <a:endParaRPr lang="cs-CZ"/>
          </a:p>
        </p:txBody>
      </p:sp>
    </p:spTree>
    <p:extLst>
      <p:ext uri="{BB962C8B-B14F-4D97-AF65-F5344CB8AC3E}">
        <p14:creationId xmlns:p14="http://schemas.microsoft.com/office/powerpoint/2010/main" val="987282831"/>
      </p:ext>
    </p:extLst>
  </p:cSld>
  <p:clrMap bg1="lt1" tx1="dk1" bg2="lt2" tx2="dk2" accent1="accent1" accent2="accent2" accent3="accent3" accent4="accent4" accent5="accent5" accent6="accent6" hlink="hlink" folHlink="folHlink"/>
  <p:notesStyle>
    <a:lvl1pPr marL="216000" marR="0" indent="-216000" rtl="0" hangingPunct="0">
      <a:tabLst/>
      <a:defRPr lang="cs-CZ"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217488" y="812800"/>
            <a:ext cx="7124700" cy="4008438"/>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5"/>
            <a:ext cx="103632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B66B78BF-B28C-4654-B811-0C850E91E537}" type="slidenum">
              <a:t>‹#›</a:t>
            </a:fld>
            <a:endParaRPr lang="cs-CZ"/>
          </a:p>
        </p:txBody>
      </p:sp>
    </p:spTree>
    <p:extLst>
      <p:ext uri="{BB962C8B-B14F-4D97-AF65-F5344CB8AC3E}">
        <p14:creationId xmlns:p14="http://schemas.microsoft.com/office/powerpoint/2010/main" val="41534577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30DEBFB3-D231-44A6-AEE9-66FABFD57AEA}" type="slidenum">
              <a:t>‹#›</a:t>
            </a:fld>
            <a:endParaRPr lang="cs-CZ"/>
          </a:p>
        </p:txBody>
      </p:sp>
    </p:spTree>
    <p:extLst>
      <p:ext uri="{BB962C8B-B14F-4D97-AF65-F5344CB8AC3E}">
        <p14:creationId xmlns:p14="http://schemas.microsoft.com/office/powerpoint/2010/main" val="4729512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1122363"/>
            <a:ext cx="2743200" cy="500856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09600" y="1122363"/>
            <a:ext cx="8077200" cy="50085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B9DFB43F-C362-405C-A73C-F8C321DE734E}" type="slidenum">
              <a:t>‹#›</a:t>
            </a:fld>
            <a:endParaRPr lang="cs-CZ"/>
          </a:p>
        </p:txBody>
      </p:sp>
    </p:spTree>
    <p:extLst>
      <p:ext uri="{BB962C8B-B14F-4D97-AF65-F5344CB8AC3E}">
        <p14:creationId xmlns:p14="http://schemas.microsoft.com/office/powerpoint/2010/main" val="35867356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5"/>
            <a:ext cx="103632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E43175C7-8BE1-4595-BD83-C9FAD133CCD5}" type="slidenum">
              <a:t>‹#›</a:t>
            </a:fld>
            <a:endParaRPr lang="cs-CZ"/>
          </a:p>
        </p:txBody>
      </p:sp>
    </p:spTree>
    <p:extLst>
      <p:ext uri="{BB962C8B-B14F-4D97-AF65-F5344CB8AC3E}">
        <p14:creationId xmlns:p14="http://schemas.microsoft.com/office/powerpoint/2010/main" val="33723805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E5D29371-A648-4E3C-A3F1-1A24E5374EC3}" type="slidenum">
              <a:t>‹#›</a:t>
            </a:fld>
            <a:endParaRPr lang="cs-CZ"/>
          </a:p>
        </p:txBody>
      </p:sp>
    </p:spTree>
    <p:extLst>
      <p:ext uri="{BB962C8B-B14F-4D97-AF65-F5344CB8AC3E}">
        <p14:creationId xmlns:p14="http://schemas.microsoft.com/office/powerpoint/2010/main" val="42970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613" y="4406900"/>
            <a:ext cx="103632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69E02DBA-3B0F-4541-93AF-3DB8CA5E034F}" type="slidenum">
              <a:t>‹#›</a:t>
            </a:fld>
            <a:endParaRPr lang="cs-CZ"/>
          </a:p>
        </p:txBody>
      </p:sp>
    </p:spTree>
    <p:extLst>
      <p:ext uri="{BB962C8B-B14F-4D97-AF65-F5344CB8AC3E}">
        <p14:creationId xmlns:p14="http://schemas.microsoft.com/office/powerpoint/2010/main" val="996169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819B6699-CBA6-4374-A59A-138B5A19D9A1}" type="slidenum">
              <a:t>‹#›</a:t>
            </a:fld>
            <a:endParaRPr lang="cs-CZ"/>
          </a:p>
        </p:txBody>
      </p:sp>
    </p:spTree>
    <p:extLst>
      <p:ext uri="{BB962C8B-B14F-4D97-AF65-F5344CB8AC3E}">
        <p14:creationId xmlns:p14="http://schemas.microsoft.com/office/powerpoint/2010/main" val="1955364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8" name="Zástupný symbol pro zápatí 7"/>
          <p:cNvSpPr>
            <a:spLocks noGrp="1"/>
          </p:cNvSpPr>
          <p:nvPr>
            <p:ph type="ftr" sz="quarter" idx="11"/>
          </p:nvPr>
        </p:nvSpPr>
        <p:spPr/>
        <p:txBody>
          <a:bodyPr/>
          <a:lstStyle/>
          <a:p>
            <a:pPr lvl="0"/>
            <a:endParaRPr lang="cs-CZ"/>
          </a:p>
        </p:txBody>
      </p:sp>
      <p:sp>
        <p:nvSpPr>
          <p:cNvPr id="9" name="Zástupný symbol pro číslo snímku 8"/>
          <p:cNvSpPr>
            <a:spLocks noGrp="1"/>
          </p:cNvSpPr>
          <p:nvPr>
            <p:ph type="sldNum" sz="quarter" idx="12"/>
          </p:nvPr>
        </p:nvSpPr>
        <p:spPr/>
        <p:txBody>
          <a:bodyPr/>
          <a:lstStyle/>
          <a:p>
            <a:pPr lvl="0"/>
            <a:fld id="{4C918C19-936A-4433-90C5-DEEBA200538B}" type="slidenum">
              <a:t>‹#›</a:t>
            </a:fld>
            <a:endParaRPr lang="cs-CZ"/>
          </a:p>
        </p:txBody>
      </p:sp>
    </p:spTree>
    <p:extLst>
      <p:ext uri="{BB962C8B-B14F-4D97-AF65-F5344CB8AC3E}">
        <p14:creationId xmlns:p14="http://schemas.microsoft.com/office/powerpoint/2010/main" val="16807166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4" name="Zástupný symbol pro zápatí 3"/>
          <p:cNvSpPr>
            <a:spLocks noGrp="1"/>
          </p:cNvSpPr>
          <p:nvPr>
            <p:ph type="ftr" sz="quarter" idx="11"/>
          </p:nvPr>
        </p:nvSpPr>
        <p:spPr/>
        <p:txBody>
          <a:bodyPr/>
          <a:lstStyle/>
          <a:p>
            <a:pPr lvl="0"/>
            <a:endParaRPr lang="cs-CZ"/>
          </a:p>
        </p:txBody>
      </p:sp>
      <p:sp>
        <p:nvSpPr>
          <p:cNvPr id="5" name="Zástupný symbol pro číslo snímku 4"/>
          <p:cNvSpPr>
            <a:spLocks noGrp="1"/>
          </p:cNvSpPr>
          <p:nvPr>
            <p:ph type="sldNum" sz="quarter" idx="12"/>
          </p:nvPr>
        </p:nvSpPr>
        <p:spPr/>
        <p:txBody>
          <a:bodyPr/>
          <a:lstStyle/>
          <a:p>
            <a:pPr lvl="0"/>
            <a:fld id="{26C0EE17-8623-4B2E-B8AB-F434BE286C96}" type="slidenum">
              <a:t>‹#›</a:t>
            </a:fld>
            <a:endParaRPr lang="cs-CZ"/>
          </a:p>
        </p:txBody>
      </p:sp>
    </p:spTree>
    <p:extLst>
      <p:ext uri="{BB962C8B-B14F-4D97-AF65-F5344CB8AC3E}">
        <p14:creationId xmlns:p14="http://schemas.microsoft.com/office/powerpoint/2010/main" val="3472453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3" name="Zástupný symbol pro zápatí 2"/>
          <p:cNvSpPr>
            <a:spLocks noGrp="1"/>
          </p:cNvSpPr>
          <p:nvPr>
            <p:ph type="ftr" sz="quarter" idx="11"/>
          </p:nvPr>
        </p:nvSpPr>
        <p:spPr/>
        <p:txBody>
          <a:bodyPr/>
          <a:lstStyle/>
          <a:p>
            <a:pPr lvl="0"/>
            <a:endParaRPr lang="cs-CZ"/>
          </a:p>
        </p:txBody>
      </p:sp>
      <p:sp>
        <p:nvSpPr>
          <p:cNvPr id="4" name="Zástupný symbol pro číslo snímku 3"/>
          <p:cNvSpPr>
            <a:spLocks noGrp="1"/>
          </p:cNvSpPr>
          <p:nvPr>
            <p:ph type="sldNum" sz="quarter" idx="12"/>
          </p:nvPr>
        </p:nvSpPr>
        <p:spPr/>
        <p:txBody>
          <a:bodyPr/>
          <a:lstStyle/>
          <a:p>
            <a:pPr lvl="0"/>
            <a:fld id="{3F612EB8-E5E1-4508-BD5A-9C98064D6DB9}" type="slidenum">
              <a:t>‹#›</a:t>
            </a:fld>
            <a:endParaRPr lang="cs-CZ"/>
          </a:p>
        </p:txBody>
      </p:sp>
    </p:spTree>
    <p:extLst>
      <p:ext uri="{BB962C8B-B14F-4D97-AF65-F5344CB8AC3E}">
        <p14:creationId xmlns:p14="http://schemas.microsoft.com/office/powerpoint/2010/main" val="8579594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40116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97D060F2-E3A6-4F6A-B9BC-15B2D686E14A}" type="slidenum">
              <a:t>‹#›</a:t>
            </a:fld>
            <a:endParaRPr lang="cs-CZ"/>
          </a:p>
        </p:txBody>
      </p:sp>
    </p:spTree>
    <p:extLst>
      <p:ext uri="{BB962C8B-B14F-4D97-AF65-F5344CB8AC3E}">
        <p14:creationId xmlns:p14="http://schemas.microsoft.com/office/powerpoint/2010/main" val="26586954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4685B95A-CA83-4BC1-8B8C-0D9A987CF4F3}" type="slidenum">
              <a:t>‹#›</a:t>
            </a:fld>
            <a:endParaRPr lang="cs-CZ"/>
          </a:p>
        </p:txBody>
      </p:sp>
    </p:spTree>
    <p:extLst>
      <p:ext uri="{BB962C8B-B14F-4D97-AF65-F5344CB8AC3E}">
        <p14:creationId xmlns:p14="http://schemas.microsoft.com/office/powerpoint/2010/main" val="13168478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188" y="4800600"/>
            <a:ext cx="73152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FEB0DF3B-8EE6-4C83-A522-257396BC4FBB}" type="slidenum">
              <a:t>‹#›</a:t>
            </a:fld>
            <a:endParaRPr lang="cs-CZ"/>
          </a:p>
        </p:txBody>
      </p:sp>
    </p:spTree>
    <p:extLst>
      <p:ext uri="{BB962C8B-B14F-4D97-AF65-F5344CB8AC3E}">
        <p14:creationId xmlns:p14="http://schemas.microsoft.com/office/powerpoint/2010/main" val="698658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D6112337-27D1-4671-A2A7-5BEA3E7C83DD}" type="slidenum">
              <a:t>‹#›</a:t>
            </a:fld>
            <a:endParaRPr lang="cs-CZ"/>
          </a:p>
        </p:txBody>
      </p:sp>
    </p:spTree>
    <p:extLst>
      <p:ext uri="{BB962C8B-B14F-4D97-AF65-F5344CB8AC3E}">
        <p14:creationId xmlns:p14="http://schemas.microsoft.com/office/powerpoint/2010/main" val="4143558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lvl="0"/>
            <a:fld id="{0EA62B60-9CD4-42A9-BF48-81CBD6F0E99F}"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AAEC84B1-660E-498A-A5BF-67C91CC47E37}" type="slidenum">
              <a:t>‹#›</a:t>
            </a:fld>
            <a:endParaRPr lang="cs-CZ"/>
          </a:p>
        </p:txBody>
      </p:sp>
    </p:spTree>
    <p:extLst>
      <p:ext uri="{BB962C8B-B14F-4D97-AF65-F5344CB8AC3E}">
        <p14:creationId xmlns:p14="http://schemas.microsoft.com/office/powerpoint/2010/main" val="2094871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613" y="4406900"/>
            <a:ext cx="103632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5" name="Zástupný symbol pro zápatí 4"/>
          <p:cNvSpPr>
            <a:spLocks noGrp="1"/>
          </p:cNvSpPr>
          <p:nvPr>
            <p:ph type="ftr" sz="quarter" idx="11"/>
          </p:nvPr>
        </p:nvSpPr>
        <p:spPr/>
        <p:txBody>
          <a:bodyPr/>
          <a:lstStyle/>
          <a:p>
            <a:pPr lvl="0"/>
            <a:endParaRPr lang="cs-CZ"/>
          </a:p>
        </p:txBody>
      </p:sp>
      <p:sp>
        <p:nvSpPr>
          <p:cNvPr id="6" name="Zástupný symbol pro číslo snímku 5"/>
          <p:cNvSpPr>
            <a:spLocks noGrp="1"/>
          </p:cNvSpPr>
          <p:nvPr>
            <p:ph type="sldNum" sz="quarter" idx="12"/>
          </p:nvPr>
        </p:nvSpPr>
        <p:spPr/>
        <p:txBody>
          <a:bodyPr/>
          <a:lstStyle/>
          <a:p>
            <a:pPr lvl="0"/>
            <a:fld id="{DD1E7FB2-EE3A-4374-91CC-C2E4CCCBE3A1}" type="slidenum">
              <a:t>‹#›</a:t>
            </a:fld>
            <a:endParaRPr lang="cs-CZ"/>
          </a:p>
        </p:txBody>
      </p:sp>
    </p:spTree>
    <p:extLst>
      <p:ext uri="{BB962C8B-B14F-4D97-AF65-F5344CB8AC3E}">
        <p14:creationId xmlns:p14="http://schemas.microsoft.com/office/powerpoint/2010/main" val="2355305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600" y="1604963"/>
            <a:ext cx="54102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604963"/>
            <a:ext cx="54102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C85E363A-6ED8-47F7-8EC7-BAC6E67B7E8A}" type="slidenum">
              <a:t>‹#›</a:t>
            </a:fld>
            <a:endParaRPr lang="cs-CZ"/>
          </a:p>
        </p:txBody>
      </p:sp>
    </p:spTree>
    <p:extLst>
      <p:ext uri="{BB962C8B-B14F-4D97-AF65-F5344CB8AC3E}">
        <p14:creationId xmlns:p14="http://schemas.microsoft.com/office/powerpoint/2010/main" val="17546043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8" name="Zástupný symbol pro zápatí 7"/>
          <p:cNvSpPr>
            <a:spLocks noGrp="1"/>
          </p:cNvSpPr>
          <p:nvPr>
            <p:ph type="ftr" sz="quarter" idx="11"/>
          </p:nvPr>
        </p:nvSpPr>
        <p:spPr/>
        <p:txBody>
          <a:bodyPr/>
          <a:lstStyle/>
          <a:p>
            <a:pPr lvl="0"/>
            <a:endParaRPr lang="cs-CZ"/>
          </a:p>
        </p:txBody>
      </p:sp>
      <p:sp>
        <p:nvSpPr>
          <p:cNvPr id="9" name="Zástupný symbol pro číslo snímku 8"/>
          <p:cNvSpPr>
            <a:spLocks noGrp="1"/>
          </p:cNvSpPr>
          <p:nvPr>
            <p:ph type="sldNum" sz="quarter" idx="12"/>
          </p:nvPr>
        </p:nvSpPr>
        <p:spPr/>
        <p:txBody>
          <a:bodyPr/>
          <a:lstStyle/>
          <a:p>
            <a:pPr lvl="0"/>
            <a:fld id="{4B219A47-1E95-4F68-BEBF-2010F3F6AA5E}" type="slidenum">
              <a:t>‹#›</a:t>
            </a:fld>
            <a:endParaRPr lang="cs-CZ"/>
          </a:p>
        </p:txBody>
      </p:sp>
    </p:spTree>
    <p:extLst>
      <p:ext uri="{BB962C8B-B14F-4D97-AF65-F5344CB8AC3E}">
        <p14:creationId xmlns:p14="http://schemas.microsoft.com/office/powerpoint/2010/main" val="4143248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4" name="Zástupný symbol pro zápatí 3"/>
          <p:cNvSpPr>
            <a:spLocks noGrp="1"/>
          </p:cNvSpPr>
          <p:nvPr>
            <p:ph type="ftr" sz="quarter" idx="11"/>
          </p:nvPr>
        </p:nvSpPr>
        <p:spPr/>
        <p:txBody>
          <a:bodyPr/>
          <a:lstStyle/>
          <a:p>
            <a:pPr lvl="0"/>
            <a:endParaRPr lang="cs-CZ"/>
          </a:p>
        </p:txBody>
      </p:sp>
      <p:sp>
        <p:nvSpPr>
          <p:cNvPr id="5" name="Zástupný symbol pro číslo snímku 4"/>
          <p:cNvSpPr>
            <a:spLocks noGrp="1"/>
          </p:cNvSpPr>
          <p:nvPr>
            <p:ph type="sldNum" sz="quarter" idx="12"/>
          </p:nvPr>
        </p:nvSpPr>
        <p:spPr/>
        <p:txBody>
          <a:bodyPr/>
          <a:lstStyle/>
          <a:p>
            <a:pPr lvl="0"/>
            <a:fld id="{C97C3722-A20C-4319-AA7C-6953A2EBC8D1}" type="slidenum">
              <a:t>‹#›</a:t>
            </a:fld>
            <a:endParaRPr lang="cs-CZ"/>
          </a:p>
        </p:txBody>
      </p:sp>
    </p:spTree>
    <p:extLst>
      <p:ext uri="{BB962C8B-B14F-4D97-AF65-F5344CB8AC3E}">
        <p14:creationId xmlns:p14="http://schemas.microsoft.com/office/powerpoint/2010/main" val="15701521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3" name="Zástupný symbol pro zápatí 2"/>
          <p:cNvSpPr>
            <a:spLocks noGrp="1"/>
          </p:cNvSpPr>
          <p:nvPr>
            <p:ph type="ftr" sz="quarter" idx="11"/>
          </p:nvPr>
        </p:nvSpPr>
        <p:spPr/>
        <p:txBody>
          <a:bodyPr/>
          <a:lstStyle/>
          <a:p>
            <a:pPr lvl="0"/>
            <a:endParaRPr lang="cs-CZ"/>
          </a:p>
        </p:txBody>
      </p:sp>
      <p:sp>
        <p:nvSpPr>
          <p:cNvPr id="4" name="Zástupný symbol pro číslo snímku 3"/>
          <p:cNvSpPr>
            <a:spLocks noGrp="1"/>
          </p:cNvSpPr>
          <p:nvPr>
            <p:ph type="sldNum" sz="quarter" idx="12"/>
          </p:nvPr>
        </p:nvSpPr>
        <p:spPr/>
        <p:txBody>
          <a:bodyPr/>
          <a:lstStyle/>
          <a:p>
            <a:pPr lvl="0"/>
            <a:fld id="{8FB0CF73-92D2-4917-B4E7-87E5A8213B71}" type="slidenum">
              <a:t>‹#›</a:t>
            </a:fld>
            <a:endParaRPr lang="cs-CZ"/>
          </a:p>
        </p:txBody>
      </p:sp>
    </p:spTree>
    <p:extLst>
      <p:ext uri="{BB962C8B-B14F-4D97-AF65-F5344CB8AC3E}">
        <p14:creationId xmlns:p14="http://schemas.microsoft.com/office/powerpoint/2010/main" val="31920155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40116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DDA576B7-8F20-4F64-927A-27F64252A57F}" type="slidenum">
              <a:t>‹#›</a:t>
            </a:fld>
            <a:endParaRPr lang="cs-CZ"/>
          </a:p>
        </p:txBody>
      </p:sp>
    </p:spTree>
    <p:extLst>
      <p:ext uri="{BB962C8B-B14F-4D97-AF65-F5344CB8AC3E}">
        <p14:creationId xmlns:p14="http://schemas.microsoft.com/office/powerpoint/2010/main" val="3050401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188" y="4800600"/>
            <a:ext cx="73152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pPr lvl="0"/>
            <a:fld id="{53CB0EA4-994D-451A-8A68-09A7D5B0BAD6}" type="datetime1">
              <a:rPr lang="cs-CZ" smtClean="0"/>
              <a:pPr lvl="0"/>
              <a:t>25.8.2017</a:t>
            </a:fld>
            <a:endParaRPr lang="cs-CZ"/>
          </a:p>
        </p:txBody>
      </p:sp>
      <p:sp>
        <p:nvSpPr>
          <p:cNvPr id="6" name="Zástupný symbol pro zápatí 5"/>
          <p:cNvSpPr>
            <a:spLocks noGrp="1"/>
          </p:cNvSpPr>
          <p:nvPr>
            <p:ph type="ftr" sz="quarter" idx="11"/>
          </p:nvPr>
        </p:nvSpPr>
        <p:spPr/>
        <p:txBody>
          <a:bodyPr/>
          <a:lstStyle/>
          <a:p>
            <a:pPr lvl="0"/>
            <a:endParaRPr lang="cs-CZ"/>
          </a:p>
        </p:txBody>
      </p:sp>
      <p:sp>
        <p:nvSpPr>
          <p:cNvPr id="7" name="Zástupný symbol pro číslo snímku 6"/>
          <p:cNvSpPr>
            <a:spLocks noGrp="1"/>
          </p:cNvSpPr>
          <p:nvPr>
            <p:ph type="sldNum" sz="quarter" idx="12"/>
          </p:nvPr>
        </p:nvSpPr>
        <p:spPr/>
        <p:txBody>
          <a:bodyPr/>
          <a:lstStyle/>
          <a:p>
            <a:pPr lvl="0"/>
            <a:fld id="{5E1FEF4C-1C4E-4B22-BD12-580FB8752019}" type="slidenum">
              <a:t>‹#›</a:t>
            </a:fld>
            <a:endParaRPr lang="cs-CZ"/>
          </a:p>
        </p:txBody>
      </p:sp>
    </p:spTree>
    <p:extLst>
      <p:ext uri="{BB962C8B-B14F-4D97-AF65-F5344CB8AC3E}">
        <p14:creationId xmlns:p14="http://schemas.microsoft.com/office/powerpoint/2010/main" val="3882007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Nadpis 1"/>
          <p:cNvSpPr txBox="1">
            <a:spLocks noGrp="1"/>
          </p:cNvSpPr>
          <p:nvPr>
            <p:ph type="title"/>
          </p:nvPr>
        </p:nvSpPr>
        <p:spPr>
          <a:xfrm>
            <a:off x="1523880" y="1122480"/>
            <a:ext cx="9143640" cy="2387160"/>
          </a:xfrm>
          <a:prstGeom prst="rect">
            <a:avLst/>
          </a:prstGeom>
          <a:noFill/>
          <a:ln>
            <a:noFill/>
          </a:ln>
        </p:spPr>
        <p:txBody>
          <a:bodyPr vert="horz" wrap="square" lIns="90000" tIns="45000" rIns="90000" bIns="45000" anchor="b"/>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Klepněte pro úpravu formátu titulního textuKliknutím lze upravit styl.</a:t>
            </a:r>
          </a:p>
        </p:txBody>
      </p:sp>
      <p:sp>
        <p:nvSpPr>
          <p:cNvPr id="3" name="Zástupný symbol pro datum 3"/>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53CB0EA4-994D-451A-8A68-09A7D5B0BAD6}" type="datetime1">
              <a:rPr lang="cs-CZ"/>
              <a:pPr lvl="0"/>
              <a:t>2017/8/25</a:t>
            </a:fld>
            <a:endParaRPr lang="cs-CZ"/>
          </a:p>
        </p:txBody>
      </p:sp>
      <p:sp>
        <p:nvSpPr>
          <p:cNvPr id="4" name="Zástupný symbol pro zápatí 4"/>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lstStyle>
            <a:lvl1pPr lvl="0" rtl="0" hangingPunct="0">
              <a:buNone/>
              <a:tabLst/>
              <a:defRPr lang="cs-CZ" sz="2400" kern="1200">
                <a:latin typeface="Times New Roman" pitchFamily="18"/>
                <a:ea typeface="Lucida Sans Unicode" pitchFamily="2"/>
                <a:cs typeface="Tahoma" pitchFamily="2"/>
              </a:defRPr>
            </a:lvl1pPr>
          </a:lstStyle>
          <a:p>
            <a:pPr lvl="0"/>
            <a:endParaRPr lang="cs-CZ"/>
          </a:p>
        </p:txBody>
      </p:sp>
      <p:sp>
        <p:nvSpPr>
          <p:cNvPr id="5" name="Zástupný symbol pro číslo snímku 5"/>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BD18236A-CF9D-488C-B8E0-2BFD80E6B65C}" type="slidenum">
              <a:t>‹#›</a:t>
            </a:fld>
            <a:endParaRPr lang="cs-CZ"/>
          </a:p>
        </p:txBody>
      </p:sp>
      <p:sp>
        <p:nvSpPr>
          <p:cNvPr id="6" name="Zástupný symbol pro text 5"/>
          <p:cNvSpPr txBox="1">
            <a:spLocks noGrp="1"/>
          </p:cNvSpPr>
          <p:nvPr>
            <p:ph type="body" idx="1"/>
          </p:nvPr>
        </p:nvSpPr>
        <p:spPr>
          <a:xfrm>
            <a:off x="609480" y="1604520"/>
            <a:ext cx="10972440" cy="4525920"/>
          </a:xfrm>
          <a:prstGeom prst="rect">
            <a:avLst/>
          </a:prstGeom>
          <a:noFill/>
          <a:ln>
            <a:noFill/>
          </a:ln>
        </p:spPr>
        <p:txBody>
          <a:bodyPr vert="horz" lIns="0" tIns="0" rIns="0" bIns="0"/>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l" rtl="0" hangingPunct="1">
        <a:lnSpc>
          <a:spcPct val="90000"/>
        </a:lnSpc>
        <a:spcBef>
          <a:spcPts val="0"/>
        </a:spcBef>
        <a:spcAft>
          <a:spcPts val="0"/>
        </a:spcAft>
        <a:buNone/>
        <a:tabLst/>
        <a:defRPr lang="cs-CZ" sz="6000" b="0" i="0" u="none" strike="noStrike" kern="1200" spc="0">
          <a:ln>
            <a:noFill/>
          </a:ln>
          <a:solidFill>
            <a:srgbClr val="000000"/>
          </a:solidFill>
          <a:latin typeface="Calibri Light" pitchFamily="18"/>
          <a:ea typeface="Microsoft YaHei" pitchFamily="2"/>
          <a:cs typeface="Mangal" pitchFamily="2"/>
        </a:defRPr>
      </a:lvl1pPr>
    </p:titleStyle>
    <p:bodyStyle>
      <a:lvl1pPr algn="l" rtl="0" hangingPunct="1">
        <a:lnSpc>
          <a:spcPct val="90000"/>
        </a:lnSpc>
        <a:spcBef>
          <a:spcPts val="0"/>
        </a:spcBef>
        <a:spcAft>
          <a:spcPts val="1417"/>
        </a:spcAft>
        <a:tabLst/>
        <a:defRPr lang="cs-CZ" sz="2800" b="0" i="0" u="none" strike="noStrike" kern="1200" spc="0">
          <a:ln>
            <a:noFill/>
          </a:ln>
          <a:solidFill>
            <a:srgbClr val="000000"/>
          </a:solidFill>
          <a:latin typeface="Calibri" pitchFamily="18"/>
          <a:ea typeface="Microsoft YaHei" pitchFamily="2"/>
          <a:cs typeface="Mangal"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Nadpis 1"/>
          <p:cNvSpPr txBox="1">
            <a:spLocks noGrp="1"/>
          </p:cNvSpPr>
          <p:nvPr>
            <p:ph type="title"/>
          </p:nvPr>
        </p:nvSpPr>
        <p:spPr>
          <a:xfrm>
            <a:off x="838080" y="365040"/>
            <a:ext cx="10515240" cy="1325160"/>
          </a:xfrm>
          <a:prstGeom prst="rect">
            <a:avLst/>
          </a:prstGeom>
          <a:noFill/>
          <a:ln>
            <a:noFill/>
          </a:ln>
        </p:spPr>
        <p:txBody>
          <a:bodyPr vert="horz"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cs-CZ"/>
              <a:t>Klepněte pro úpravu formátu titulního textuKliknutím lze upravit styl.</a:t>
            </a:r>
          </a:p>
        </p:txBody>
      </p:sp>
      <p:sp>
        <p:nvSpPr>
          <p:cNvPr id="3" name="Zástupný symbol pro obsah 2"/>
          <p:cNvSpPr txBox="1">
            <a:spLocks noGrp="1"/>
          </p:cNvSpPr>
          <p:nvPr>
            <p:ph type="body" idx="1"/>
          </p:nvPr>
        </p:nvSpPr>
        <p:spPr>
          <a:xfrm>
            <a:off x="838080" y="1825560"/>
            <a:ext cx="10515240" cy="4350960"/>
          </a:xfrm>
          <a:prstGeom prst="rect">
            <a:avLst/>
          </a:prstGeom>
          <a:noFill/>
          <a:ln>
            <a:noFill/>
          </a:ln>
        </p:spPr>
        <p:txBody>
          <a:bodyPr vert="horz" wrap="square" lIns="90000" tIns="45000" rIns="90000" bIns="45000" anchor="t"/>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lvl="0"/>
            <a:r>
              <a:rPr lang="cs-CZ"/>
              <a:t>Klepněte pro úpravu formátu textu osnovy</a:t>
            </a:r>
          </a:p>
          <a:p>
            <a:pPr lvl="1"/>
            <a:r>
              <a:rPr lang="cs-CZ"/>
              <a:t>Druhá úroveň</a:t>
            </a:r>
          </a:p>
          <a:p>
            <a:pPr lvl="2"/>
            <a:r>
              <a:rPr lang="cs-CZ"/>
              <a:t>Třetí úroveň</a:t>
            </a:r>
          </a:p>
          <a:p>
            <a:pPr lvl="3"/>
            <a:r>
              <a:rPr lang="cs-CZ"/>
              <a:t>Čtvrtá úroveň osnovy</a:t>
            </a:r>
          </a:p>
          <a:p>
            <a:pPr lvl="4"/>
            <a:r>
              <a:rPr lang="cs-CZ"/>
              <a:t>Pátá úroveň osnovy</a:t>
            </a:r>
          </a:p>
          <a:p>
            <a:pPr lvl="5"/>
            <a:r>
              <a:rPr lang="cs-CZ"/>
              <a:t>Šestá úroveň</a:t>
            </a:r>
          </a:p>
          <a:p>
            <a:pPr lvl="6"/>
            <a:r>
              <a:rPr lang="cs-CZ"/>
              <a:t>Sedmá úroveň</a:t>
            </a:r>
          </a:p>
          <a:p>
            <a:pPr lvl="7"/>
            <a:r>
              <a:rPr lang="cs-CZ"/>
              <a:t>Osmá úroveň textu</a:t>
            </a:r>
          </a:p>
          <a:p>
            <a:pPr lvl="0"/>
            <a:r>
              <a:rPr lang="cs-CZ"/>
              <a:t>Devátá úroveňKliknutím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txBox="1">
            <a:spLocks noGrp="1"/>
          </p:cNvSpPr>
          <p:nvPr>
            <p:ph type="dt" sz="half" idx="2"/>
          </p:nvPr>
        </p:nvSpPr>
        <p:spPr>
          <a:xfrm>
            <a:off x="8380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0EA62B60-9CD4-42A9-BF48-81CBD6F0E99F}" type="datetime1">
              <a:rPr lang="cs-CZ"/>
              <a:pPr lvl="0"/>
              <a:t>2017/8/25</a:t>
            </a:fld>
            <a:endParaRPr lang="cs-CZ"/>
          </a:p>
        </p:txBody>
      </p:sp>
      <p:sp>
        <p:nvSpPr>
          <p:cNvPr id="5" name="Zástupný symbol pro zápatí 4"/>
          <p:cNvSpPr txBox="1">
            <a:spLocks noGrp="1"/>
          </p:cNvSpPr>
          <p:nvPr>
            <p:ph type="ftr" sz="quarter" idx="3"/>
          </p:nvPr>
        </p:nvSpPr>
        <p:spPr>
          <a:xfrm>
            <a:off x="4038479" y="6356520"/>
            <a:ext cx="4114440" cy="364679"/>
          </a:xfrm>
          <a:prstGeom prst="rect">
            <a:avLst/>
          </a:prstGeom>
          <a:noFill/>
          <a:ln>
            <a:noFill/>
          </a:ln>
        </p:spPr>
        <p:txBody>
          <a:bodyPr wrap="square" lIns="90000" tIns="45000" rIns="90000" bIns="45000" anchor="t" anchorCtr="0"/>
          <a:lstStyle>
            <a:lvl1pPr lvl="0" rtl="0" hangingPunct="0">
              <a:buNone/>
              <a:tabLst/>
              <a:defRPr lang="cs-CZ" sz="2400" kern="1200">
                <a:latin typeface="Times New Roman" pitchFamily="18"/>
                <a:ea typeface="Lucida Sans Unicode" pitchFamily="2"/>
                <a:cs typeface="Tahoma" pitchFamily="2"/>
              </a:defRPr>
            </a:lvl1pPr>
          </a:lstStyle>
          <a:p>
            <a:pPr lvl="0"/>
            <a:endParaRPr lang="cs-CZ"/>
          </a:p>
        </p:txBody>
      </p:sp>
      <p:sp>
        <p:nvSpPr>
          <p:cNvPr id="6" name="Zástupný symbol pro číslo snímku 5"/>
          <p:cNvSpPr txBox="1">
            <a:spLocks noGrp="1"/>
          </p:cNvSpPr>
          <p:nvPr>
            <p:ph type="sldNum" sz="quarter" idx="4"/>
          </p:nvPr>
        </p:nvSpPr>
        <p:spPr>
          <a:xfrm>
            <a:off x="8610480" y="6356520"/>
            <a:ext cx="2742840" cy="364679"/>
          </a:xfrm>
          <a:prstGeom prst="rect">
            <a:avLst/>
          </a:prstGeom>
          <a:noFill/>
          <a:ln>
            <a:noFill/>
          </a:ln>
        </p:spPr>
        <p:txBody>
          <a:bodyPr wrap="square" lIns="90000" tIns="45000" rIns="90000" bIns="45000" anchor="t" anchorCtr="0"/>
          <a:lstStyle>
            <a:lvl1pPr marL="0" marR="0" lvl="0" indent="0" algn="l" rtl="0" hangingPunct="1">
              <a:spcBef>
                <a:spcPts val="0"/>
              </a:spcBef>
              <a:spcAft>
                <a:spcPts val="0"/>
              </a:spcAft>
              <a:buNone/>
              <a:tabLst/>
              <a:defRPr lang="cs-CZ" sz="1800" b="0" i="0" u="none" strike="noStrike" kern="1200" spc="0">
                <a:solidFill>
                  <a:srgbClr val="000000"/>
                </a:solidFill>
                <a:latin typeface="Calibri" pitchFamily="18"/>
                <a:ea typeface="Lucida Sans Unicode" pitchFamily="2"/>
                <a:cs typeface="Tahoma" pitchFamily="2"/>
              </a:defRPr>
            </a:lvl1pPr>
          </a:lstStyle>
          <a:p>
            <a:pPr lvl="0"/>
            <a:fld id="{9791D96B-1E10-4AC4-A874-96B712ECFAB9}" type="slidenum">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lvl="0" algn="l" rtl="0" hangingPunct="1">
        <a:lnSpc>
          <a:spcPct val="90000"/>
        </a:lnSpc>
        <a:spcBef>
          <a:spcPts val="0"/>
        </a:spcBef>
        <a:spcAft>
          <a:spcPts val="0"/>
        </a:spcAft>
        <a:buNone/>
        <a:tabLst/>
        <a:defRPr lang="cs-CZ" sz="4400" b="0" i="0" u="none" strike="noStrike" kern="1200" spc="0">
          <a:ln>
            <a:noFill/>
          </a:ln>
          <a:solidFill>
            <a:srgbClr val="000000"/>
          </a:solidFill>
          <a:latin typeface="Calibri Light" pitchFamily="18"/>
          <a:ea typeface="Microsoft YaHei" pitchFamily="2"/>
          <a:cs typeface="Mangal" pitchFamily="2"/>
        </a:defRPr>
      </a:lvl1pPr>
    </p:titleStyle>
    <p:bodyStyle>
      <a:lvl1pPr lvl="0">
        <a:buSzPct val="45000"/>
        <a:buFont typeface="StarSymbol"/>
        <a:buChar char="●"/>
        <a:tabLst/>
        <a:defRPr lang="cs-CZ" sz="2800" b="0" i="0" u="none" strike="noStrike" spc="0">
          <a:solidFill>
            <a:srgbClr val="000000"/>
          </a:solidFill>
          <a:latin typeface="Calibri" pitchFamily="18"/>
        </a:defRPr>
      </a:lvl1pPr>
      <a:lvl2pPr lvl="1">
        <a:buSzPct val="75000"/>
        <a:buFont typeface="StarSymbol"/>
        <a:buChar char="–"/>
        <a:tabLst/>
        <a:defRPr lang="cs-CZ" sz="2800" b="0" i="0" u="none" strike="noStrike" spc="0">
          <a:solidFill>
            <a:srgbClr val="000000"/>
          </a:solidFill>
          <a:latin typeface="Calibri" pitchFamily="18"/>
        </a:defRPr>
      </a:lvl2pPr>
      <a:lvl3pPr lvl="2">
        <a:buSzPct val="45000"/>
        <a:buFont typeface="StarSymbol"/>
        <a:buChar char="●"/>
        <a:tabLst/>
        <a:defRPr lang="cs-CZ" sz="2800" b="0" i="0" u="none" strike="noStrike" spc="0">
          <a:solidFill>
            <a:srgbClr val="000000"/>
          </a:solidFill>
          <a:latin typeface="Calibri" pitchFamily="18"/>
        </a:defRPr>
      </a:lvl3pPr>
      <a:lvl4pPr lvl="3">
        <a:buSzPct val="75000"/>
        <a:buFont typeface="StarSymbol"/>
        <a:buChar char="–"/>
        <a:tabLst/>
        <a:defRPr lang="cs-CZ" sz="2800" b="0" i="0" u="none" strike="noStrike" spc="0">
          <a:solidFill>
            <a:srgbClr val="000000"/>
          </a:solidFill>
          <a:latin typeface="Calibri" pitchFamily="18"/>
        </a:defRPr>
      </a:lvl4pPr>
      <a:lvl5pPr lvl="4">
        <a:buSzPct val="45000"/>
        <a:buFont typeface="StarSymbol"/>
        <a:buChar char="●"/>
        <a:tabLst/>
        <a:defRPr lang="cs-CZ" sz="2800" b="0" i="0" u="none" strike="noStrike" spc="0">
          <a:solidFill>
            <a:srgbClr val="000000"/>
          </a:solidFill>
          <a:latin typeface="Calibri" pitchFamily="18"/>
        </a:defRPr>
      </a:lvl5pPr>
      <a:lvl6pPr lvl="5">
        <a:buSzPct val="45000"/>
        <a:buFont typeface="StarSymbol"/>
        <a:buChar char="●"/>
        <a:tabLst/>
        <a:defRPr lang="cs-CZ" sz="2800" b="0" i="0" u="none" strike="noStrike" spc="0">
          <a:solidFill>
            <a:srgbClr val="000000"/>
          </a:solidFill>
          <a:latin typeface="Calibri" pitchFamily="18"/>
        </a:defRPr>
      </a:lvl6pPr>
      <a:lvl7pPr lvl="6">
        <a:buSzPct val="45000"/>
        <a:buFont typeface="StarSymbol"/>
        <a:buChar char="●"/>
        <a:tabLst/>
        <a:defRPr lang="cs-CZ" sz="2800" b="0" i="0" u="none" strike="noStrike" spc="0">
          <a:solidFill>
            <a:srgbClr val="000000"/>
          </a:solidFill>
          <a:latin typeface="Calibri" pitchFamily="18"/>
        </a:defRPr>
      </a:lvl7pPr>
      <a:lvl8pPr lvl="7">
        <a:buSzPct val="45000"/>
        <a:buFont typeface="StarSymbol"/>
        <a:buChar char="●"/>
        <a:tabLst/>
        <a:defRPr lang="cs-CZ" sz="2800" b="0" i="0" u="none" strike="noStrike" spc="0">
          <a:solidFill>
            <a:srgbClr val="000000"/>
          </a:solidFill>
          <a:latin typeface="Calibri" pitchFamily="18"/>
        </a:defRPr>
      </a:lvl8pPr>
      <a:lvl9pPr marL="0" marR="0" lvl="0" indent="0" algn="l" rtl="0" hangingPunct="1">
        <a:lnSpc>
          <a:spcPct val="90000"/>
        </a:lnSpc>
        <a:spcBef>
          <a:spcPts val="1001"/>
        </a:spcBef>
        <a:spcAft>
          <a:spcPts val="1417"/>
        </a:spcAft>
        <a:buSzPct val="45000"/>
        <a:buFont typeface="Arial" pitchFamily="32"/>
        <a:buChar char="•"/>
        <a:tabLst/>
        <a:defRPr lang="cs-CZ" sz="2800" b="0" i="0" u="none" strike="noStrike" spc="0">
          <a:solidFill>
            <a:srgbClr val="000000"/>
          </a:solidFill>
          <a:latin typeface="Calibri" pitchFamily="18"/>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 Id="rId9" Type="http://schemas.openxmlformats.org/officeDocument/2006/relationships/image" Target="../media/image11.png"/></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5.jpg"/><Relationship Id="rId7"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5.jp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325440" y="573480"/>
            <a:ext cx="11400480" cy="2541240"/>
          </a:xfrm>
        </p:spPr>
        <p:txBody>
          <a:bodyPr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sz="4000" dirty="0" err="1">
                <a:latin typeface="Times New Roman" pitchFamily="18"/>
                <a:cs typeface="Times New Roman" pitchFamily="18"/>
              </a:rPr>
              <a:t>Information</a:t>
            </a:r>
            <a:r>
              <a:rPr lang="cs-CZ" sz="4000" dirty="0">
                <a:latin typeface="Times New Roman" pitchFamily="18"/>
                <a:cs typeface="Times New Roman" pitchFamily="18"/>
              </a:rPr>
              <a:t> and </a:t>
            </a:r>
            <a:r>
              <a:rPr lang="cs-CZ" sz="4000" dirty="0" err="1">
                <a:latin typeface="Times New Roman" pitchFamily="18"/>
                <a:cs typeface="Times New Roman" pitchFamily="18"/>
              </a:rPr>
              <a:t>communication</a:t>
            </a:r>
            <a:r>
              <a:rPr lang="cs-CZ" sz="4000" dirty="0">
                <a:latin typeface="Times New Roman" pitchFamily="18"/>
                <a:cs typeface="Times New Roman" pitchFamily="18"/>
              </a:rPr>
              <a:t> </a:t>
            </a:r>
            <a:r>
              <a:rPr lang="cs-CZ" sz="4000" dirty="0" err="1">
                <a:latin typeface="Times New Roman" pitchFamily="18"/>
                <a:cs typeface="Times New Roman" pitchFamily="18"/>
              </a:rPr>
              <a:t>technologies</a:t>
            </a:r>
            <a:r>
              <a:rPr lang="cs-CZ" sz="4400" b="1" dirty="0">
                <a:latin typeface="Times New Roman" pitchFamily="18"/>
                <a:cs typeface="Times New Roman" pitchFamily="18"/>
              </a:rPr>
              <a:t>:</a:t>
            </a:r>
            <a:br>
              <a:rPr lang="cs-CZ" sz="4400" b="1" dirty="0">
                <a:latin typeface="Times New Roman" pitchFamily="18"/>
                <a:cs typeface="Times New Roman" pitchFamily="18"/>
              </a:rPr>
            </a:br>
            <a:r>
              <a:rPr lang="cs-CZ" sz="4400" b="1" dirty="0">
                <a:latin typeface="Times New Roman" pitchFamily="18"/>
                <a:cs typeface="Times New Roman" pitchFamily="18"/>
              </a:rPr>
              <a:t>11. </a:t>
            </a:r>
            <a:r>
              <a:rPr lang="cs-CZ" sz="4400" b="1" dirty="0" err="1">
                <a:latin typeface="Times New Roman" pitchFamily="18"/>
                <a:cs typeface="Times New Roman" pitchFamily="18"/>
              </a:rPr>
              <a:t>Television</a:t>
            </a:r>
            <a:r>
              <a:rPr lang="cs-CZ" sz="4400" b="1" dirty="0">
                <a:latin typeface="Times New Roman" pitchFamily="18"/>
                <a:cs typeface="Times New Roman" pitchFamily="18"/>
              </a:rPr>
              <a:t> </a:t>
            </a:r>
            <a:r>
              <a:rPr lang="cs-CZ" sz="4400" b="1" dirty="0" err="1">
                <a:latin typeface="Times New Roman" pitchFamily="18"/>
                <a:cs typeface="Times New Roman" pitchFamily="18"/>
              </a:rPr>
              <a:t>world</a:t>
            </a:r>
            <a:r>
              <a:rPr lang="cs-CZ" sz="4400" b="1" dirty="0">
                <a:latin typeface="Times New Roman" pitchFamily="18"/>
                <a:cs typeface="Times New Roman" pitchFamily="18"/>
              </a:rPr>
              <a:t> in </a:t>
            </a:r>
            <a:r>
              <a:rPr lang="cs-CZ" sz="4400" b="1" dirty="0" err="1">
                <a:latin typeface="Times New Roman" pitchFamily="18"/>
                <a:cs typeface="Times New Roman" pitchFamily="18"/>
              </a:rPr>
              <a:t>history</a:t>
            </a:r>
            <a:r>
              <a:rPr lang="cs-CZ" sz="4400" b="1" dirty="0">
                <a:latin typeface="Times New Roman" pitchFamily="18"/>
                <a:cs typeface="Times New Roman" pitchFamily="18"/>
              </a:rPr>
              <a:t>. Analog and </a:t>
            </a:r>
            <a:r>
              <a:rPr lang="cs-CZ" sz="4400" b="1" dirty="0" err="1">
                <a:latin typeface="Times New Roman" pitchFamily="18"/>
                <a:cs typeface="Times New Roman" pitchFamily="18"/>
              </a:rPr>
              <a:t>digital</a:t>
            </a:r>
            <a:r>
              <a:rPr lang="cs-CZ" sz="4400" b="1" dirty="0">
                <a:latin typeface="Times New Roman" pitchFamily="18"/>
                <a:cs typeface="Times New Roman" pitchFamily="18"/>
              </a:rPr>
              <a:t>.</a:t>
            </a:r>
            <a:br>
              <a:rPr lang="cs-CZ" sz="4400" b="1" dirty="0">
                <a:latin typeface="Times New Roman" pitchFamily="18"/>
                <a:cs typeface="Times New Roman" pitchFamily="18"/>
              </a:rPr>
            </a:br>
            <a:r>
              <a:rPr lang="cs-CZ" sz="4400" b="1" dirty="0">
                <a:latin typeface="Times New Roman" pitchFamily="18"/>
                <a:cs typeface="Times New Roman" pitchFamily="18"/>
              </a:rPr>
              <a:t/>
            </a:r>
            <a:br>
              <a:rPr lang="cs-CZ" sz="4400" b="1" dirty="0">
                <a:latin typeface="Times New Roman" pitchFamily="18"/>
                <a:cs typeface="Times New Roman" pitchFamily="18"/>
              </a:rPr>
            </a:br>
            <a:endParaRPr lang="cs-CZ" sz="4400" b="1" dirty="0">
              <a:latin typeface="Times New Roman" pitchFamily="18"/>
              <a:cs typeface="Times New Roman" pitchFamily="18"/>
            </a:endParaRPr>
          </a:p>
        </p:txBody>
      </p:sp>
      <p:sp>
        <p:nvSpPr>
          <p:cNvPr id="3" name="Podnadpis 2"/>
          <p:cNvSpPr txBox="1">
            <a:spLocks noGrp="1"/>
          </p:cNvSpPr>
          <p:nvPr>
            <p:ph type="subTitle" idx="4294967295"/>
          </p:nvPr>
        </p:nvSpPr>
        <p:spPr>
          <a:xfrm>
            <a:off x="1523880" y="2780928"/>
            <a:ext cx="9143640" cy="2476512"/>
          </a:xfrm>
        </p:spPr>
        <p:txBody>
          <a:bodyPr wrap="square" lIns="90000" tIns="45000" rIns="90000" bIns="45000" anchor="t"/>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spcAft>
                <a:spcPts val="0"/>
              </a:spcAft>
              <a:buNone/>
            </a:pPr>
            <a:r>
              <a:rPr lang="cs-CZ" sz="4400" b="1" dirty="0">
                <a:latin typeface="Calibri Light" pitchFamily="18"/>
              </a:rPr>
              <a:t>Metodický koncept k efektivní podpoře klíčových odborných kompetencí s využitím cizího jazyka ATCZ62 - CLIL jako výuková strategie na vysoké škole</a:t>
            </a:r>
          </a:p>
        </p:txBody>
      </p:sp>
      <p:pic>
        <p:nvPicPr>
          <p:cNvPr id="4" name="Obrázek 3"/>
          <p:cNvPicPr>
            <a:picLocks noChangeAspect="1"/>
          </p:cNvPicPr>
          <p:nvPr/>
        </p:nvPicPr>
        <p:blipFill>
          <a:blip r:embed="rId3">
            <a:lum/>
            <a:alphaModFix/>
          </a:blip>
          <a:srcRect/>
          <a:stretch>
            <a:fillRect/>
          </a:stretch>
        </p:blipFill>
        <p:spPr>
          <a:xfrm>
            <a:off x="0" y="5127120"/>
            <a:ext cx="3907080" cy="1730519"/>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3907440" y="5376960"/>
            <a:ext cx="3379680" cy="1361160"/>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7453080" y="5465520"/>
            <a:ext cx="1284120" cy="127295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8972280" y="5425920"/>
            <a:ext cx="2753640" cy="7452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Analog x digitál">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Analog x digital</a:t>
            </a:r>
          </a:p>
        </p:txBody>
      </p:sp>
      <p:sp>
        <p:nvSpPr>
          <p:cNvPr id="3" name="Zástupný symbol pro obsah 2"/>
          <p:cNvSpPr txBox="1">
            <a:spLocks noGrp="1"/>
          </p:cNvSpPr>
          <p:nvPr>
            <p:ph type="body" idx="4294967295"/>
          </p:nvPr>
        </p:nvSpPr>
        <p:spPr>
          <a:xfrm>
            <a:off x="707400" y="1337040"/>
            <a:ext cx="10645920" cy="483948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Wingdings"/>
              <a:buChar char="ü"/>
            </a:pPr>
            <a:r>
              <a:rPr lang="en-US">
                <a:latin typeface="Times New Roman" pitchFamily="18"/>
                <a:cs typeface="Times New Roman" pitchFamily="16"/>
              </a:rPr>
              <a:t>The difference between analogue and digital transmissions can be likened to sending money by a coach or by bank transfer.</a:t>
            </a:r>
          </a:p>
          <a:p>
            <a:pPr marL="0" lvl="0" indent="0">
              <a:spcBef>
                <a:spcPts val="1001"/>
              </a:spcBef>
              <a:buFont typeface="Wingdings"/>
              <a:buChar char="ü"/>
            </a:pPr>
            <a:r>
              <a:rPr lang="en-US">
                <a:latin typeface="Times New Roman" pitchFamily="18"/>
                <a:cs typeface="Times New Roman" pitchFamily="16"/>
              </a:rPr>
              <a:t>If we send the money to a shoemaker, the recipient will receive our money physically as we sent it, provided that the coach does not declare that the courier is not lost anywhere, etc. While we send them by bank transfer, the recipient receives physically other money, but In any case at the same value as they were sent.</a:t>
            </a:r>
          </a:p>
          <a:p>
            <a:pPr marL="0" lvl="0" indent="0">
              <a:spcBef>
                <a:spcPts val="1001"/>
              </a:spcBef>
              <a:buFont typeface="Wingdings"/>
              <a:buChar char="ü"/>
            </a:pPr>
            <a:r>
              <a:rPr lang="en-US">
                <a:latin typeface="Times New Roman" pitchFamily="18"/>
                <a:cs typeface="Times New Roman" pitchFamily="16"/>
              </a:rPr>
              <a:t>Digital transmission of information is the transmission of a value, in the form of a number. (In this case the so-called binary number).</a:t>
            </a:r>
          </a:p>
          <a:p>
            <a:pPr marL="0" lvl="0" indent="0">
              <a:spcBef>
                <a:spcPts val="1001"/>
              </a:spcBef>
              <a:buNone/>
            </a:pPr>
            <a:endParaRPr lang="en-US">
              <a:latin typeface="Calibri" pitchFamily="18"/>
              <a:cs typeface="Times New Roman" pitchFamily="16"/>
            </a:endParaRPr>
          </a:p>
        </p:txBody>
      </p:sp>
      <p:pic>
        <p:nvPicPr>
          <p:cNvPr id="4"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8" name="Zástupný symbol pro obsah 2"/>
          <p:cNvSpPr/>
          <p:nvPr/>
        </p:nvSpPr>
        <p:spPr>
          <a:xfrm>
            <a:off x="1019159" y="1765440"/>
            <a:ext cx="8461800" cy="4411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pic>
        <p:nvPicPr>
          <p:cNvPr id="9" name="Obrázek 8"/>
          <p:cNvPicPr>
            <a:picLocks noChangeAspect="1"/>
          </p:cNvPicPr>
          <p:nvPr/>
        </p:nvPicPr>
        <p:blipFill>
          <a:blip r:embed="rId7">
            <a:lum/>
            <a:alphaModFix/>
          </a:blip>
          <a:srcRect/>
          <a:stretch>
            <a:fillRect/>
          </a:stretch>
        </p:blipFill>
        <p:spPr>
          <a:xfrm>
            <a:off x="8100000" y="4771800"/>
            <a:ext cx="2857320" cy="1599840"/>
          </a:xfrm>
          <a:prstGeom prst="rect">
            <a:avLst/>
          </a:prstGeom>
          <a:noFill/>
          <a:ln>
            <a:noFill/>
          </a:ln>
        </p:spPr>
      </p:pic>
      <p:pic>
        <p:nvPicPr>
          <p:cNvPr id="10" name="Obrázek 9"/>
          <p:cNvPicPr>
            <a:picLocks noChangeAspect="1"/>
          </p:cNvPicPr>
          <p:nvPr/>
        </p:nvPicPr>
        <p:blipFill>
          <a:blip r:embed="rId8">
            <a:lum/>
            <a:alphaModFix/>
          </a:blip>
          <a:srcRect/>
          <a:stretch>
            <a:fillRect/>
          </a:stretch>
        </p:blipFill>
        <p:spPr>
          <a:xfrm>
            <a:off x="847079" y="5106960"/>
            <a:ext cx="1248840" cy="1667160"/>
          </a:xfrm>
          <a:prstGeom prst="rect">
            <a:avLst/>
          </a:prstGeom>
          <a:noFill/>
          <a:ln>
            <a:noFill/>
          </a:ln>
        </p:spPr>
      </p:pic>
      <p:pic>
        <p:nvPicPr>
          <p:cNvPr id="11" name="Obrázek 10"/>
          <p:cNvPicPr>
            <a:picLocks noChangeAspect="1"/>
          </p:cNvPicPr>
          <p:nvPr/>
        </p:nvPicPr>
        <p:blipFill>
          <a:blip r:embed="rId9">
            <a:lum/>
            <a:alphaModFix/>
          </a:blip>
          <a:srcRect/>
          <a:stretch>
            <a:fillRect/>
          </a:stretch>
        </p:blipFill>
        <p:spPr>
          <a:xfrm>
            <a:off x="293400" y="63000"/>
            <a:ext cx="3096359" cy="135288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Analogové vysílání">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Analog broadcasting</a:t>
            </a:r>
          </a:p>
        </p:txBody>
      </p:sp>
      <p:sp>
        <p:nvSpPr>
          <p:cNvPr id="3" name="Zástupný symbol pro obsah 2"/>
          <p:cNvSpPr txBox="1">
            <a:spLocks noGrp="1"/>
          </p:cNvSpPr>
          <p:nvPr>
            <p:ph type="body" idx="4294967295"/>
          </p:nvPr>
        </p:nvSpPr>
        <p:spPr>
          <a:xfrm>
            <a:off x="534960" y="1449360"/>
            <a:ext cx="11438280" cy="472752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Wingdings"/>
              <a:buChar char="ü"/>
            </a:pPr>
            <a:r>
              <a:rPr lang="en-US">
                <a:latin typeface="Times New Roman" pitchFamily="18"/>
                <a:cs typeface="Times New Roman" pitchFamily="16"/>
              </a:rPr>
              <a:t>An analogue broadcast is an outdated way of spreading television and radio signals.</a:t>
            </a:r>
          </a:p>
          <a:p>
            <a:pPr marL="0" lvl="0" indent="0">
              <a:spcBef>
                <a:spcPts val="1001"/>
              </a:spcBef>
              <a:buFont typeface="Wingdings"/>
              <a:buChar char="ü"/>
            </a:pPr>
            <a:r>
              <a:rPr lang="en-US">
                <a:latin typeface="Times New Roman" pitchFamily="18"/>
                <a:cs typeface="Times New Roman" pitchFamily="16"/>
              </a:rPr>
              <a:t>Both the image and the sound are transmitted using</a:t>
            </a:r>
          </a:p>
          <a:p>
            <a:pPr marL="0" lvl="0" indent="0">
              <a:spcBef>
                <a:spcPts val="1001"/>
              </a:spcBef>
              <a:buFont typeface="Wingdings"/>
              <a:buChar char="ü"/>
            </a:pPr>
            <a:r>
              <a:rPr lang="en-US">
                <a:latin typeface="Times New Roman" pitchFamily="18"/>
                <a:cs typeface="Times New Roman" pitchFamily="16"/>
              </a:rPr>
              <a:t>electromagnetic waves.</a:t>
            </a:r>
          </a:p>
          <a:p>
            <a:pPr marL="0" lvl="0" indent="0">
              <a:spcBef>
                <a:spcPts val="1001"/>
              </a:spcBef>
              <a:buFont typeface="Wingdings"/>
              <a:buChar char="ü"/>
            </a:pPr>
            <a:r>
              <a:rPr lang="en-US">
                <a:latin typeface="Times New Roman" pitchFamily="18"/>
                <a:cs typeface="Times New Roman" pitchFamily="16"/>
              </a:rPr>
              <a:t>Color and sound information is generated by modulation of this continuous (analogue) signal.</a:t>
            </a:r>
          </a:p>
          <a:p>
            <a:pPr marL="0" lvl="0" indent="0">
              <a:spcBef>
                <a:spcPts val="1001"/>
              </a:spcBef>
              <a:buFont typeface="Wingdings"/>
              <a:buChar char="ü"/>
            </a:pPr>
            <a:r>
              <a:rPr lang="en-US">
                <a:latin typeface="Times New Roman" pitchFamily="18"/>
                <a:cs typeface="Times New Roman" pitchFamily="16"/>
              </a:rPr>
              <a:t>Each TV or radio frequency thus bears one station signal.</a:t>
            </a:r>
          </a:p>
          <a:p>
            <a:pPr marL="0" lvl="0" indent="0">
              <a:spcBef>
                <a:spcPts val="1001"/>
              </a:spcBef>
              <a:buFont typeface="Wingdings"/>
              <a:buChar char="ü"/>
            </a:pPr>
            <a:r>
              <a:rPr lang="en-US">
                <a:latin typeface="Times New Roman" pitchFamily="18"/>
                <a:cs typeface="Times New Roman" pitchFamily="16"/>
              </a:rPr>
              <a:t>Analog broadcasting is currently replaced by digital broadcasting.</a:t>
            </a:r>
          </a:p>
          <a:p>
            <a:pPr marL="0" lvl="0" indent="0">
              <a:spcBef>
                <a:spcPts val="1001"/>
              </a:spcBef>
              <a:buFont typeface="Wingdings"/>
              <a:buChar char="ü"/>
            </a:pPr>
            <a:r>
              <a:rPr lang="en-US">
                <a:latin typeface="Times New Roman" pitchFamily="18"/>
                <a:cs typeface="Times New Roman" pitchFamily="16"/>
              </a:rPr>
              <a:t>In the Czech Republic, analogue broadcasting was turned off at the end of 2011, when analogue darkness occurred.</a:t>
            </a:r>
          </a:p>
          <a:p>
            <a:pPr marL="0" lvl="0" indent="0">
              <a:spcBef>
                <a:spcPts val="1001"/>
              </a:spcBef>
              <a:buNone/>
            </a:pPr>
            <a:endParaRPr lang="en-US">
              <a:latin typeface="Calibri" pitchFamily="18"/>
              <a:cs typeface="Times New Roman" pitchFamily="16"/>
            </a:endParaRPr>
          </a:p>
        </p:txBody>
      </p:sp>
      <p:pic>
        <p:nvPicPr>
          <p:cNvPr id="4"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8" name="Zástupný symbol pro obsah 2"/>
          <p:cNvSpPr/>
          <p:nvPr/>
        </p:nvSpPr>
        <p:spPr>
          <a:xfrm>
            <a:off x="431280" y="1216439"/>
            <a:ext cx="10711440" cy="490931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pic>
        <p:nvPicPr>
          <p:cNvPr id="9" name="Obrázek 8"/>
          <p:cNvPicPr>
            <a:picLocks noChangeAspect="1"/>
          </p:cNvPicPr>
          <p:nvPr/>
        </p:nvPicPr>
        <p:blipFill>
          <a:blip r:embed="rId7">
            <a:lum/>
            <a:alphaModFix/>
          </a:blip>
          <a:srcRect/>
          <a:stretch>
            <a:fillRect/>
          </a:stretch>
        </p:blipFill>
        <p:spPr>
          <a:xfrm>
            <a:off x="9031680" y="122760"/>
            <a:ext cx="2814840" cy="1438559"/>
          </a:xfrm>
          <a:prstGeom prst="rect">
            <a:avLst/>
          </a:prstGeom>
          <a:noFill/>
          <a:ln>
            <a:noFill/>
          </a:ln>
        </p:spPr>
      </p:pic>
      <p:pic>
        <p:nvPicPr>
          <p:cNvPr id="10" name="Obrázek 9"/>
          <p:cNvPicPr>
            <a:picLocks noChangeAspect="1"/>
          </p:cNvPicPr>
          <p:nvPr/>
        </p:nvPicPr>
        <p:blipFill>
          <a:blip r:embed="rId8">
            <a:lum/>
            <a:alphaModFix/>
          </a:blip>
          <a:srcRect/>
          <a:stretch>
            <a:fillRect/>
          </a:stretch>
        </p:blipFill>
        <p:spPr>
          <a:xfrm>
            <a:off x="6373799" y="1994040"/>
            <a:ext cx="3457080" cy="12758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Digitální vysílání (DVB = Digital Video Broadcasting) ">
    <p:spTree>
      <p:nvGrpSpPr>
        <p:cNvPr id="1" name=""/>
        <p:cNvGrpSpPr/>
        <p:nvPr/>
      </p:nvGrpSpPr>
      <p:grpSpPr>
        <a:xfrm>
          <a:off x="0" y="0"/>
          <a:ext cx="0" cy="0"/>
          <a:chOff x="0" y="0"/>
          <a:chExt cx="0" cy="0"/>
        </a:xfrm>
      </p:grpSpPr>
      <p:sp>
        <p:nvSpPr>
          <p:cNvPr id="2" name="Nadpis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(DVB = Digital Video Broadcasting)</a:t>
            </a:r>
          </a:p>
        </p:txBody>
      </p:sp>
      <p:sp>
        <p:nvSpPr>
          <p:cNvPr id="3" name="Zástupný symbol pro obsah 2"/>
          <p:cNvSpPr txBox="1">
            <a:spLocks noGrp="1"/>
          </p:cNvSpPr>
          <p:nvPr>
            <p:ph type="body" idx="4294967295"/>
          </p:nvPr>
        </p:nvSpPr>
        <p:spPr>
          <a:xfrm>
            <a:off x="534960" y="1449360"/>
            <a:ext cx="11438280" cy="472752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r>
              <a:rPr lang="en-US">
                <a:latin typeface="Times New Roman" pitchFamily="18"/>
                <a:cs typeface="Times New Roman" pitchFamily="16"/>
              </a:rPr>
              <a:t> Digital broadcasting allows the multiplex to transmit several television programs at one frequency.</a:t>
            </a:r>
          </a:p>
          <a:p>
            <a:pPr marL="0" lvl="0" indent="0">
              <a:spcBef>
                <a:spcPts val="1001"/>
              </a:spcBef>
              <a:buNone/>
            </a:pPr>
            <a:r>
              <a:rPr lang="en-US">
                <a:latin typeface="Times New Roman" pitchFamily="18"/>
                <a:cs typeface="Times New Roman" pitchFamily="16"/>
              </a:rPr>
              <a:t>  This makes it easier to use the bandwidth used for analogue TV broadcasting.</a:t>
            </a:r>
          </a:p>
          <a:p>
            <a:pPr marL="0" lvl="0" indent="0">
              <a:spcBef>
                <a:spcPts val="1001"/>
              </a:spcBef>
              <a:buNone/>
            </a:pPr>
            <a:endParaRPr lang="en-US">
              <a:latin typeface="Calibri" pitchFamily="18"/>
              <a:cs typeface="Times New Roman" pitchFamily="16"/>
            </a:endParaRPr>
          </a:p>
          <a:p>
            <a:pPr marL="0" lvl="0" indent="0">
              <a:spcBef>
                <a:spcPts val="1001"/>
              </a:spcBef>
              <a:buNone/>
            </a:pPr>
            <a:endParaRPr lang="en-US">
              <a:latin typeface="Calibri" pitchFamily="18"/>
              <a:cs typeface="Times New Roman" pitchFamily="16"/>
            </a:endParaRPr>
          </a:p>
        </p:txBody>
      </p:sp>
      <p:pic>
        <p:nvPicPr>
          <p:cNvPr id="4"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8" name="Zástupný symbol pro obsah 2"/>
          <p:cNvSpPr/>
          <p:nvPr/>
        </p:nvSpPr>
        <p:spPr>
          <a:xfrm>
            <a:off x="457200" y="1642680"/>
            <a:ext cx="10685880" cy="4483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pic>
        <p:nvPicPr>
          <p:cNvPr id="9" name="Obrázek 9"/>
          <p:cNvPicPr>
            <a:picLocks noChangeAspect="1"/>
          </p:cNvPicPr>
          <p:nvPr/>
        </p:nvPicPr>
        <p:blipFill>
          <a:blip r:embed="rId7">
            <a:lum/>
            <a:alphaModFix/>
          </a:blip>
          <a:srcRect/>
          <a:stretch>
            <a:fillRect/>
          </a:stretch>
        </p:blipFill>
        <p:spPr>
          <a:xfrm>
            <a:off x="5432040" y="3109679"/>
            <a:ext cx="5200200" cy="3148559"/>
          </a:xfrm>
          <a:prstGeom prst="rect">
            <a:avLst/>
          </a:prstGeom>
          <a:noFill/>
          <a:ln>
            <a:noFill/>
          </a:ln>
        </p:spPr>
      </p:pic>
      <p:sp>
        <p:nvSpPr>
          <p:cNvPr id="10" name="TextovéPole 9"/>
          <p:cNvSpPr txBox="1"/>
          <p:nvPr/>
        </p:nvSpPr>
        <p:spPr>
          <a:xfrm>
            <a:off x="569880" y="3284983"/>
            <a:ext cx="5694120" cy="4056135"/>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b="1"/>
            </a:pPr>
            <a:r>
              <a:rPr lang="cs-CZ" sz="1800" b="1" i="0" u="none" strike="noStrike" kern="1200" dirty="0" err="1">
                <a:ln>
                  <a:noFill/>
                </a:ln>
                <a:latin typeface="Arial" pitchFamily="18"/>
                <a:ea typeface="Microsoft YaHei" pitchFamily="2"/>
                <a:cs typeface="Mangal" pitchFamily="2"/>
              </a:rPr>
              <a:t>What</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is</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that</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when</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it</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comes</a:t>
            </a:r>
            <a:r>
              <a:rPr lang="cs-CZ" sz="1800" b="1" i="0" u="none" strike="noStrike" kern="1200" dirty="0">
                <a:ln>
                  <a:noFill/>
                </a:ln>
                <a:latin typeface="Arial" pitchFamily="18"/>
                <a:ea typeface="Microsoft YaHei" pitchFamily="2"/>
                <a:cs typeface="Mangal" pitchFamily="2"/>
              </a:rPr>
              <a:t> to </a:t>
            </a:r>
            <a:r>
              <a:rPr lang="cs-CZ" sz="1800" b="1" i="0" u="none" strike="noStrike" kern="1200" dirty="0" err="1">
                <a:ln>
                  <a:noFill/>
                </a:ln>
                <a:latin typeface="Arial" pitchFamily="18"/>
                <a:ea typeface="Microsoft YaHei" pitchFamily="2"/>
                <a:cs typeface="Mangal" pitchFamily="2"/>
              </a:rPr>
              <a:t>digital</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smtClean="0">
                <a:ln>
                  <a:noFill/>
                </a:ln>
                <a:latin typeface="Arial" pitchFamily="18"/>
                <a:ea typeface="Microsoft YaHei" pitchFamily="2"/>
                <a:cs typeface="Mangal" pitchFamily="2"/>
              </a:rPr>
              <a:t>broadcasting</a:t>
            </a:r>
            <a:endParaRPr lang="cs-CZ" sz="1800" b="1" i="0" u="none" strike="noStrike" kern="1200" smtClean="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defRPr b="1"/>
            </a:pPr>
            <a:endParaRPr lang="cs-CZ" sz="1800" b="1" i="0" u="none" strike="noStrike" kern="1200" dirty="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defRPr b="1"/>
            </a:pP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what</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is</a:t>
            </a:r>
            <a:r>
              <a:rPr lang="cs-CZ" sz="1800" b="1" i="0" u="none" strike="noStrike" kern="1200" dirty="0">
                <a:ln>
                  <a:noFill/>
                </a:ln>
                <a:latin typeface="Arial" pitchFamily="18"/>
                <a:ea typeface="Microsoft YaHei" pitchFamily="2"/>
                <a:cs typeface="Mangal" pitchFamily="2"/>
              </a:rPr>
              <a:t> DVB-T (C, S) Digital Video </a:t>
            </a:r>
            <a:r>
              <a:rPr lang="cs-CZ" sz="1800" b="1" i="0" u="none" strike="noStrike" kern="1200" dirty="0" err="1">
                <a:ln>
                  <a:noFill/>
                </a:ln>
                <a:latin typeface="Arial" pitchFamily="18"/>
                <a:ea typeface="Microsoft YaHei" pitchFamily="2"/>
                <a:cs typeface="Mangal" pitchFamily="2"/>
              </a:rPr>
              <a:t>Broadcasting</a:t>
            </a:r>
            <a:r>
              <a:rPr lang="cs-CZ" sz="1800" b="1" i="0" u="none" strike="noStrike" kern="1200" dirty="0">
                <a:ln>
                  <a:noFill/>
                </a:ln>
                <a:latin typeface="Arial" pitchFamily="18"/>
                <a:ea typeface="Microsoft YaHei" pitchFamily="2"/>
                <a:cs typeface="Mangal" pitchFamily="2"/>
              </a:rPr>
              <a:t> - </a:t>
            </a:r>
            <a:r>
              <a:rPr lang="cs-CZ" sz="1800" b="1" i="0" u="none" strike="noStrike" kern="1200" dirty="0" err="1">
                <a:ln>
                  <a:noFill/>
                </a:ln>
                <a:latin typeface="Arial" pitchFamily="18"/>
                <a:ea typeface="Microsoft YaHei" pitchFamily="2"/>
                <a:cs typeface="Mangal" pitchFamily="2"/>
              </a:rPr>
              <a:t>Terrestrial</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cable</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satellite</a:t>
            </a:r>
            <a:r>
              <a:rPr lang="cs-CZ" sz="1800" b="1" i="0" u="none" strike="noStrike" kern="1200" dirty="0">
                <a:ln>
                  <a:noFill/>
                </a:ln>
                <a:latin typeface="Arial" pitchFamily="18"/>
                <a:ea typeface="Microsoft YaHei" pitchFamily="2"/>
                <a:cs typeface="Mangal" pitchFamily="2"/>
              </a:rPr>
              <a:t>)</a:t>
            </a:r>
          </a:p>
          <a:p>
            <a:pPr marL="0" marR="0" lvl="0" indent="0" rtl="0" hangingPunct="0">
              <a:lnSpc>
                <a:spcPct val="100000"/>
              </a:lnSpc>
              <a:spcBef>
                <a:spcPts val="0"/>
              </a:spcBef>
              <a:spcAft>
                <a:spcPts val="0"/>
              </a:spcAft>
              <a:buNone/>
              <a:tabLst/>
              <a:defRPr b="1"/>
            </a:pP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transition</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from</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analogue</a:t>
            </a:r>
            <a:r>
              <a:rPr lang="cs-CZ" sz="1800" b="1" i="0" u="none" strike="noStrike" kern="1200" dirty="0">
                <a:ln>
                  <a:noFill/>
                </a:ln>
                <a:latin typeface="Arial" pitchFamily="18"/>
                <a:ea typeface="Microsoft YaHei" pitchFamily="2"/>
                <a:cs typeface="Mangal" pitchFamily="2"/>
              </a:rPr>
              <a:t> to </a:t>
            </a:r>
            <a:r>
              <a:rPr lang="cs-CZ" sz="1800" b="1" i="0" u="none" strike="noStrike" kern="1200" dirty="0" err="1">
                <a:ln>
                  <a:noFill/>
                </a:ln>
                <a:latin typeface="Arial" pitchFamily="18"/>
                <a:ea typeface="Microsoft YaHei" pitchFamily="2"/>
                <a:cs typeface="Mangal" pitchFamily="2"/>
              </a:rPr>
              <a:t>digital</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broadcasting</a:t>
            </a:r>
            <a:endParaRPr lang="cs-CZ" sz="1800" b="1" i="0" u="none" strike="noStrike" kern="1200" dirty="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defRPr b="1"/>
            </a:pP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high</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resistance</a:t>
            </a:r>
            <a:r>
              <a:rPr lang="cs-CZ" sz="1800" b="1" i="0" u="none" strike="noStrike" kern="1200" dirty="0">
                <a:ln>
                  <a:noFill/>
                </a:ln>
                <a:latin typeface="Arial" pitchFamily="18"/>
                <a:ea typeface="Microsoft YaHei" pitchFamily="2"/>
                <a:cs typeface="Mangal" pitchFamily="2"/>
              </a:rPr>
              <a:t> to non-</a:t>
            </a:r>
            <a:r>
              <a:rPr lang="cs-CZ" sz="1800" b="1" i="0" u="none" strike="noStrike" kern="1200" dirty="0" err="1">
                <a:ln>
                  <a:noFill/>
                </a:ln>
                <a:latin typeface="Arial" pitchFamily="18"/>
                <a:ea typeface="Microsoft YaHei" pitchFamily="2"/>
                <a:cs typeface="Mangal" pitchFamily="2"/>
              </a:rPr>
              <a:t>linear</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distortion</a:t>
            </a:r>
            <a:r>
              <a:rPr lang="cs-CZ" sz="1800" b="1" i="0" u="none" strike="noStrike" kern="1200" dirty="0">
                <a:ln>
                  <a:noFill/>
                </a:ln>
                <a:latin typeface="Arial" pitchFamily="18"/>
                <a:ea typeface="Microsoft YaHei" pitchFamily="2"/>
                <a:cs typeface="Mangal" pitchFamily="2"/>
              </a:rPr>
              <a:t> and interference</a:t>
            </a:r>
          </a:p>
          <a:p>
            <a:pPr marL="0" marR="0" lvl="0" indent="0" rtl="0" hangingPunct="0">
              <a:lnSpc>
                <a:spcPct val="100000"/>
              </a:lnSpc>
              <a:spcBef>
                <a:spcPts val="0"/>
              </a:spcBef>
              <a:spcAft>
                <a:spcPts val="0"/>
              </a:spcAft>
              <a:buNone/>
              <a:tabLst/>
              <a:defRPr b="1"/>
            </a:pP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possibility</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application</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ef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Discontinuous</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methods</a:t>
            </a:r>
            <a:r>
              <a:rPr lang="cs-CZ" sz="1800" b="1" i="0" u="none" strike="noStrike" kern="1200" dirty="0">
                <a:ln>
                  <a:noFill/>
                </a:ln>
                <a:latin typeface="Arial" pitchFamily="18"/>
                <a:ea typeface="Microsoft YaHei" pitchFamily="2"/>
                <a:cs typeface="Mangal" pitchFamily="2"/>
              </a:rPr>
              <a:t> in RF. </a:t>
            </a:r>
            <a:r>
              <a:rPr lang="cs-CZ" sz="1800" b="1" i="0" u="none" strike="noStrike" kern="1200" dirty="0" err="1">
                <a:ln>
                  <a:noFill/>
                </a:ln>
                <a:latin typeface="Arial" pitchFamily="18"/>
                <a:ea typeface="Microsoft YaHei" pitchFamily="2"/>
                <a:cs typeface="Mangal" pitchFamily="2"/>
              </a:rPr>
              <a:t>Transmission</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TV </a:t>
            </a:r>
            <a:r>
              <a:rPr lang="cs-CZ" sz="1800" b="1" i="0" u="none" strike="noStrike" kern="1200" dirty="0" err="1">
                <a:ln>
                  <a:noFill/>
                </a:ln>
                <a:latin typeface="Arial" pitchFamily="18"/>
                <a:ea typeface="Microsoft YaHei" pitchFamily="2"/>
                <a:cs typeface="Mangal" pitchFamily="2"/>
              </a:rPr>
              <a:t>signals</a:t>
            </a:r>
            <a:endParaRPr lang="cs-CZ" sz="1800" b="1" i="0" u="none" strike="noStrike" kern="1200" dirty="0">
              <a:ln>
                <a:noFill/>
              </a:ln>
              <a:latin typeface="Arial" pitchFamily="18"/>
              <a:ea typeface="Microsoft YaHei" pitchFamily="2"/>
              <a:cs typeface="Mangal" pitchFamily="2"/>
            </a:endParaRPr>
          </a:p>
          <a:p>
            <a:pPr marL="0" marR="0" lvl="0" indent="0" rtl="0" hangingPunct="0">
              <a:lnSpc>
                <a:spcPct val="100000"/>
              </a:lnSpc>
              <a:spcBef>
                <a:spcPts val="0"/>
              </a:spcBef>
              <a:spcAft>
                <a:spcPts val="0"/>
              </a:spcAft>
              <a:buNone/>
              <a:tabLst/>
              <a:defRPr b="1"/>
            </a:pP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reception</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digital</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signal</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even</a:t>
            </a:r>
            <a:r>
              <a:rPr lang="cs-CZ" sz="1800" b="1" i="0" u="none" strike="noStrike" kern="1200" dirty="0">
                <a:ln>
                  <a:noFill/>
                </a:ln>
                <a:latin typeface="Arial" pitchFamily="18"/>
                <a:ea typeface="Microsoft YaHei" pitchFamily="2"/>
                <a:cs typeface="Mangal" pitchFamily="2"/>
              </a:rPr>
              <a:t> in </a:t>
            </a:r>
            <a:r>
              <a:rPr lang="cs-CZ" sz="1800" b="1" i="0" u="none" strike="noStrike" kern="1200" dirty="0" err="1">
                <a:ln>
                  <a:noFill/>
                </a:ln>
                <a:latin typeface="Arial" pitchFamily="18"/>
                <a:ea typeface="Microsoft YaHei" pitchFamily="2"/>
                <a:cs typeface="Mangal" pitchFamily="2"/>
              </a:rPr>
              <a:t>moving</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vehicles</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subject</a:t>
            </a:r>
            <a:r>
              <a:rPr lang="cs-CZ" sz="1800" b="1" i="0" u="none" strike="noStrike" kern="1200" dirty="0">
                <a:ln>
                  <a:noFill/>
                </a:ln>
                <a:latin typeface="Arial" pitchFamily="18"/>
                <a:ea typeface="Microsoft YaHei" pitchFamily="2"/>
                <a:cs typeface="Mangal" pitchFamily="2"/>
              </a:rPr>
              <a:t> to </a:t>
            </a:r>
            <a:r>
              <a:rPr lang="cs-CZ" sz="1800" b="1" i="0" u="none" strike="noStrike" kern="1200" dirty="0" err="1">
                <a:ln>
                  <a:noFill/>
                </a:ln>
                <a:latin typeface="Arial" pitchFamily="18"/>
                <a:ea typeface="Microsoft YaHei" pitchFamily="2"/>
                <a:cs typeface="Mangal" pitchFamily="2"/>
              </a:rPr>
              <a:t>appropriate</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modulation</a:t>
            </a:r>
            <a:r>
              <a:rPr lang="cs-CZ" sz="1800" b="1" i="0" u="none" strike="noStrike" kern="1200" dirty="0">
                <a:ln>
                  <a:noFill/>
                </a:ln>
                <a:latin typeface="Arial" pitchFamily="18"/>
                <a:ea typeface="Microsoft YaHei" pitchFamily="2"/>
                <a:cs typeface="Mangal" pitchFamily="2"/>
              </a:rPr>
              <a:t>).</a:t>
            </a:r>
          </a:p>
          <a:p>
            <a:pPr marL="285750" marR="0" lvl="0" indent="-285750" rtl="0" hangingPunct="0">
              <a:lnSpc>
                <a:spcPct val="100000"/>
              </a:lnSpc>
              <a:spcBef>
                <a:spcPts val="0"/>
              </a:spcBef>
              <a:spcAft>
                <a:spcPts val="0"/>
              </a:spcAft>
              <a:buFontTx/>
              <a:buChar char="-"/>
              <a:tabLst/>
              <a:defRPr b="1"/>
            </a:pPr>
            <a:r>
              <a:rPr lang="cs-CZ" sz="1800" b="1" i="0" u="none" strike="noStrike" kern="1200" dirty="0" err="1" smtClean="0">
                <a:ln>
                  <a:noFill/>
                </a:ln>
                <a:latin typeface="Arial" pitchFamily="18"/>
                <a:ea typeface="Microsoft YaHei" pitchFamily="2"/>
                <a:cs typeface="Mangal" pitchFamily="2"/>
              </a:rPr>
              <a:t>Computerization</a:t>
            </a:r>
            <a:r>
              <a:rPr lang="cs-CZ" sz="1800" b="1" i="0" u="none" strike="noStrike" kern="1200" dirty="0" smtClean="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virtually</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all</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kinds</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distortions</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video </a:t>
            </a:r>
            <a:r>
              <a:rPr lang="cs-CZ" sz="1800" b="1" i="0" u="none" strike="noStrike" kern="1200" dirty="0" err="1">
                <a:ln>
                  <a:noFill/>
                </a:ln>
                <a:latin typeface="Arial" pitchFamily="18"/>
                <a:ea typeface="Microsoft YaHei" pitchFamily="2"/>
                <a:cs typeface="Mangal" pitchFamily="2"/>
              </a:rPr>
              <a:t>signals</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generated</a:t>
            </a:r>
            <a:r>
              <a:rPr lang="cs-CZ" sz="1800" b="1" i="0" u="none" strike="noStrike" kern="1200" dirty="0">
                <a:ln>
                  <a:noFill/>
                </a:ln>
                <a:latin typeface="Arial" pitchFamily="18"/>
                <a:ea typeface="Microsoft YaHei" pitchFamily="2"/>
                <a:cs typeface="Mangal" pitchFamily="2"/>
              </a:rPr>
              <a:t> in </a:t>
            </a:r>
            <a:r>
              <a:rPr lang="cs-CZ" sz="1800" b="1" i="0" u="none" strike="noStrike" kern="1200" dirty="0" err="1">
                <a:ln>
                  <a:noFill/>
                </a:ln>
                <a:latin typeface="Arial" pitchFamily="18"/>
                <a:ea typeface="Microsoft YaHei" pitchFamily="2"/>
                <a:cs typeface="Mangal" pitchFamily="2"/>
              </a:rPr>
              <a:t>the</a:t>
            </a:r>
            <a:r>
              <a:rPr lang="cs-CZ" sz="1800" b="1" i="0" u="none" strike="noStrike" kern="1200" dirty="0">
                <a:ln>
                  <a:noFill/>
                </a:ln>
                <a:latin typeface="Arial" pitchFamily="18"/>
                <a:ea typeface="Microsoft YaHei" pitchFamily="2"/>
                <a:cs typeface="Mangal" pitchFamily="2"/>
              </a:rPr>
              <a:t> </a:t>
            </a:r>
            <a:endParaRPr lang="cs-CZ" sz="1800" b="1" i="0" u="none" strike="noStrike" kern="1200" dirty="0" smtClean="0">
              <a:ln>
                <a:noFill/>
              </a:ln>
              <a:latin typeface="Arial" pitchFamily="18"/>
              <a:ea typeface="Microsoft YaHei" pitchFamily="2"/>
              <a:cs typeface="Mangal" pitchFamily="2"/>
            </a:endParaRPr>
          </a:p>
          <a:p>
            <a:pPr marR="0" lvl="0" rtl="0" hangingPunct="0">
              <a:lnSpc>
                <a:spcPct val="100000"/>
              </a:lnSpc>
              <a:spcBef>
                <a:spcPts val="0"/>
              </a:spcBef>
              <a:spcAft>
                <a:spcPts val="0"/>
              </a:spcAft>
              <a:tabLst/>
              <a:defRPr b="1"/>
            </a:pPr>
            <a:r>
              <a:rPr lang="cs-CZ" sz="1800" b="1" i="0" u="none" strike="noStrike" kern="1200" dirty="0" err="1" smtClean="0">
                <a:ln>
                  <a:noFill/>
                </a:ln>
                <a:latin typeface="Arial" pitchFamily="18"/>
                <a:ea typeface="Microsoft YaHei" pitchFamily="2"/>
                <a:cs typeface="Mangal" pitchFamily="2"/>
              </a:rPr>
              <a:t>production</a:t>
            </a:r>
            <a:r>
              <a:rPr lang="cs-CZ" sz="1800" b="1" i="0" u="none" strike="noStrike" kern="1200" dirty="0" smtClean="0">
                <a:ln>
                  <a:noFill/>
                </a:ln>
                <a:latin typeface="Arial" pitchFamily="18"/>
                <a:ea typeface="Microsoft YaHei" pitchFamily="2"/>
                <a:cs typeface="Mangal" pitchFamily="2"/>
              </a:rPr>
              <a:t> </a:t>
            </a:r>
            <a:r>
              <a:rPr lang="cs-CZ" sz="1800" b="1" i="0" u="none" strike="noStrike" kern="1200" dirty="0">
                <a:ln>
                  <a:noFill/>
                </a:ln>
                <a:latin typeface="Arial" pitchFamily="18"/>
                <a:ea typeface="Microsoft YaHei" pitchFamily="2"/>
                <a:cs typeface="Mangal" pitchFamily="2"/>
              </a:rPr>
              <a:t>and </a:t>
            </a:r>
            <a:r>
              <a:rPr lang="cs-CZ" sz="1800" b="1" i="0" u="none" strike="noStrike" kern="1200" dirty="0" err="1">
                <a:ln>
                  <a:noFill/>
                </a:ln>
                <a:latin typeface="Arial" pitchFamily="18"/>
                <a:ea typeface="Microsoft YaHei" pitchFamily="2"/>
                <a:cs typeface="Mangal" pitchFamily="2"/>
              </a:rPr>
              <a:t>distribution</a:t>
            </a:r>
            <a:r>
              <a:rPr lang="cs-CZ" sz="1800" b="1" i="0" u="none" strike="noStrike" kern="1200" dirty="0">
                <a:ln>
                  <a:noFill/>
                </a:ln>
                <a:latin typeface="Arial" pitchFamily="18"/>
                <a:ea typeface="Microsoft YaHei" pitchFamily="2"/>
                <a:cs typeface="Mangal" pitchFamily="2"/>
              </a:rPr>
              <a:t> part </a:t>
            </a:r>
            <a:r>
              <a:rPr lang="cs-CZ" sz="1800" b="1" i="0" u="none" strike="noStrike" kern="1200" dirty="0" err="1">
                <a:ln>
                  <a:noFill/>
                </a:ln>
                <a:latin typeface="Arial" pitchFamily="18"/>
                <a:ea typeface="Microsoft YaHei" pitchFamily="2"/>
                <a:cs typeface="Mangal" pitchFamily="2"/>
              </a:rPr>
              <a:t>of</a:t>
            </a:r>
            <a:r>
              <a:rPr lang="cs-CZ" sz="1800" b="1" i="0" u="none" strike="noStrike" kern="1200" dirty="0">
                <a:ln>
                  <a:noFill/>
                </a:ln>
                <a:latin typeface="Arial" pitchFamily="18"/>
                <a:ea typeface="Microsoft YaHei" pitchFamily="2"/>
                <a:cs typeface="Mangal" pitchFamily="2"/>
              </a:rPr>
              <a:t> </a:t>
            </a:r>
            <a:r>
              <a:rPr lang="cs-CZ" sz="1800" b="1" i="0" u="none" strike="noStrike" kern="1200" dirty="0" err="1">
                <a:ln>
                  <a:noFill/>
                </a:ln>
                <a:latin typeface="Arial" pitchFamily="18"/>
                <a:ea typeface="Microsoft YaHei" pitchFamily="2"/>
                <a:cs typeface="Mangal" pitchFamily="2"/>
              </a:rPr>
              <a:t>the</a:t>
            </a:r>
            <a:r>
              <a:rPr lang="cs-CZ" sz="1800" b="1" i="0" u="none" strike="noStrike" kern="1200" dirty="0">
                <a:ln>
                  <a:noFill/>
                </a:ln>
                <a:latin typeface="Arial" pitchFamily="18"/>
                <a:ea typeface="Microsoft YaHei" pitchFamily="2"/>
                <a:cs typeface="Mangal" pitchFamily="2"/>
              </a:rPr>
              <a:t> TV </a:t>
            </a:r>
            <a:r>
              <a:rPr lang="cs-CZ" sz="1800" b="1" i="0" u="none" strike="noStrike" kern="1200" dirty="0" err="1">
                <a:ln>
                  <a:noFill/>
                </a:ln>
                <a:latin typeface="Arial" pitchFamily="18"/>
                <a:ea typeface="Microsoft YaHei" pitchFamily="2"/>
                <a:cs typeface="Mangal" pitchFamily="2"/>
              </a:rPr>
              <a:t>transmission</a:t>
            </a:r>
            <a:endParaRPr lang="cs-CZ" sz="1800" b="1" i="0" u="none" strike="noStrike" kern="1200" dirty="0">
              <a:ln>
                <a:noFill/>
              </a:ln>
              <a:latin typeface="Arial" pitchFamily="18"/>
              <a:ea typeface="Microsoft YaHei" pitchFamily="2"/>
              <a:cs typeface="Mang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pic>
        <p:nvPicPr>
          <p:cNvPr id="2"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3"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4"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5"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6" name="Zástupný symbol pro obsah 2"/>
          <p:cNvSpPr txBox="1">
            <a:spLocks noGrp="1"/>
          </p:cNvSpPr>
          <p:nvPr>
            <p:ph type="body" idx="4294967295"/>
          </p:nvPr>
        </p:nvSpPr>
        <p:spPr>
          <a:xfrm>
            <a:off x="648360" y="325080"/>
            <a:ext cx="11022840" cy="567648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r>
              <a:rPr lang="en-US" sz="4400" b="1">
                <a:latin typeface="Times New Roman" pitchFamily="18"/>
                <a:cs typeface="Times New Roman" pitchFamily="16"/>
              </a:rPr>
              <a:t>History of television in Czechoslovakia</a:t>
            </a:r>
          </a:p>
          <a:p>
            <a:pPr marL="0" lvl="0" indent="0">
              <a:spcBef>
                <a:spcPts val="1001"/>
              </a:spcBef>
              <a:buNone/>
            </a:pPr>
            <a:r>
              <a:rPr lang="en-US" sz="3200">
                <a:latin typeface="Times New Roman" pitchFamily="18"/>
                <a:cs typeface="Times New Roman" pitchFamily="16"/>
              </a:rPr>
              <a:t>Pioneers:</a:t>
            </a:r>
          </a:p>
          <a:p>
            <a:pPr marL="0" lvl="0" indent="0">
              <a:spcBef>
                <a:spcPts val="1001"/>
              </a:spcBef>
            </a:pPr>
            <a:r>
              <a:rPr lang="en-US" sz="3200">
                <a:latin typeface="Times New Roman" pitchFamily="18"/>
                <a:cs typeface="Times New Roman" pitchFamily="16"/>
              </a:rPr>
              <a:t>  František Pilát - later post-war technical director of Barrandov Film Studio, himself built a television receiver</a:t>
            </a:r>
          </a:p>
          <a:p>
            <a:pPr marL="0" lvl="0" indent="0">
              <a:spcBef>
                <a:spcPts val="1001"/>
              </a:spcBef>
            </a:pPr>
            <a:r>
              <a:rPr lang="en-US" sz="3200">
                <a:latin typeface="Times New Roman" pitchFamily="18"/>
                <a:cs typeface="Times New Roman" pitchFamily="16"/>
              </a:rPr>
              <a:t>  Pilát was the first in Czechoslovakia to receive experimental Baird's "thirty-line" broadcast, spread in the early 1930s (1929-1935) from Great Britain to the mid-wave of 261.5 meters.</a:t>
            </a:r>
          </a:p>
          <a:p>
            <a:pPr marL="0" lvl="0" indent="0">
              <a:spcBef>
                <a:spcPts val="1001"/>
              </a:spcBef>
            </a:pPr>
            <a:r>
              <a:rPr lang="en-US" sz="3200">
                <a:latin typeface="Times New Roman" pitchFamily="18"/>
                <a:cs typeface="Times New Roman" pitchFamily="16"/>
              </a:rPr>
              <a:t>The most active pre-war pioneer of the television is dr. Jaroslav Šafránek, associate professor of experimental physics at Charles University in Prague</a:t>
            </a:r>
          </a:p>
          <a:p>
            <a:pPr marL="0" lvl="0" indent="0">
              <a:spcBef>
                <a:spcPts val="1001"/>
              </a:spcBef>
            </a:pPr>
            <a:r>
              <a:rPr lang="en-US" sz="3200">
                <a:latin typeface="Times New Roman" pitchFamily="18"/>
                <a:cs typeface="Times New Roman" pitchFamily="16"/>
              </a:rPr>
              <a:t>In 1935 Šafránek built his own functioning television equipment, with which he later</a:t>
            </a:r>
            <a:r>
              <a:rPr lang="en-US" sz="4400">
                <a:latin typeface="Times New Roman" pitchFamily="18"/>
                <a:cs typeface="Times New Roman" pitchFamily="16"/>
              </a:rPr>
              <a:t> </a:t>
            </a:r>
            <a:r>
              <a:rPr lang="en-US" sz="3200">
                <a:latin typeface="Times New Roman" pitchFamily="18"/>
                <a:cs typeface="Times New Roman" pitchFamily="16"/>
              </a:rPr>
              <a:t>traveled to the Republic and presented him in public</a:t>
            </a:r>
            <a:r>
              <a:rPr lang="en-US">
                <a:latin typeface="Times New Roman" pitchFamily="18"/>
                <a:cs typeface="Times New Roman" pitchFamily="16"/>
              </a:rPr>
              <a:t>.</a:t>
            </a:r>
          </a:p>
          <a:p>
            <a:pPr marL="0" lvl="0" indent="0">
              <a:spcBef>
                <a:spcPts val="1001"/>
              </a:spcBef>
              <a:buNone/>
            </a:pPr>
            <a:endParaRPr lang="en-US">
              <a:latin typeface="Times New Roman" pitchFamily="18"/>
              <a:cs typeface="Times New Roman" pitchFamily="16"/>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336600" y="146520"/>
            <a:ext cx="11017080" cy="603000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lgn="ctr">
              <a:spcBef>
                <a:spcPts val="1001"/>
              </a:spcBef>
              <a:buNone/>
            </a:pPr>
            <a:r>
              <a:rPr lang="en-US" sz="4400" b="1" dirty="0">
                <a:latin typeface="Times New Roman" pitchFamily="18"/>
                <a:cs typeface="Times New Roman" pitchFamily="16"/>
              </a:rPr>
              <a:t>History of television in Czechoslovakia</a:t>
            </a:r>
          </a:p>
          <a:p>
            <a:pPr marL="0" lvl="0" indent="0">
              <a:spcBef>
                <a:spcPts val="1001"/>
              </a:spcBef>
              <a:buFont typeface="Wingdings"/>
              <a:buChar char="Ø"/>
            </a:pPr>
            <a:r>
              <a:rPr lang="cs-CZ" sz="2000" dirty="0" smtClean="0">
                <a:latin typeface="Times New Roman" pitchFamily="18"/>
                <a:cs typeface="Times New Roman" pitchFamily="16"/>
              </a:rPr>
              <a:t> </a:t>
            </a:r>
            <a:r>
              <a:rPr lang="en-US" sz="2000" dirty="0" smtClean="0">
                <a:latin typeface="Times New Roman" pitchFamily="18"/>
                <a:cs typeface="Times New Roman" pitchFamily="16"/>
              </a:rPr>
              <a:t>The </a:t>
            </a:r>
            <a:r>
              <a:rPr lang="en-US" sz="2000" dirty="0">
                <a:latin typeface="Times New Roman" pitchFamily="18"/>
                <a:cs typeface="Times New Roman" pitchFamily="16"/>
              </a:rPr>
              <a:t>Ministry of Post and Telegraph refused to authorize </a:t>
            </a:r>
            <a:r>
              <a:rPr lang="en-US" sz="2000" dirty="0" err="1">
                <a:latin typeface="Times New Roman" pitchFamily="18"/>
                <a:cs typeface="Times New Roman" pitchFamily="16"/>
              </a:rPr>
              <a:t>Šafránek</a:t>
            </a:r>
            <a:r>
              <a:rPr lang="en-US" sz="2000" dirty="0">
                <a:latin typeface="Times New Roman" pitchFamily="18"/>
                <a:cs typeface="Times New Roman" pitchFamily="16"/>
              </a:rPr>
              <a:t> to broadcast television in the air.</a:t>
            </a:r>
          </a:p>
          <a:p>
            <a:pPr marL="0" lvl="0" indent="0">
              <a:spcBef>
                <a:spcPts val="1001"/>
              </a:spcBef>
              <a:buFont typeface="Wingdings"/>
              <a:buChar char="Ø"/>
            </a:pPr>
            <a:r>
              <a:rPr lang="en-US" sz="2000" dirty="0">
                <a:latin typeface="Times New Roman" pitchFamily="18"/>
                <a:cs typeface="Times New Roman" pitchFamily="16"/>
              </a:rPr>
              <a:t> </a:t>
            </a:r>
            <a:r>
              <a:rPr lang="en-US" sz="2000" dirty="0" err="1">
                <a:latin typeface="Times New Roman" pitchFamily="18"/>
                <a:cs typeface="Times New Roman" pitchFamily="16"/>
              </a:rPr>
              <a:t>Šafranek´s</a:t>
            </a:r>
            <a:r>
              <a:rPr lang="en-US" sz="2000" dirty="0">
                <a:latin typeface="Times New Roman" pitchFamily="18"/>
                <a:cs typeface="Times New Roman" pitchFamily="16"/>
              </a:rPr>
              <a:t> ​​equipment could only work in the laboratory and lecture halls.</a:t>
            </a:r>
          </a:p>
          <a:p>
            <a:pPr marL="0" lvl="0" indent="0">
              <a:spcBef>
                <a:spcPts val="1001"/>
              </a:spcBef>
              <a:buFont typeface="Wingdings"/>
              <a:buChar char="Ø"/>
            </a:pPr>
            <a:r>
              <a:rPr lang="en-US" sz="2000" dirty="0">
                <a:latin typeface="Times New Roman" pitchFamily="18"/>
                <a:cs typeface="Times New Roman" pitchFamily="16"/>
              </a:rPr>
              <a:t> While </a:t>
            </a:r>
            <a:r>
              <a:rPr lang="en-US" sz="2000" dirty="0" err="1">
                <a:latin typeface="Times New Roman" pitchFamily="18"/>
                <a:cs typeface="Times New Roman" pitchFamily="16"/>
              </a:rPr>
              <a:t>Šafránek</a:t>
            </a:r>
            <a:r>
              <a:rPr lang="en-US" sz="2000" dirty="0">
                <a:latin typeface="Times New Roman" pitchFamily="18"/>
                <a:cs typeface="Times New Roman" pitchFamily="16"/>
              </a:rPr>
              <a:t>, radio amateurs and their interest organization, Czechoslovak Radio Broadcasting Corporation requested permission for experimental broadcasting of a mechanical low-line (30 line) television mainly serving radio amateurs, the Ministry of Post and Telegraph, which since 1934 closely watched developments abroad, wanted to provide frequencies for television broadcasting to some more developed Projects. He was guided by the principle - to wait, to study foreign facts and then to decide.</a:t>
            </a:r>
          </a:p>
          <a:p>
            <a:pPr marL="0" lvl="0" indent="0">
              <a:spcBef>
                <a:spcPts val="1001"/>
              </a:spcBef>
              <a:buFont typeface="Wingdings"/>
              <a:buChar char="Ø"/>
            </a:pPr>
            <a:r>
              <a:rPr lang="cs-CZ" sz="2000" dirty="0" smtClean="0">
                <a:latin typeface="Times New Roman" pitchFamily="18"/>
                <a:cs typeface="Times New Roman" pitchFamily="16"/>
              </a:rPr>
              <a:t> </a:t>
            </a:r>
            <a:r>
              <a:rPr lang="en-US" sz="2000" dirty="0" smtClean="0">
                <a:latin typeface="Times New Roman" pitchFamily="18"/>
                <a:cs typeface="Times New Roman" pitchFamily="16"/>
              </a:rPr>
              <a:t>In </a:t>
            </a:r>
            <a:r>
              <a:rPr lang="en-US" sz="2000" dirty="0">
                <a:latin typeface="Times New Roman" pitchFamily="18"/>
                <a:cs typeface="Times New Roman" pitchFamily="16"/>
              </a:rPr>
              <a:t>1939, television research on the territory of former Czechoslovakia ended. (Threats to the Republic, Munich, and the Nazi occupation).</a:t>
            </a:r>
          </a:p>
          <a:p>
            <a:pPr marL="0" lvl="0" indent="0">
              <a:spcBef>
                <a:spcPts val="1001"/>
              </a:spcBef>
              <a:buFont typeface="Wingdings"/>
              <a:buChar char="Ø"/>
            </a:pPr>
            <a:r>
              <a:rPr lang="cs-CZ" sz="2000" dirty="0" smtClean="0">
                <a:latin typeface="Times New Roman" pitchFamily="18"/>
                <a:cs typeface="Times New Roman" pitchFamily="16"/>
              </a:rPr>
              <a:t> </a:t>
            </a:r>
            <a:r>
              <a:rPr lang="en-US" sz="2000" dirty="0" smtClean="0">
                <a:latin typeface="Times New Roman" pitchFamily="18"/>
                <a:cs typeface="Times New Roman" pitchFamily="16"/>
              </a:rPr>
              <a:t>At </a:t>
            </a:r>
            <a:r>
              <a:rPr lang="en-US" sz="2000" dirty="0">
                <a:latin typeface="Times New Roman" pitchFamily="18"/>
                <a:cs typeface="Times New Roman" pitchFamily="16"/>
              </a:rPr>
              <a:t>that time, </a:t>
            </a:r>
            <a:r>
              <a:rPr lang="en-US" sz="2000" dirty="0" err="1">
                <a:latin typeface="Times New Roman" pitchFamily="18"/>
                <a:cs typeface="Times New Roman" pitchFamily="16"/>
              </a:rPr>
              <a:t>Shafranek</a:t>
            </a:r>
            <a:r>
              <a:rPr lang="en-US" sz="2000" dirty="0">
                <a:latin typeface="Times New Roman" pitchFamily="18"/>
                <a:cs typeface="Times New Roman" pitchFamily="16"/>
              </a:rPr>
              <a:t> was working on a more advanced 240-line image decomposition device.</a:t>
            </a:r>
          </a:p>
          <a:p>
            <a:pPr marL="0" lvl="0" indent="0">
              <a:spcBef>
                <a:spcPts val="1001"/>
              </a:spcBef>
              <a:buFont typeface="Wingdings"/>
              <a:buChar char="Ø"/>
            </a:pPr>
            <a:r>
              <a:rPr lang="cs-CZ" sz="2000" dirty="0" smtClean="0">
                <a:latin typeface="Times New Roman" pitchFamily="18"/>
                <a:cs typeface="Times New Roman" pitchFamily="16"/>
              </a:rPr>
              <a:t> </a:t>
            </a:r>
            <a:r>
              <a:rPr lang="en-US" sz="2000" dirty="0" smtClean="0">
                <a:latin typeface="Times New Roman" pitchFamily="18"/>
                <a:cs typeface="Times New Roman" pitchFamily="16"/>
              </a:rPr>
              <a:t>On </a:t>
            </a:r>
            <a:r>
              <a:rPr lang="en-US" sz="2000" dirty="0">
                <a:latin typeface="Times New Roman" pitchFamily="18"/>
                <a:cs typeface="Times New Roman" pitchFamily="16"/>
              </a:rPr>
              <a:t>November 17, Germans concluded Czech universities.</a:t>
            </a:r>
          </a:p>
          <a:p>
            <a:pPr marL="0" lvl="0" indent="0">
              <a:spcBef>
                <a:spcPts val="1001"/>
              </a:spcBef>
              <a:buFont typeface="Wingdings"/>
              <a:buChar char="Ø"/>
            </a:pPr>
            <a:r>
              <a:rPr lang="cs-CZ" sz="2000" dirty="0" smtClean="0">
                <a:latin typeface="Times New Roman" pitchFamily="18"/>
                <a:cs typeface="Times New Roman" pitchFamily="16"/>
              </a:rPr>
              <a:t> Šafránek</a:t>
            </a:r>
            <a:r>
              <a:rPr lang="en-US" sz="2000" dirty="0" smtClean="0">
                <a:latin typeface="Times New Roman" pitchFamily="18"/>
                <a:cs typeface="Times New Roman" pitchFamily="16"/>
              </a:rPr>
              <a:t>'s </a:t>
            </a:r>
            <a:r>
              <a:rPr lang="en-US" sz="2000" dirty="0">
                <a:latin typeface="Times New Roman" pitchFamily="18"/>
                <a:cs typeface="Times New Roman" pitchFamily="16"/>
              </a:rPr>
              <a:t>television experiments ended. He lost his position at the university and his German Institute of Physics closed the German authorities.</a:t>
            </a:r>
          </a:p>
          <a:p>
            <a:pPr marL="0" lvl="0" indent="0">
              <a:spcBef>
                <a:spcPts val="1001"/>
              </a:spcBef>
              <a:buFont typeface="Wingdings"/>
              <a:buChar char="Ø"/>
            </a:pPr>
            <a:r>
              <a:rPr lang="cs-CZ" sz="2000" dirty="0">
                <a:latin typeface="Times New Roman" pitchFamily="18"/>
                <a:cs typeface="Times New Roman" pitchFamily="16"/>
              </a:rPr>
              <a:t> </a:t>
            </a:r>
            <a:r>
              <a:rPr lang="cs-CZ" sz="2000" dirty="0" smtClean="0">
                <a:latin typeface="Times New Roman" pitchFamily="18"/>
                <a:cs typeface="Times New Roman" pitchFamily="16"/>
              </a:rPr>
              <a:t>Šafránek</a:t>
            </a:r>
            <a:r>
              <a:rPr lang="en-US" sz="2000" dirty="0" smtClean="0">
                <a:latin typeface="Times New Roman" pitchFamily="18"/>
                <a:cs typeface="Times New Roman" pitchFamily="16"/>
              </a:rPr>
              <a:t> </a:t>
            </a:r>
            <a:r>
              <a:rPr lang="en-US" sz="2000" dirty="0">
                <a:latin typeface="Times New Roman" pitchFamily="18"/>
                <a:cs typeface="Times New Roman" pitchFamily="16"/>
              </a:rPr>
              <a:t>allegedly managed to take some equipment to the Pardubice Telegraph factory, where he stayed throughout the war.</a:t>
            </a:r>
          </a:p>
          <a:p>
            <a:pPr marL="0" lvl="0" indent="0">
              <a:spcBef>
                <a:spcPts val="1001"/>
              </a:spcBef>
              <a:buNone/>
            </a:pPr>
            <a:endParaRPr lang="en-US" dirty="0">
              <a:latin typeface="Calibri" pitchFamily="18"/>
              <a:cs typeface="Times New Roman" pitchFamily="16"/>
            </a:endParaRPr>
          </a:p>
          <a:p>
            <a:pPr marL="0" lvl="0" indent="0">
              <a:spcBef>
                <a:spcPts val="1001"/>
              </a:spcBef>
              <a:buNone/>
            </a:pPr>
            <a:endParaRPr lang="en-US" dirty="0">
              <a:latin typeface="Calibri" pitchFamily="18"/>
              <a:cs typeface="Times New Roman" pitchFamily="16"/>
            </a:endParaRPr>
          </a:p>
          <a:p>
            <a:pPr marL="0" lvl="0" indent="0">
              <a:spcBef>
                <a:spcPts val="1001"/>
              </a:spcBef>
              <a:buNone/>
            </a:pPr>
            <a:endParaRPr lang="en-US" dirty="0">
              <a:latin typeface="Calibri" pitchFamily="18"/>
              <a:cs typeface="Times New Roman" pitchFamily="16"/>
            </a:endParaRPr>
          </a:p>
          <a:p>
            <a:pPr marL="0" lvl="0" indent="0">
              <a:spcBef>
                <a:spcPts val="1001"/>
              </a:spcBef>
              <a:buNone/>
            </a:pPr>
            <a:endParaRPr lang="en-US" dirty="0">
              <a:latin typeface="Calibri" pitchFamily="18"/>
              <a:cs typeface="Times New Roman" pitchFamily="16"/>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Historie televize v ČSR">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838080" y="365040"/>
            <a:ext cx="10515240" cy="7113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n-US" b="1" dirty="0" smtClean="0"/>
              <a:t>History of television in Czechoslovakia</a:t>
            </a:r>
            <a:endParaRPr lang="cs-CZ" b="1" dirty="0">
              <a:latin typeface="Times New Roman" pitchFamily="18"/>
              <a:cs typeface="Times New Roman" pitchFamily="18"/>
            </a:endParaRPr>
          </a:p>
        </p:txBody>
      </p:sp>
      <p:sp>
        <p:nvSpPr>
          <p:cNvPr id="3" name="Zástupný symbol pro obsah 2"/>
          <p:cNvSpPr txBox="1">
            <a:spLocks noGrp="1"/>
          </p:cNvSpPr>
          <p:nvPr>
            <p:ph type="body" idx="4294967295"/>
          </p:nvPr>
        </p:nvSpPr>
        <p:spPr>
          <a:xfrm>
            <a:off x="457200" y="1135080"/>
            <a:ext cx="11386440" cy="460404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Wingdings"/>
              <a:buChar char="Ø"/>
            </a:pPr>
            <a:r>
              <a:rPr lang="cs-CZ" sz="2000" dirty="0" smtClean="0">
                <a:latin typeface="Times New Roman" pitchFamily="18"/>
                <a:cs typeface="Times New Roman" pitchFamily="16"/>
              </a:rPr>
              <a:t> </a:t>
            </a:r>
            <a:r>
              <a:rPr lang="en-US" sz="2000" dirty="0" smtClean="0">
                <a:latin typeface="Times New Roman" pitchFamily="18"/>
                <a:cs typeface="Times New Roman" pitchFamily="16"/>
              </a:rPr>
              <a:t>Even </a:t>
            </a:r>
            <a:r>
              <a:rPr lang="en-US" sz="2000" dirty="0">
                <a:latin typeface="Times New Roman" pitchFamily="18"/>
                <a:cs typeface="Times New Roman" pitchFamily="16"/>
              </a:rPr>
              <a:t>before the end of the war, in April 1945, </a:t>
            </a:r>
            <a:r>
              <a:rPr lang="en-US" sz="2000" dirty="0" err="1">
                <a:latin typeface="Times New Roman" pitchFamily="18"/>
                <a:cs typeface="Times New Roman" pitchFamily="16"/>
              </a:rPr>
              <a:t>Fernseh</a:t>
            </a:r>
            <a:r>
              <a:rPr lang="en-US" sz="2000" dirty="0">
                <a:latin typeface="Times New Roman" pitchFamily="18"/>
                <a:cs typeface="Times New Roman" pitchFamily="16"/>
              </a:rPr>
              <a:t> A.G. Top German experts</a:t>
            </a:r>
          </a:p>
          <a:p>
            <a:pPr marL="0" lvl="0" indent="0">
              <a:spcBef>
                <a:spcPts val="1001"/>
              </a:spcBef>
              <a:buFont typeface="Wingdings"/>
              <a:buChar char="Ø"/>
            </a:pPr>
            <a:r>
              <a:rPr lang="en-US" sz="2000" dirty="0">
                <a:latin typeface="Times New Roman" pitchFamily="18"/>
                <a:cs typeface="Times New Roman" pitchFamily="16"/>
              </a:rPr>
              <a:t> moved to Austria</a:t>
            </a:r>
          </a:p>
          <a:p>
            <a:pPr marL="0" lvl="0" indent="0">
              <a:spcBef>
                <a:spcPts val="1001"/>
              </a:spcBef>
              <a:buFont typeface="Wingdings"/>
              <a:buChar char="Ø"/>
            </a:pPr>
            <a:r>
              <a:rPr lang="en-US" sz="2000" dirty="0">
                <a:latin typeface="Times New Roman" pitchFamily="18"/>
                <a:cs typeface="Times New Roman" pitchFamily="16"/>
              </a:rPr>
              <a:t> </a:t>
            </a:r>
            <a:r>
              <a:rPr lang="en-US" sz="2000" dirty="0" smtClean="0"/>
              <a:t>In May, the Czech local authorities occupy institutions, institutions in </a:t>
            </a:r>
            <a:r>
              <a:rPr lang="en-US" sz="2000" dirty="0" err="1" smtClean="0"/>
              <a:t>Smržovka</a:t>
            </a:r>
            <a:r>
              <a:rPr lang="en-US" sz="2000" dirty="0" smtClean="0"/>
              <a:t> </a:t>
            </a:r>
            <a:r>
              <a:rPr lang="en-US" sz="2000" dirty="0" err="1" smtClean="0"/>
              <a:t>Fernseh</a:t>
            </a:r>
            <a:r>
              <a:rPr lang="en-US" sz="2000" dirty="0" smtClean="0"/>
              <a:t> A.G. Is immediately renamed </a:t>
            </a:r>
            <a:r>
              <a:rPr lang="en-US" sz="2000" dirty="0" err="1" smtClean="0"/>
              <a:t>Televid</a:t>
            </a:r>
            <a:r>
              <a:rPr lang="en-US" sz="2000" dirty="0" smtClean="0"/>
              <a:t>.</a:t>
            </a:r>
            <a:endParaRPr lang="cs-CZ" sz="2000" dirty="0" smtClean="0"/>
          </a:p>
          <a:p>
            <a:pPr marL="0" lvl="0" indent="0">
              <a:spcBef>
                <a:spcPts val="1001"/>
              </a:spcBef>
              <a:buFont typeface="Wingdings"/>
              <a:buChar char="Ø"/>
            </a:pPr>
            <a:r>
              <a:rPr lang="cs-CZ" sz="2000" dirty="0">
                <a:latin typeface="Times New Roman" pitchFamily="18"/>
                <a:cs typeface="Times New Roman" pitchFamily="16"/>
              </a:rPr>
              <a:t> </a:t>
            </a:r>
            <a:r>
              <a:rPr lang="en-US" sz="2000" dirty="0" smtClean="0">
                <a:latin typeface="Times New Roman" pitchFamily="18"/>
                <a:cs typeface="Times New Roman" pitchFamily="16"/>
              </a:rPr>
              <a:t>At </a:t>
            </a:r>
            <a:r>
              <a:rPr lang="en-US" sz="2000" dirty="0">
                <a:latin typeface="Times New Roman" pitchFamily="18"/>
                <a:cs typeface="Times New Roman" pitchFamily="16"/>
              </a:rPr>
              <a:t>the beginning of June, </a:t>
            </a:r>
            <a:r>
              <a:rPr lang="en-US" sz="2000" dirty="0" smtClean="0">
                <a:latin typeface="Times New Roman" pitchFamily="18"/>
                <a:cs typeface="Times New Roman" pitchFamily="16"/>
              </a:rPr>
              <a:t>the Czechoslovak Ministry of Defense takes over </a:t>
            </a:r>
            <a:r>
              <a:rPr lang="en-US" sz="2000" dirty="0" err="1" smtClean="0">
                <a:latin typeface="Times New Roman" pitchFamily="18"/>
                <a:cs typeface="Times New Roman" pitchFamily="16"/>
              </a:rPr>
              <a:t>Televid</a:t>
            </a:r>
            <a:r>
              <a:rPr lang="en-US" sz="2000" dirty="0" smtClean="0">
                <a:latin typeface="Times New Roman" pitchFamily="18"/>
                <a:cs typeface="Times New Roman" pitchFamily="16"/>
              </a:rPr>
              <a:t> under </a:t>
            </a:r>
            <a:r>
              <a:rPr lang="en-US" sz="2000" dirty="0">
                <a:latin typeface="Times New Roman" pitchFamily="18"/>
                <a:cs typeface="Times New Roman" pitchFamily="16"/>
              </a:rPr>
              <a:t>its administration.</a:t>
            </a:r>
          </a:p>
          <a:p>
            <a:pPr marL="0" lvl="0" indent="0">
              <a:spcBef>
                <a:spcPts val="1001"/>
              </a:spcBef>
              <a:buFont typeface="Wingdings"/>
              <a:buChar char="Ø"/>
            </a:pPr>
            <a:r>
              <a:rPr lang="cs-CZ" sz="2000" dirty="0" smtClean="0">
                <a:latin typeface="Times New Roman" pitchFamily="18"/>
                <a:cs typeface="Times New Roman" pitchFamily="16"/>
              </a:rPr>
              <a:t> </a:t>
            </a:r>
            <a:r>
              <a:rPr lang="en-US" sz="2000" dirty="0" smtClean="0">
                <a:latin typeface="Times New Roman" pitchFamily="18"/>
                <a:cs typeface="Times New Roman" pitchFamily="16"/>
              </a:rPr>
              <a:t>However</a:t>
            </a:r>
            <a:r>
              <a:rPr lang="en-US" sz="2000" dirty="0">
                <a:latin typeface="Times New Roman" pitchFamily="18"/>
                <a:cs typeface="Times New Roman" pitchFamily="16"/>
              </a:rPr>
              <a:t>, in July 1945, the security of the company was taken over by the Soviet military administration, for which the race was part of the war booty, and several Soviet experts came from the Leningrad Television Institute.</a:t>
            </a:r>
          </a:p>
          <a:p>
            <a:pPr marL="0" lvl="0" indent="0">
              <a:spcBef>
                <a:spcPts val="1001"/>
              </a:spcBef>
              <a:buFont typeface="Wingdings"/>
              <a:buChar char="Ø"/>
            </a:pPr>
            <a:r>
              <a:rPr lang="en-US" sz="2000" dirty="0" smtClean="0"/>
              <a:t>At this time, Doc. </a:t>
            </a:r>
            <a:r>
              <a:rPr lang="en-US" sz="2000" dirty="0" err="1" smtClean="0"/>
              <a:t>Šafránek</a:t>
            </a:r>
            <a:r>
              <a:rPr lang="en-US" sz="2000" dirty="0" smtClean="0"/>
              <a:t> often goes from Prague</a:t>
            </a:r>
            <a:r>
              <a:rPr lang="cs-CZ" sz="2000" dirty="0" smtClean="0"/>
              <a:t> </a:t>
            </a:r>
            <a:r>
              <a:rPr lang="en-US" sz="2000" dirty="0" smtClean="0"/>
              <a:t>to </a:t>
            </a:r>
            <a:r>
              <a:rPr lang="en-US" sz="2000" dirty="0" err="1" smtClean="0"/>
              <a:t>Smržovka</a:t>
            </a:r>
            <a:r>
              <a:rPr lang="en-US" sz="2000" dirty="0" smtClean="0"/>
              <a:t> </a:t>
            </a:r>
            <a:r>
              <a:rPr lang="en-US" sz="2000" dirty="0" smtClean="0"/>
              <a:t>. But according to memories</a:t>
            </a:r>
            <a:r>
              <a:rPr lang="cs-CZ" sz="2000" dirty="0" smtClean="0"/>
              <a:t> </a:t>
            </a:r>
            <a:r>
              <a:rPr lang="cs-CZ" sz="2000" dirty="0" err="1" smtClean="0"/>
              <a:t>of</a:t>
            </a:r>
            <a:r>
              <a:rPr lang="en-US" sz="2000" dirty="0" smtClean="0"/>
              <a:t> witnesses</a:t>
            </a:r>
            <a:r>
              <a:rPr lang="cs-CZ" sz="2000" dirty="0" smtClean="0"/>
              <a:t>, he</a:t>
            </a:r>
            <a:r>
              <a:rPr lang="en-US" sz="2000" dirty="0" smtClean="0"/>
              <a:t> did not intervene in technical development, because his 240-line mechanical system was outdated and </a:t>
            </a:r>
            <a:r>
              <a:rPr lang="en-US" sz="2000" dirty="0" err="1" smtClean="0"/>
              <a:t>Televid</a:t>
            </a:r>
            <a:r>
              <a:rPr lang="en-US" sz="2000" dirty="0" smtClean="0"/>
              <a:t> worked on an electronic, later "European" standard of 625 lines. </a:t>
            </a:r>
            <a:endParaRPr lang="cs-CZ" sz="2000" dirty="0" smtClean="0"/>
          </a:p>
          <a:p>
            <a:pPr marL="0" lvl="0" indent="0">
              <a:spcBef>
                <a:spcPts val="1001"/>
              </a:spcBef>
              <a:buFont typeface="Wingdings"/>
              <a:buChar char="Ø"/>
            </a:pPr>
            <a:r>
              <a:rPr lang="en-US" sz="2000" dirty="0" smtClean="0">
                <a:latin typeface="Times New Roman" pitchFamily="18"/>
                <a:cs typeface="Times New Roman" pitchFamily="16"/>
              </a:rPr>
              <a:t>However</a:t>
            </a:r>
            <a:r>
              <a:rPr lang="en-US" sz="2000" dirty="0">
                <a:latin typeface="Times New Roman" pitchFamily="18"/>
                <a:cs typeface="Times New Roman" pitchFamily="16"/>
              </a:rPr>
              <a:t>, </a:t>
            </a:r>
            <a:r>
              <a:rPr lang="cs-CZ" sz="2000" dirty="0" smtClean="0">
                <a:latin typeface="Times New Roman" pitchFamily="18"/>
                <a:cs typeface="Times New Roman" pitchFamily="16"/>
              </a:rPr>
              <a:t>Šafránek</a:t>
            </a:r>
            <a:r>
              <a:rPr lang="en-US" sz="2000" dirty="0" smtClean="0">
                <a:latin typeface="Times New Roman" pitchFamily="18"/>
                <a:cs typeface="Times New Roman" pitchFamily="16"/>
              </a:rPr>
              <a:t>'s </a:t>
            </a:r>
            <a:r>
              <a:rPr lang="en-US" sz="2000" dirty="0">
                <a:latin typeface="Times New Roman" pitchFamily="18"/>
                <a:cs typeface="Times New Roman" pitchFamily="16"/>
              </a:rPr>
              <a:t>name has once again been written into the history of our television</a:t>
            </a:r>
          </a:p>
          <a:p>
            <a:pPr marL="0" lvl="0" indent="0">
              <a:spcBef>
                <a:spcPts val="1001"/>
              </a:spcBef>
              <a:buFont typeface="Wingdings"/>
              <a:buChar char="Ø"/>
            </a:pPr>
            <a:r>
              <a:rPr lang="en-US" sz="2000" dirty="0">
                <a:latin typeface="Times New Roman" pitchFamily="18"/>
                <a:cs typeface="Times New Roman" pitchFamily="16"/>
              </a:rPr>
              <a:t>He organized the internship of a group of 25 experts who joined </a:t>
            </a:r>
            <a:r>
              <a:rPr lang="en-US" sz="2000" dirty="0" err="1">
                <a:latin typeface="Times New Roman" pitchFamily="18"/>
                <a:cs typeface="Times New Roman" pitchFamily="16"/>
              </a:rPr>
              <a:t>Smržovka</a:t>
            </a:r>
            <a:r>
              <a:rPr lang="en-US" sz="2000" dirty="0">
                <a:latin typeface="Times New Roman" pitchFamily="18"/>
                <a:cs typeface="Times New Roman" pitchFamily="16"/>
              </a:rPr>
              <a:t> - after the agreement of the Czech authorities with the Soviet military administration - in October 1945. Before the trainees could bark and work actively, the Soviet side decided to move </a:t>
            </a:r>
            <a:r>
              <a:rPr lang="en-US" sz="2000" dirty="0" err="1">
                <a:latin typeface="Times New Roman" pitchFamily="18"/>
                <a:cs typeface="Times New Roman" pitchFamily="16"/>
              </a:rPr>
              <a:t>Televid</a:t>
            </a:r>
            <a:r>
              <a:rPr lang="en-US" sz="2000" dirty="0">
                <a:latin typeface="Times New Roman" pitchFamily="18"/>
                <a:cs typeface="Times New Roman" pitchFamily="16"/>
              </a:rPr>
              <a:t> as a war booty</a:t>
            </a:r>
          </a:p>
        </p:txBody>
      </p:sp>
      <p:pic>
        <p:nvPicPr>
          <p:cNvPr id="4" name="Obrázek 3"/>
          <p:cNvPicPr>
            <a:picLocks noChangeAspect="1"/>
          </p:cNvPicPr>
          <p:nvPr/>
        </p:nvPicPr>
        <p:blipFill>
          <a:blip r:embed="rId3">
            <a:lum/>
            <a:alphaModFix/>
          </a:blip>
          <a:srcRect/>
          <a:stretch>
            <a:fillRect/>
          </a:stretch>
        </p:blipFill>
        <p:spPr>
          <a:xfrm>
            <a:off x="2439560" y="7317432"/>
            <a:ext cx="2272320" cy="84492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4711880" y="7345871"/>
            <a:ext cx="1883160" cy="739439"/>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6566881" y="7388051"/>
            <a:ext cx="792720" cy="79631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7359601" y="7345871"/>
            <a:ext cx="2207880" cy="546120"/>
          </a:xfrm>
          <a:prstGeom prst="rect">
            <a:avLst/>
          </a:prstGeom>
          <a:noFill/>
          <a:ln>
            <a:noFill/>
          </a:ln>
        </p:spPr>
      </p:pic>
      <p:sp>
        <p:nvSpPr>
          <p:cNvPr id="8" name="Zástupný symbol pro obsah 2"/>
          <p:cNvSpPr/>
          <p:nvPr/>
        </p:nvSpPr>
        <p:spPr>
          <a:xfrm>
            <a:off x="1398780" y="-431068"/>
            <a:ext cx="11553480" cy="530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algn="l" rtl="0" hangingPunct="1">
              <a:lnSpc>
                <a:spcPct val="90000"/>
              </a:lnSpc>
              <a:spcBef>
                <a:spcPts val="1001"/>
              </a:spcBef>
              <a:spcAft>
                <a:spcPts val="0"/>
              </a:spcAft>
              <a:buNone/>
              <a:tabLst/>
              <a:defRPr sz="1800"/>
            </a:pPr>
            <a:r>
              <a:rPr lang="cs-CZ" sz="2800" b="0" i="0" u="none" strike="noStrike" kern="1200" spc="0">
                <a:ln>
                  <a:noFill/>
                </a:ln>
                <a:solidFill>
                  <a:srgbClr val="000000"/>
                </a:solidFill>
                <a:latin typeface="Calibri" pitchFamily="18"/>
                <a:ea typeface="Microsoft YaHei" pitchFamily="2"/>
                <a:cs typeface="Mangal" pitchFamily="2"/>
              </a:rPr>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344880" y="250200"/>
            <a:ext cx="11740320" cy="5926319"/>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r>
              <a:rPr lang="en-US">
                <a:latin typeface="Times New Roman" pitchFamily="18"/>
                <a:cs typeface="Times New Roman" pitchFamily="16"/>
              </a:rPr>
              <a:t> Jaroslav Šafránek is attributed to the primacy of popularization of television in Czechoslovakia.</a:t>
            </a:r>
          </a:p>
          <a:p>
            <a:pPr marL="0" lvl="0" indent="0">
              <a:spcBef>
                <a:spcPts val="1001"/>
              </a:spcBef>
              <a:buNone/>
            </a:pPr>
            <a:r>
              <a:rPr lang="en-US">
                <a:latin typeface="Times New Roman" pitchFamily="18"/>
                <a:cs typeface="Times New Roman" pitchFamily="16"/>
              </a:rPr>
              <a:t> He published the book Televise, in which he acquainted himself with the technical principles of image transmission at a distance.</a:t>
            </a:r>
          </a:p>
          <a:p>
            <a:pPr marL="0" lvl="0" indent="0">
              <a:spcBef>
                <a:spcPts val="1001"/>
              </a:spcBef>
              <a:buNone/>
            </a:pPr>
            <a:r>
              <a:rPr lang="en-US">
                <a:latin typeface="Times New Roman" pitchFamily="18"/>
                <a:cs typeface="Times New Roman" pitchFamily="16"/>
              </a:rPr>
              <a:t>An up-to-date version called "Televise - The Physical and Technical Foundations of the Television" by Šafránek was published after the war.</a:t>
            </a:r>
          </a:p>
          <a:p>
            <a:pPr marL="0" lvl="0" indent="0">
              <a:spcBef>
                <a:spcPts val="1001"/>
              </a:spcBef>
              <a:buNone/>
            </a:pPr>
            <a:r>
              <a:rPr lang="en-US">
                <a:latin typeface="Times New Roman" pitchFamily="18"/>
                <a:cs typeface="Times New Roman" pitchFamily="16"/>
              </a:rPr>
              <a:t>Šafránek tried to distinguish the simple technology of moving the moving picture from the complex television broadcasting process, for the television as a mass medium he coined the word "roar", which, according to him, "correctly describes the essence of the television ..."</a:t>
            </a:r>
          </a:p>
          <a:p>
            <a:pPr marL="0" lvl="0" indent="0">
              <a:spcBef>
                <a:spcPts val="1001"/>
              </a:spcBef>
              <a:buNone/>
            </a:pPr>
            <a:r>
              <a:rPr lang="en-US">
                <a:latin typeface="Times New Roman" pitchFamily="18"/>
                <a:cs typeface="Times New Roman" pitchFamily="16"/>
              </a:rPr>
              <a:t>On March 23, 1948, journalists were invited to Tanvald, welcomed by the General Secretary Josef Trejbal and the Technical Deputy  for Czech Radio, Kazimir Stahl.</a:t>
            </a:r>
          </a:p>
          <a:p>
            <a:pPr marL="0" lvl="0" indent="0">
              <a:spcBef>
                <a:spcPts val="1001"/>
              </a:spcBef>
              <a:buNone/>
            </a:pPr>
            <a:r>
              <a:rPr lang="en-US">
                <a:latin typeface="Times New Roman" pitchFamily="18"/>
                <a:cs typeface="Times New Roman" pitchFamily="16"/>
              </a:rPr>
              <a:t>As part of the demonstrated technique, even with the use of some trophy components, the design itself was a television receiver with a 16x21 cm own production screen.</a:t>
            </a:r>
          </a:p>
          <a:p>
            <a:pPr marL="0" lvl="0" indent="0">
              <a:spcBef>
                <a:spcPts val="1001"/>
              </a:spcBef>
              <a:buNone/>
            </a:pPr>
            <a:r>
              <a:rPr lang="en-US">
                <a:latin typeface="Times New Roman" pitchFamily="18"/>
                <a:cs typeface="Times New Roman" pitchFamily="16"/>
              </a:rPr>
              <a:t>There were two television cameras at the MEVRO exhibition in Prague and the signal was transferred to the receivers by cable.</a:t>
            </a:r>
          </a:p>
          <a:p>
            <a:pPr marL="0" lvl="0" indent="0">
              <a:spcBef>
                <a:spcPts val="1001"/>
              </a:spcBef>
              <a:buNone/>
            </a:pPr>
            <a:r>
              <a:rPr lang="en-US">
                <a:latin typeface="Times New Roman" pitchFamily="18"/>
                <a:cs typeface="Times New Roman" pitchFamily="16"/>
              </a:rPr>
              <a:t>A month after the end of the MEVRO exhibition, July 4, 1948, during transfers from XI Sokol organisation. three cameras were working in the Strahov stadium , and the signal was transmitted by air from the mast of Petřín for 25 receivers in various institutions and in public places (eg Exhibition Grounds, ČSS Radio building, Red Law Redaction, transmition was also checked outside of Prague - in South Bohemia and the Giant Mountains).</a:t>
            </a:r>
          </a:p>
          <a:p>
            <a:pPr marL="0" lvl="0" indent="0">
              <a:spcBef>
                <a:spcPts val="1001"/>
              </a:spcBef>
              <a:buNone/>
            </a:pPr>
            <a:endParaRPr lang="en-US">
              <a:latin typeface="Times New Roman" pitchFamily="18"/>
              <a:cs typeface="Times New Roman" pitchFamily="16"/>
            </a:endParaRPr>
          </a:p>
          <a:p>
            <a:pPr marL="0" lvl="0" indent="0">
              <a:spcBef>
                <a:spcPts val="1001"/>
              </a:spcBef>
              <a:buNone/>
            </a:pPr>
            <a:endParaRPr lang="en-US" sz="2400">
              <a:latin typeface="Calibri" pitchFamily="18"/>
              <a:cs typeface="Times New Roman" pitchFamily="16"/>
            </a:endParaRPr>
          </a:p>
          <a:p>
            <a:pPr marL="0" lvl="0" indent="0">
              <a:spcBef>
                <a:spcPts val="1001"/>
              </a:spcBef>
              <a:buNone/>
            </a:pPr>
            <a:endParaRPr lang="en-US">
              <a:latin typeface="Calibri" pitchFamily="18"/>
              <a:cs typeface="Times New Roman" pitchFamily="16"/>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7" name="Zástupný symbol pro obsah 2"/>
          <p:cNvSpPr/>
          <p:nvPr/>
        </p:nvSpPr>
        <p:spPr>
          <a:xfrm>
            <a:off x="457200" y="1170720"/>
            <a:ext cx="10918080" cy="52009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681480" y="215640"/>
            <a:ext cx="10671840" cy="5950079"/>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Wingdings"/>
              <a:buChar char="Ø"/>
            </a:pPr>
            <a:r>
              <a:rPr lang="en-US" sz="2000">
                <a:latin typeface="Times New Roman" pitchFamily="18"/>
                <a:cs typeface="Times New Roman" pitchFamily="16"/>
              </a:rPr>
              <a:t>From 1949 to 1952, television in Czechoslovakia ceased to exist.</a:t>
            </a:r>
          </a:p>
          <a:p>
            <a:pPr marL="0" lvl="0" indent="0">
              <a:spcBef>
                <a:spcPts val="1001"/>
              </a:spcBef>
              <a:buFont typeface="Wingdings"/>
              <a:buChar char="Ø"/>
            </a:pPr>
            <a:r>
              <a:rPr lang="en-US" sz="2000">
                <a:latin typeface="Times New Roman" pitchFamily="18"/>
                <a:cs typeface="Times New Roman" pitchFamily="16"/>
              </a:rPr>
              <a:t>The television equipment of the VTU Military Technical Institute, including two camera chains and ten television sets, was transferred to Czechoslovak Radio, which was established at the beginning of 1949 by the ÚRT Institute of Radio Technology. Although he continues to fulfill the task of preparing television broadcasts during the first five-year period, ie by the end of 1953, but the Cold War, which had intensified in 1950 by the conflict in Korea, caused the Office had nobody to cooperate with, because on the instruction of the Ministry of Defense Technical research has focused exclusively on military needs.</a:t>
            </a:r>
          </a:p>
          <a:p>
            <a:pPr marL="0" lvl="0" indent="0">
              <a:spcBef>
                <a:spcPts val="1001"/>
              </a:spcBef>
              <a:buFont typeface="Wingdings"/>
              <a:buChar char="Ø"/>
            </a:pPr>
            <a:r>
              <a:rPr lang="en-US" sz="2000">
                <a:latin typeface="Times New Roman" pitchFamily="18"/>
                <a:cs typeface="Times New Roman" pitchFamily="16"/>
              </a:rPr>
              <a:t>According to ing. František Křížka, in 1951, the Office of the Czech Radio organized several experimental broadcasts in its building in Vokovice and lent receivers to party and government officials to promote television without success.</a:t>
            </a:r>
          </a:p>
          <a:p>
            <a:pPr marL="0" lvl="0" indent="0">
              <a:spcBef>
                <a:spcPts val="1001"/>
              </a:spcBef>
              <a:buFont typeface="Wingdings"/>
              <a:buChar char="Ø"/>
            </a:pPr>
            <a:r>
              <a:rPr lang="en-US" sz="2000">
                <a:latin typeface="Times New Roman" pitchFamily="18"/>
                <a:cs typeface="Times New Roman" pitchFamily="16"/>
              </a:rPr>
              <a:t>Turnover occurs in 1952.</a:t>
            </a:r>
          </a:p>
          <a:p>
            <a:pPr marL="0" lvl="0" indent="0">
              <a:spcBef>
                <a:spcPts val="1001"/>
              </a:spcBef>
              <a:buFont typeface="Wingdings"/>
              <a:buChar char="Ø"/>
            </a:pPr>
            <a:r>
              <a:rPr lang="en-US" sz="2000">
                <a:latin typeface="Times New Roman" pitchFamily="18"/>
                <a:cs typeface="Times New Roman" pitchFamily="16"/>
              </a:rPr>
              <a:t>The Government of 8.4.1952 issued a regulation requiring the Ministry of Communications and Welfare "to build and operate technical radio and television equipment".</a:t>
            </a:r>
          </a:p>
          <a:p>
            <a:pPr marL="0" lvl="0" indent="0">
              <a:spcBef>
                <a:spcPts val="1001"/>
              </a:spcBef>
              <a:buFont typeface="Wingdings"/>
              <a:buChar char="Ø"/>
            </a:pPr>
            <a:r>
              <a:rPr lang="en-US" sz="2000">
                <a:latin typeface="Times New Roman" pitchFamily="18"/>
                <a:cs typeface="Times New Roman" pitchFamily="16"/>
              </a:rPr>
              <a:t>The first "program director and director of television studios" established within Czechoslovak Radio Karel Kohout was appointed on 1 February 1953 (three months before the scheduled start of the broadcast). Karel Kohout came from Barrandov's studio and started with his legendary secretary Maria Kořenová to organize a broadcast from a temporary office on Wenceslas Square.</a:t>
            </a:r>
          </a:p>
          <a:p>
            <a:pPr marL="0" lvl="0" indent="0">
              <a:spcBef>
                <a:spcPts val="1001"/>
              </a:spcBef>
              <a:buNone/>
            </a:pPr>
            <a:endParaRPr lang="en-US" sz="2000">
              <a:latin typeface="Times New Roman" pitchFamily="18"/>
              <a:cs typeface="Times New Roman" pitchFamily="16"/>
            </a:endParaRPr>
          </a:p>
          <a:p>
            <a:pPr marL="0" lvl="0" indent="0">
              <a:spcBef>
                <a:spcPts val="1001"/>
              </a:spcBef>
              <a:buNone/>
            </a:pPr>
            <a:endParaRPr lang="en-US" sz="2000">
              <a:latin typeface="Times New Roman" pitchFamily="18"/>
              <a:cs typeface="Times New Roman" pitchFamily="16"/>
            </a:endParaRPr>
          </a:p>
          <a:p>
            <a:pPr marL="0" lvl="0" indent="0">
              <a:spcBef>
                <a:spcPts val="1001"/>
              </a:spcBef>
              <a:buNone/>
            </a:pPr>
            <a:endParaRPr lang="en-US">
              <a:latin typeface="Calibri" pitchFamily="18"/>
              <a:cs typeface="Times New Roman" pitchFamily="16"/>
            </a:endParaRPr>
          </a:p>
          <a:p>
            <a:pPr marL="0" lvl="0" indent="0">
              <a:spcBef>
                <a:spcPts val="1001"/>
              </a:spcBef>
              <a:buNone/>
            </a:pPr>
            <a:endParaRPr lang="en-US">
              <a:latin typeface="Calibri" pitchFamily="18"/>
              <a:cs typeface="Times New Roman" pitchFamily="16"/>
            </a:endParaRPr>
          </a:p>
          <a:p>
            <a:pPr marL="0" lvl="0" indent="0">
              <a:spcBef>
                <a:spcPts val="1001"/>
              </a:spcBef>
              <a:buNone/>
            </a:pPr>
            <a:endParaRPr lang="en-US">
              <a:latin typeface="Calibri" pitchFamily="18"/>
              <a:cs typeface="Times New Roman" pitchFamily="16"/>
            </a:endParaRPr>
          </a:p>
          <a:p>
            <a:pPr marL="0" lvl="0" indent="0">
              <a:spcBef>
                <a:spcPts val="1001"/>
              </a:spcBef>
              <a:buNone/>
            </a:pPr>
            <a:endParaRPr lang="en-US">
              <a:latin typeface="Calibri" pitchFamily="18"/>
              <a:cs typeface="Times New Roman" pitchFamily="16"/>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7" name="Zástupný symbol pro obsah 2"/>
          <p:cNvSpPr/>
          <p:nvPr/>
        </p:nvSpPr>
        <p:spPr>
          <a:xfrm>
            <a:off x="1464479" y="1475999"/>
            <a:ext cx="8229240" cy="4525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Historie televize v ČR">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838080" y="365040"/>
            <a:ext cx="10427399" cy="61812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cs-CZ" b="1">
                <a:latin typeface="Times New Roman" pitchFamily="18"/>
                <a:cs typeface="Times New Roman" pitchFamily="18"/>
              </a:rPr>
              <a:t>History of television in the Czech Republic</a:t>
            </a:r>
          </a:p>
        </p:txBody>
      </p:sp>
      <p:sp>
        <p:nvSpPr>
          <p:cNvPr id="3" name="Zástupný symbol pro obsah 2"/>
          <p:cNvSpPr txBox="1">
            <a:spLocks noGrp="1"/>
          </p:cNvSpPr>
          <p:nvPr>
            <p:ph type="body" idx="4294967295"/>
          </p:nvPr>
        </p:nvSpPr>
        <p:spPr>
          <a:xfrm>
            <a:off x="629640" y="1147320"/>
            <a:ext cx="10723679" cy="502920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Arial" pitchFamily="32"/>
              <a:buChar char="•"/>
            </a:pPr>
            <a:r>
              <a:rPr lang="en-US" sz="2600">
                <a:latin typeface="Times New Roman" pitchFamily="18"/>
                <a:cs typeface="Times New Roman" pitchFamily="16"/>
              </a:rPr>
              <a:t>For several years the broadcast has been limited to the Petřín transmitter in Prague, reaching the Central Bohemian Region to the foothills of the Jizera Mountains and the Krkonoše Mountains.</a:t>
            </a:r>
          </a:p>
          <a:p>
            <a:pPr marL="0" lvl="0" indent="0">
              <a:spcBef>
                <a:spcPts val="1001"/>
              </a:spcBef>
              <a:buFont typeface="Arial" pitchFamily="32"/>
              <a:buChar char="•"/>
            </a:pPr>
            <a:r>
              <a:rPr lang="en-US" sz="2600">
                <a:latin typeface="Times New Roman" pitchFamily="18"/>
                <a:cs typeface="Times New Roman" pitchFamily="16"/>
              </a:rPr>
              <a:t>At the end of 1953, some 2000 TVs were in operation, of which a thousand Leningrad brands were imported from the GDR, where they were then produced in Soviet licenses.</a:t>
            </a:r>
          </a:p>
          <a:p>
            <a:pPr marL="0" lvl="0" indent="0">
              <a:spcBef>
                <a:spcPts val="1001"/>
              </a:spcBef>
              <a:buFont typeface="Arial" pitchFamily="32"/>
              <a:buChar char="•"/>
            </a:pPr>
            <a:r>
              <a:rPr lang="en-US" sz="2600">
                <a:latin typeface="Times New Roman" pitchFamily="18"/>
                <a:cs typeface="Times New Roman" pitchFamily="16"/>
              </a:rPr>
              <a:t>But as early as 1953, Tesla supplied the Tesla 4001A to the market.</a:t>
            </a:r>
          </a:p>
          <a:p>
            <a:pPr marL="0" lvl="0" indent="0">
              <a:spcBef>
                <a:spcPts val="1001"/>
              </a:spcBef>
              <a:buFont typeface="Arial" pitchFamily="32"/>
              <a:buChar char="•"/>
            </a:pPr>
            <a:r>
              <a:rPr lang="en-US" sz="2600">
                <a:latin typeface="Times New Roman" pitchFamily="18"/>
                <a:cs typeface="Times New Roman" pitchFamily="16"/>
              </a:rPr>
              <a:t>They were selling for CZK 4,000 (at that time it was an almost half-year average salary).</a:t>
            </a:r>
          </a:p>
          <a:p>
            <a:pPr marL="0" lvl="0" indent="0">
              <a:spcBef>
                <a:spcPts val="1001"/>
              </a:spcBef>
              <a:buFont typeface="Arial" pitchFamily="32"/>
              <a:buChar char="•"/>
            </a:pPr>
            <a:r>
              <a:rPr lang="en-US" sz="2600">
                <a:latin typeface="Times New Roman" pitchFamily="18"/>
                <a:cs typeface="Times New Roman" pitchFamily="16"/>
              </a:rPr>
              <a:t>K 1.10. 1953 the price was administratively reduced to 2500 CZKs and in later years the price went down to 2000 CZKs.</a:t>
            </a:r>
          </a:p>
          <a:p>
            <a:pPr marL="0" lvl="0" indent="0">
              <a:spcBef>
                <a:spcPts val="1001"/>
              </a:spcBef>
              <a:buFont typeface="Arial" pitchFamily="32"/>
              <a:buChar char="•"/>
            </a:pPr>
            <a:r>
              <a:rPr lang="en-US" sz="2600">
                <a:latin typeface="Times New Roman" pitchFamily="18"/>
                <a:cs typeface="Times New Roman" pitchFamily="16"/>
              </a:rPr>
              <a:t>At the beginning of January 1955, when the so-called concession fee began to apply, statistics of 3833 registered concessionaires were reported.</a:t>
            </a:r>
          </a:p>
          <a:p>
            <a:pPr marL="0" lvl="0" indent="0">
              <a:spcBef>
                <a:spcPts val="1001"/>
              </a:spcBef>
              <a:buFont typeface="Arial" pitchFamily="32"/>
              <a:buChar char="•"/>
            </a:pPr>
            <a:r>
              <a:rPr lang="en-US" sz="2600">
                <a:latin typeface="Times New Roman" pitchFamily="18"/>
                <a:cs typeface="Times New Roman" pitchFamily="16"/>
              </a:rPr>
              <a:t>By the late 1950s, the television receiver became a scarce product on the market.</a:t>
            </a:r>
          </a:p>
          <a:p>
            <a:pPr marL="0" lvl="0" indent="0">
              <a:spcBef>
                <a:spcPts val="1001"/>
              </a:spcBef>
              <a:buNone/>
            </a:pPr>
            <a:endParaRPr lang="en-US" sz="2600">
              <a:latin typeface="Times New Roman" pitchFamily="18"/>
              <a:cs typeface="Times New Roman" pitchFamily="16"/>
            </a:endParaRPr>
          </a:p>
          <a:p>
            <a:pPr marL="0" lvl="0" indent="0">
              <a:spcBef>
                <a:spcPts val="1001"/>
              </a:spcBef>
              <a:buNone/>
            </a:pPr>
            <a:endParaRPr lang="en-US" sz="2600">
              <a:latin typeface="Times New Roman" pitchFamily="18"/>
              <a:cs typeface="Times New Roman" pitchFamily="16"/>
            </a:endParaRPr>
          </a:p>
          <a:p>
            <a:pPr marL="0" lvl="0" indent="0">
              <a:spcBef>
                <a:spcPts val="1001"/>
              </a:spcBef>
              <a:buNone/>
            </a:pPr>
            <a:endParaRPr lang="en-US">
              <a:latin typeface="Calibri" pitchFamily="18"/>
              <a:cs typeface="Times New Roman" pitchFamily="16"/>
            </a:endParaRPr>
          </a:p>
        </p:txBody>
      </p:sp>
      <p:pic>
        <p:nvPicPr>
          <p:cNvPr id="4"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5"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6"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7"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8" name="Zástupný symbol pro obsah 2"/>
          <p:cNvSpPr/>
          <p:nvPr/>
        </p:nvSpPr>
        <p:spPr>
          <a:xfrm>
            <a:off x="1019159" y="1765440"/>
            <a:ext cx="8461800" cy="4411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232920" y="276120"/>
            <a:ext cx="11120400" cy="5900400"/>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Font typeface="Arial" pitchFamily="32"/>
              <a:buChar char="•"/>
            </a:pPr>
            <a:r>
              <a:rPr lang="en-US" sz="2400">
                <a:latin typeface="Times New Roman" pitchFamily="18"/>
                <a:cs typeface="Times New Roman" pitchFamily="16"/>
              </a:rPr>
              <a:t>On February 11, 1955, the TV broadcasts the first direct TV transmission of a sports match in the history of Czechoslovak television.</a:t>
            </a:r>
          </a:p>
          <a:p>
            <a:pPr marL="0" lvl="0" indent="0">
              <a:spcBef>
                <a:spcPts val="1001"/>
              </a:spcBef>
              <a:buFont typeface="Arial" pitchFamily="32"/>
              <a:buChar char="•"/>
            </a:pPr>
            <a:r>
              <a:rPr lang="en-US" sz="2400">
                <a:latin typeface="Times New Roman" pitchFamily="18"/>
                <a:cs typeface="Times New Roman" pitchFamily="16"/>
              </a:rPr>
              <a:t>On April 17, 1955, the first direct transmission of the opera from the National Theater took place.</a:t>
            </a:r>
          </a:p>
          <a:p>
            <a:pPr marL="0" lvl="0" indent="0">
              <a:spcBef>
                <a:spcPts val="1001"/>
              </a:spcBef>
              <a:buFont typeface="Arial" pitchFamily="32"/>
              <a:buChar char="•"/>
            </a:pPr>
            <a:r>
              <a:rPr lang="en-US" sz="2400">
                <a:latin typeface="Times New Roman" pitchFamily="18"/>
                <a:cs typeface="Times New Roman" pitchFamily="16"/>
              </a:rPr>
              <a:t>Since October 1955 it has been broadcast 6 times a week (not on Mondays); From December 29, 1958, began broadcast nationwide every day, seven days a week.</a:t>
            </a:r>
          </a:p>
          <a:p>
            <a:pPr marL="0" lvl="0" indent="0">
              <a:spcBef>
                <a:spcPts val="1001"/>
              </a:spcBef>
              <a:buFont typeface="Arial" pitchFamily="32"/>
              <a:buChar char="•"/>
            </a:pPr>
            <a:r>
              <a:rPr lang="en-US" sz="2400">
                <a:latin typeface="Times New Roman" pitchFamily="18"/>
                <a:cs typeface="Times New Roman" pitchFamily="16"/>
              </a:rPr>
              <a:t>New Czechoslovak television transmitter Ostrava-Hošťálkovice started operating on New Year's Eve on December 31, 1955.</a:t>
            </a:r>
          </a:p>
          <a:p>
            <a:pPr marL="0" lvl="0" indent="0">
              <a:spcBef>
                <a:spcPts val="1001"/>
              </a:spcBef>
              <a:buFont typeface="Arial" pitchFamily="32"/>
              <a:buChar char="•"/>
            </a:pPr>
            <a:r>
              <a:rPr lang="en-US" sz="2400">
                <a:latin typeface="Times New Roman" pitchFamily="18"/>
                <a:cs typeface="Times New Roman" pitchFamily="16"/>
              </a:rPr>
              <a:t>TV studio in Brno was established only in 1961; February 25, 1962, began broadcasting in Košice.</a:t>
            </a:r>
          </a:p>
          <a:p>
            <a:pPr marL="0" lvl="0" indent="0">
              <a:spcBef>
                <a:spcPts val="1001"/>
              </a:spcBef>
              <a:buFont typeface="Arial" pitchFamily="32"/>
              <a:buChar char="•"/>
            </a:pPr>
            <a:r>
              <a:rPr lang="en-US" sz="2400">
                <a:latin typeface="Times New Roman" pitchFamily="18"/>
                <a:cs typeface="Times New Roman" pitchFamily="16"/>
              </a:rPr>
              <a:t>This basic structure of the five major television studios resisted, in essence, until the breakup of Czechoslovakia in 1993.</a:t>
            </a:r>
          </a:p>
          <a:p>
            <a:pPr marL="0" lvl="0" indent="0">
              <a:spcBef>
                <a:spcPts val="1001"/>
              </a:spcBef>
              <a:buFont typeface="Arial" pitchFamily="32"/>
              <a:buChar char="•"/>
            </a:pPr>
            <a:r>
              <a:rPr lang="en-US" sz="2400">
                <a:latin typeface="Times New Roman" pitchFamily="18"/>
                <a:cs typeface="Times New Roman" pitchFamily="16"/>
              </a:rPr>
              <a:t>At the turn of the 1950s and 1960s, a network of transmitters and reversers was being built, so that in 1961 the television signal covered all regional centers and most of Czechoslovakia, so shortly afterwards (1962) the border of one million television owners was exceeded.</a:t>
            </a:r>
          </a:p>
          <a:p>
            <a:pPr marL="0" lvl="0" indent="0">
              <a:spcBef>
                <a:spcPts val="1001"/>
              </a:spcBef>
              <a:buNone/>
            </a:pPr>
            <a:endParaRPr lang="en-US" sz="2400">
              <a:latin typeface="Times New Roman" pitchFamily="18"/>
              <a:cs typeface="Times New Roman" pitchFamily="16"/>
            </a:endParaRPr>
          </a:p>
          <a:p>
            <a:pPr marL="0" lvl="0" indent="0">
              <a:spcBef>
                <a:spcPts val="1001"/>
              </a:spcBef>
              <a:buNone/>
            </a:pPr>
            <a:endParaRPr lang="en-US" sz="2400">
              <a:latin typeface="Times New Roman" pitchFamily="18"/>
              <a:cs typeface="Times New Roman" pitchFamily="16"/>
            </a:endParaRPr>
          </a:p>
          <a:p>
            <a:pPr marL="0" lvl="0" indent="0">
              <a:spcBef>
                <a:spcPts val="1001"/>
              </a:spcBef>
              <a:buNone/>
            </a:pPr>
            <a:endParaRPr lang="en-US" sz="2400">
              <a:latin typeface="Times New Roman" pitchFamily="18"/>
              <a:cs typeface="Times New Roman" pitchFamily="16"/>
            </a:endParaRPr>
          </a:p>
          <a:p>
            <a:pPr marL="0" lvl="0" indent="0">
              <a:spcBef>
                <a:spcPts val="1001"/>
              </a:spcBef>
              <a:buNone/>
            </a:pPr>
            <a:endParaRPr lang="en-US">
              <a:latin typeface="Calibri" pitchFamily="18"/>
              <a:cs typeface="Times New Roman" pitchFamily="16"/>
            </a:endParaRPr>
          </a:p>
          <a:p>
            <a:pPr marL="0" lvl="0" indent="0">
              <a:spcBef>
                <a:spcPts val="1001"/>
              </a:spcBef>
              <a:buNone/>
            </a:pPr>
            <a:endParaRPr lang="en-US">
              <a:latin typeface="Calibri" pitchFamily="18"/>
              <a:cs typeface="Times New Roman" pitchFamily="16"/>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7" name="Zástupný symbol pro obsah 2"/>
          <p:cNvSpPr/>
          <p:nvPr/>
        </p:nvSpPr>
        <p:spPr>
          <a:xfrm>
            <a:off x="1019159" y="1765440"/>
            <a:ext cx="8461800" cy="4411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Zástupný symbol pro obsah 2"/>
          <p:cNvSpPr txBox="1">
            <a:spLocks noGrp="1"/>
          </p:cNvSpPr>
          <p:nvPr>
            <p:ph type="body" idx="4294967295"/>
          </p:nvPr>
        </p:nvSpPr>
        <p:spPr>
          <a:xfrm>
            <a:off x="595080" y="491760"/>
            <a:ext cx="10782720" cy="5856839"/>
          </a:xfrm>
        </p:spPr>
        <p:txBody>
          <a:bodyPr/>
          <a:lstStyle>
            <a:defPPr marL="432000" lvl="0" indent="-324000" algn="l" rtl="0" hangingPunct="1">
              <a:lnSpc>
                <a:spcPct val="90000"/>
              </a:lnSpc>
              <a:spcBef>
                <a:spcPts val="0"/>
              </a:spcBef>
              <a:spcAft>
                <a:spcPts val="1417"/>
              </a:spcAft>
              <a:buSzPct val="45000"/>
              <a:buFont typeface="StarSymbol"/>
              <a:buNone/>
              <a:defRPr lang="cs-CZ" sz="2800" b="0" i="0" u="none" strike="noStrike" kern="1200" spc="0">
                <a:ln>
                  <a:noFill/>
                </a:ln>
                <a:solidFill>
                  <a:srgbClr val="000000"/>
                </a:solidFill>
                <a:latin typeface="Calibri"/>
                <a:ea typeface="Microsoft YaHei" pitchFamily="2"/>
                <a:cs typeface="Mangal" pitchFamily="2"/>
              </a:defRPr>
            </a:defPPr>
            <a:lvl1pPr marL="432000" lvl="0" indent="-324000" algn="l" rtl="0" hangingPunct="1">
              <a:lnSpc>
                <a:spcPct val="90000"/>
              </a:lnSpc>
              <a:spcBef>
                <a:spcPts val="0"/>
              </a:spcBef>
              <a:spcAft>
                <a:spcPts val="1417"/>
              </a:spcAft>
              <a:buSzPct val="45000"/>
              <a:buFont typeface="StarSymbol"/>
              <a:buChar char="●"/>
              <a:defRPr lang="cs-CZ" sz="2800" b="0" i="0" u="none" strike="noStrike" kern="1200" spc="0">
                <a:ln>
                  <a:noFill/>
                </a:ln>
                <a:solidFill>
                  <a:srgbClr val="000000"/>
                </a:solidFill>
                <a:latin typeface="Calibri"/>
                <a:ea typeface="Microsoft YaHei" pitchFamily="2"/>
                <a:cs typeface="Mangal" pitchFamily="2"/>
              </a:defRPr>
            </a:lvl1pPr>
            <a:lvl2pPr marL="864000" lvl="1" indent="-324000" algn="l" rtl="0" hangingPunct="1">
              <a:lnSpc>
                <a:spcPct val="90000"/>
              </a:lnSpc>
              <a:spcBef>
                <a:spcPts val="0"/>
              </a:spcBef>
              <a:spcAft>
                <a:spcPts val="1134"/>
              </a:spcAft>
              <a:buSzPct val="75000"/>
              <a:buFont typeface="StarSymbol"/>
              <a:buChar char="–"/>
              <a:defRPr lang="cs-CZ" sz="2000" b="0" i="0" u="none" strike="noStrike" kern="1200" spc="0">
                <a:ln>
                  <a:noFill/>
                </a:ln>
                <a:solidFill>
                  <a:srgbClr val="000000"/>
                </a:solidFill>
                <a:latin typeface="Calibri"/>
                <a:ea typeface="Microsoft YaHei" pitchFamily="2"/>
                <a:cs typeface="Mangal" pitchFamily="2"/>
              </a:defRPr>
            </a:lvl2pPr>
            <a:lvl3pPr marL="1295999" lvl="2" indent="-288000" algn="l" rtl="0" hangingPunct="1">
              <a:lnSpc>
                <a:spcPct val="90000"/>
              </a:lnSpc>
              <a:spcBef>
                <a:spcPts val="0"/>
              </a:spcBef>
              <a:spcAft>
                <a:spcPts val="850"/>
              </a:spcAft>
              <a:buSzPct val="45000"/>
              <a:buFont typeface="StarSymbol"/>
              <a:buChar char="●"/>
              <a:defRPr lang="cs-CZ" sz="1800" b="0" i="0" u="none" strike="noStrike" kern="1200" spc="0">
                <a:ln>
                  <a:noFill/>
                </a:ln>
                <a:solidFill>
                  <a:srgbClr val="000000"/>
                </a:solidFill>
                <a:latin typeface="Calibri"/>
                <a:ea typeface="Microsoft YaHei" pitchFamily="2"/>
                <a:cs typeface="Mangal" pitchFamily="2"/>
              </a:defRPr>
            </a:lvl3pPr>
            <a:lvl4pPr marL="1728000" lvl="3" indent="-216000" algn="l" rtl="0" hangingPunct="1">
              <a:lnSpc>
                <a:spcPct val="90000"/>
              </a:lnSpc>
              <a:spcBef>
                <a:spcPts val="0"/>
              </a:spcBef>
              <a:spcAft>
                <a:spcPts val="567"/>
              </a:spcAft>
              <a:buSzPct val="75000"/>
              <a:buFont typeface="StarSymbol"/>
              <a:buChar char="–"/>
              <a:defRPr lang="cs-CZ" sz="1800" b="0" i="0" u="none" strike="noStrike" kern="1200" spc="0">
                <a:ln>
                  <a:noFill/>
                </a:ln>
                <a:solidFill>
                  <a:srgbClr val="000000"/>
                </a:solidFill>
                <a:latin typeface="Calibri"/>
                <a:ea typeface="Microsoft YaHei" pitchFamily="2"/>
                <a:cs typeface="Mangal" pitchFamily="2"/>
              </a:defRPr>
            </a:lvl4pPr>
            <a:lvl5pPr marL="2160000" lvl="4"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5pPr>
            <a:lvl6pPr marL="2592000" lvl="5"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6pPr>
            <a:lvl7pPr marL="3024000" lvl="6"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7pPr>
            <a:lvl8pPr marL="3456000" lvl="7"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8pPr>
            <a:lvl9pPr marL="3887999" lvl="8" indent="-216000" algn="l" rtl="0" hangingPunct="1">
              <a:lnSpc>
                <a:spcPct val="90000"/>
              </a:lnSpc>
              <a:spcBef>
                <a:spcPts val="0"/>
              </a:spcBef>
              <a:spcAft>
                <a:spcPts val="283"/>
              </a:spcAft>
              <a:buSzPct val="45000"/>
              <a:buFont typeface="StarSymbol"/>
              <a:buChar char="●"/>
              <a:defRPr lang="cs-CZ" sz="2000" b="0" i="0" u="none" strike="noStrike" kern="1200" spc="0">
                <a:ln>
                  <a:noFill/>
                </a:ln>
                <a:solidFill>
                  <a:srgbClr val="000000"/>
                </a:solidFill>
                <a:latin typeface="Calibri"/>
                <a:ea typeface="Microsoft YaHei" pitchFamily="2"/>
                <a:cs typeface="Mangal" pitchFamily="2"/>
              </a:defRPr>
            </a:lvl9pPr>
          </a:lstStyle>
          <a:p>
            <a:pPr marL="0" lvl="0" indent="0">
              <a:spcBef>
                <a:spcPts val="1001"/>
              </a:spcBef>
              <a:buNone/>
            </a:pPr>
            <a:endParaRPr lang="en-US">
              <a:latin typeface="Times New Roman" pitchFamily="18"/>
              <a:cs typeface="Times New Roman" pitchFamily="16"/>
            </a:endParaRPr>
          </a:p>
          <a:p>
            <a:pPr marL="0" lvl="0" indent="0">
              <a:spcBef>
                <a:spcPts val="1001"/>
              </a:spcBef>
              <a:buNone/>
            </a:pPr>
            <a:endParaRPr lang="en-US">
              <a:latin typeface="Times New Roman" pitchFamily="18"/>
              <a:cs typeface="Times New Roman" pitchFamily="16"/>
            </a:endParaRPr>
          </a:p>
          <a:p>
            <a:pPr marL="0" lvl="0" indent="0">
              <a:spcBef>
                <a:spcPts val="1001"/>
              </a:spcBef>
              <a:buFont typeface="Arial" pitchFamily="32"/>
              <a:buChar char="•"/>
            </a:pPr>
            <a:r>
              <a:rPr lang="en-US">
                <a:latin typeface="Times New Roman" pitchFamily="18"/>
                <a:cs typeface="Times New Roman" pitchFamily="16"/>
              </a:rPr>
              <a:t>On 1 January 1993, after the dissolution of the Federation, Czech Television was established.</a:t>
            </a:r>
          </a:p>
          <a:p>
            <a:pPr marL="0" lvl="0" indent="0">
              <a:spcBef>
                <a:spcPts val="1001"/>
              </a:spcBef>
              <a:buFont typeface="Arial" pitchFamily="32"/>
              <a:buChar char="•"/>
            </a:pPr>
            <a:r>
              <a:rPr lang="en-US">
                <a:latin typeface="Times New Roman" pitchFamily="18"/>
                <a:cs typeface="Times New Roman" pitchFamily="16"/>
              </a:rPr>
              <a:t>In the 1990s, the first private TV company was launched (NOVA and others).</a:t>
            </a:r>
          </a:p>
          <a:p>
            <a:pPr marL="0" lvl="0" indent="0">
              <a:spcBef>
                <a:spcPts val="1001"/>
              </a:spcBef>
              <a:buFont typeface="Arial" pitchFamily="32"/>
              <a:buChar char="•"/>
            </a:pPr>
            <a:r>
              <a:rPr lang="en-US">
                <a:latin typeface="Times New Roman" pitchFamily="18"/>
                <a:cs typeface="Times New Roman" pitchFamily="16"/>
              </a:rPr>
              <a:t>In 2000, the Czech Republic was preparing for the transition to digital TV broadcasting in the digital terrestrial (formerly terrestrial) platform DVB-T</a:t>
            </a:r>
          </a:p>
          <a:p>
            <a:pPr marL="0" lvl="0" indent="0">
              <a:spcBef>
                <a:spcPts val="1001"/>
              </a:spcBef>
              <a:buFont typeface="Arial" pitchFamily="32"/>
              <a:buChar char="•"/>
            </a:pPr>
            <a:r>
              <a:rPr lang="en-US">
                <a:latin typeface="Times New Roman" pitchFamily="18"/>
                <a:cs typeface="Times New Roman" pitchFamily="16"/>
              </a:rPr>
              <a:t>The DVB-T platform should replace analogue terrestrial broadcasting.</a:t>
            </a:r>
          </a:p>
          <a:p>
            <a:pPr marL="0" lvl="0" indent="0">
              <a:spcBef>
                <a:spcPts val="1001"/>
              </a:spcBef>
              <a:buFont typeface="Arial" pitchFamily="32"/>
              <a:buChar char="•"/>
            </a:pPr>
            <a:r>
              <a:rPr lang="en-US">
                <a:latin typeface="Times New Roman" pitchFamily="18"/>
                <a:cs typeface="Times New Roman" pitchFamily="16"/>
              </a:rPr>
              <a:t>Technically, the Czech Republic has been very well prepared - the experimental digital television broadcasts have already been successful in the three largest cities.</a:t>
            </a:r>
          </a:p>
          <a:p>
            <a:pPr marL="0" lvl="0" indent="0">
              <a:spcBef>
                <a:spcPts val="1001"/>
              </a:spcBef>
              <a:buNone/>
            </a:pPr>
            <a:endParaRPr lang="en-US">
              <a:latin typeface="Times New Roman" pitchFamily="18"/>
              <a:cs typeface="Times New Roman" pitchFamily="16"/>
            </a:endParaRPr>
          </a:p>
          <a:p>
            <a:pPr marL="0" lvl="0" indent="0">
              <a:spcBef>
                <a:spcPts val="1001"/>
              </a:spcBef>
              <a:buNone/>
            </a:pPr>
            <a:endParaRPr lang="en-US">
              <a:latin typeface="Times New Roman" pitchFamily="18"/>
              <a:cs typeface="Times New Roman" pitchFamily="16"/>
            </a:endParaRPr>
          </a:p>
        </p:txBody>
      </p:sp>
      <p:pic>
        <p:nvPicPr>
          <p:cNvPr id="3" name="Obrázek 3"/>
          <p:cNvPicPr>
            <a:picLocks noChangeAspect="1"/>
          </p:cNvPicPr>
          <p:nvPr/>
        </p:nvPicPr>
        <p:blipFill>
          <a:blip r:embed="rId3">
            <a:lum/>
            <a:alphaModFix/>
          </a:blip>
          <a:srcRect/>
          <a:stretch>
            <a:fillRect/>
          </a:stretch>
        </p:blipFill>
        <p:spPr>
          <a:xfrm>
            <a:off x="2281680" y="6060240"/>
            <a:ext cx="2272320" cy="844920"/>
          </a:xfrm>
          <a:prstGeom prst="rect">
            <a:avLst/>
          </a:prstGeom>
          <a:noFill/>
          <a:ln>
            <a:noFill/>
          </a:ln>
        </p:spPr>
      </p:pic>
      <p:pic>
        <p:nvPicPr>
          <p:cNvPr id="4" name="Obrázek 4"/>
          <p:cNvPicPr>
            <a:picLocks noChangeAspect="1"/>
          </p:cNvPicPr>
          <p:nvPr/>
        </p:nvPicPr>
        <p:blipFill>
          <a:blip r:embed="rId4">
            <a:lum/>
            <a:alphaModFix/>
          </a:blip>
          <a:srcRect/>
          <a:stretch>
            <a:fillRect/>
          </a:stretch>
        </p:blipFill>
        <p:spPr>
          <a:xfrm>
            <a:off x="4489920" y="6002280"/>
            <a:ext cx="1883160" cy="739439"/>
          </a:xfrm>
          <a:prstGeom prst="rect">
            <a:avLst/>
          </a:prstGeom>
          <a:noFill/>
          <a:ln>
            <a:noFill/>
          </a:ln>
        </p:spPr>
      </p:pic>
      <p:pic>
        <p:nvPicPr>
          <p:cNvPr id="5" name="Obrázek 5"/>
          <p:cNvPicPr>
            <a:picLocks noChangeAspect="1"/>
          </p:cNvPicPr>
          <p:nvPr/>
        </p:nvPicPr>
        <p:blipFill>
          <a:blip r:embed="rId5">
            <a:lum/>
            <a:alphaModFix/>
          </a:blip>
          <a:srcRect/>
          <a:stretch>
            <a:fillRect/>
          </a:stretch>
        </p:blipFill>
        <p:spPr>
          <a:xfrm>
            <a:off x="6421320" y="5973480"/>
            <a:ext cx="792720" cy="796319"/>
          </a:xfrm>
          <a:prstGeom prst="rect">
            <a:avLst/>
          </a:prstGeom>
          <a:noFill/>
          <a:ln>
            <a:noFill/>
          </a:ln>
        </p:spPr>
      </p:pic>
      <p:pic>
        <p:nvPicPr>
          <p:cNvPr id="6" name="Obrázek 6"/>
          <p:cNvPicPr>
            <a:picLocks noChangeAspect="1"/>
          </p:cNvPicPr>
          <p:nvPr/>
        </p:nvPicPr>
        <p:blipFill>
          <a:blip r:embed="rId6">
            <a:lum/>
            <a:alphaModFix/>
          </a:blip>
          <a:srcRect/>
          <a:stretch>
            <a:fillRect/>
          </a:stretch>
        </p:blipFill>
        <p:spPr>
          <a:xfrm>
            <a:off x="7228080" y="6176880"/>
            <a:ext cx="2207880" cy="546120"/>
          </a:xfrm>
          <a:prstGeom prst="rect">
            <a:avLst/>
          </a:prstGeom>
          <a:noFill/>
          <a:ln>
            <a:noFill/>
          </a:ln>
        </p:spPr>
      </p:pic>
      <p:sp>
        <p:nvSpPr>
          <p:cNvPr id="7" name="Zástupný symbol pro obsah 2"/>
          <p:cNvSpPr/>
          <p:nvPr/>
        </p:nvSpPr>
        <p:spPr>
          <a:xfrm>
            <a:off x="1019159" y="1765440"/>
            <a:ext cx="8461800" cy="4411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lstStyle/>
          <a:p>
            <a:pPr marL="0" marR="0" lvl="0" indent="0" rtl="0" hangingPunct="0">
              <a:lnSpc>
                <a:spcPct val="100000"/>
              </a:lnSpc>
              <a:spcBef>
                <a:spcPts val="0"/>
              </a:spcBef>
              <a:spcAft>
                <a:spcPts val="0"/>
              </a:spcAft>
              <a:buNone/>
              <a:tabLst/>
            </a:pPr>
            <a:endParaRPr lang="cs-CZ" sz="1800" b="0" i="0" u="none" strike="noStrike" kern="1200">
              <a:ln>
                <a:noFill/>
              </a:ln>
              <a:latin typeface="Arial" pitchFamily="18"/>
              <a:ea typeface="Microsoft YaHei" pitchFamily="2"/>
              <a:cs typeface="Mangal" pitchFamily="2"/>
            </a:endParaRPr>
          </a:p>
        </p:txBody>
      </p:sp>
      <p:pic>
        <p:nvPicPr>
          <p:cNvPr id="8" name="Obrázek 8"/>
          <p:cNvPicPr>
            <a:picLocks noChangeAspect="1"/>
          </p:cNvPicPr>
          <p:nvPr/>
        </p:nvPicPr>
        <p:blipFill>
          <a:blip r:embed="rId7">
            <a:lum/>
            <a:alphaModFix/>
          </a:blip>
          <a:srcRect/>
          <a:stretch>
            <a:fillRect/>
          </a:stretch>
        </p:blipFill>
        <p:spPr>
          <a:xfrm>
            <a:off x="1031759" y="-68400"/>
            <a:ext cx="3014280" cy="1693440"/>
          </a:xfrm>
          <a:prstGeom prst="rect">
            <a:avLst/>
          </a:prstGeom>
          <a:noFill/>
          <a:ln>
            <a:noFill/>
          </a:ln>
        </p:spPr>
      </p:pic>
      <p:pic>
        <p:nvPicPr>
          <p:cNvPr id="9" name="Obrázek 9"/>
          <p:cNvPicPr>
            <a:picLocks noChangeAspect="1"/>
          </p:cNvPicPr>
          <p:nvPr/>
        </p:nvPicPr>
        <p:blipFill>
          <a:blip r:embed="rId8">
            <a:lum/>
            <a:alphaModFix/>
          </a:blip>
          <a:srcRect/>
          <a:stretch>
            <a:fillRect/>
          </a:stretch>
        </p:blipFill>
        <p:spPr>
          <a:xfrm>
            <a:off x="9569160" y="-34920"/>
            <a:ext cx="2009880" cy="2009880"/>
          </a:xfrm>
          <a:prstGeom prst="rect">
            <a:avLst/>
          </a:prstGeom>
          <a:noFill/>
          <a:ln>
            <a:noFill/>
          </a:ln>
        </p:spPr>
      </p:pic>
      <p:pic>
        <p:nvPicPr>
          <p:cNvPr id="10" name="Obrázek 10"/>
          <p:cNvPicPr>
            <a:picLocks noChangeAspect="1"/>
          </p:cNvPicPr>
          <p:nvPr/>
        </p:nvPicPr>
        <p:blipFill>
          <a:blip r:embed="rId9">
            <a:lum/>
            <a:alphaModFix/>
          </a:blip>
          <a:srcRect/>
          <a:stretch>
            <a:fillRect/>
          </a:stretch>
        </p:blipFill>
        <p:spPr>
          <a:xfrm>
            <a:off x="9606240" y="5397120"/>
            <a:ext cx="2066040" cy="15080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Výchozí">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ýchozí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1119</Words>
  <Application>Microsoft Office PowerPoint</Application>
  <PresentationFormat>Předvádění na obrazovce (4:3)</PresentationFormat>
  <Paragraphs>98</Paragraphs>
  <Slides>12</Slides>
  <Notes>12</Notes>
  <HiddenSlides>0</HiddenSlides>
  <MMClips>0</MMClips>
  <ScaleCrop>false</ScaleCrop>
  <HeadingPairs>
    <vt:vector size="4" baseType="variant">
      <vt:variant>
        <vt:lpstr>Motiv</vt:lpstr>
      </vt:variant>
      <vt:variant>
        <vt:i4>2</vt:i4>
      </vt:variant>
      <vt:variant>
        <vt:lpstr>Nadpisy snímků</vt:lpstr>
      </vt:variant>
      <vt:variant>
        <vt:i4>12</vt:i4>
      </vt:variant>
    </vt:vector>
  </HeadingPairs>
  <TitlesOfParts>
    <vt:vector size="14" baseType="lpstr">
      <vt:lpstr>Výchozí</vt:lpstr>
      <vt:lpstr>Výchozí 1</vt:lpstr>
      <vt:lpstr>Information and communication technologies: 11. Television world in history. Analog and digital.  </vt:lpstr>
      <vt:lpstr>Prezentace aplikace PowerPoint</vt:lpstr>
      <vt:lpstr>Prezentace aplikace PowerPoint</vt:lpstr>
      <vt:lpstr>History of television in Czechoslovakia</vt:lpstr>
      <vt:lpstr>Prezentace aplikace PowerPoint</vt:lpstr>
      <vt:lpstr>Prezentace aplikace PowerPoint</vt:lpstr>
      <vt:lpstr>History of television in the Czech Republic</vt:lpstr>
      <vt:lpstr>Prezentace aplikace PowerPoint</vt:lpstr>
      <vt:lpstr>Prezentace aplikace PowerPoint</vt:lpstr>
      <vt:lpstr>Analog x digital</vt:lpstr>
      <vt:lpstr>Analog broadcasting</vt:lpstr>
      <vt:lpstr>(DVB = Digital Video Broadcasting)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11. Television world in history. Analog and digital.</dc:title>
  <dc:creator>Marková Jana</dc:creator>
  <cp:lastModifiedBy>Marková Jana</cp:lastModifiedBy>
  <cp:revision>4</cp:revision>
  <dcterms:modified xsi:type="dcterms:W3CDTF">2017-08-25T10:51:43Z</dcterms:modified>
</cp:coreProperties>
</file>