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F5E2F57-F5B4-4A43-8B4C-DD9FC5160F37}" type="slidenum">
              <a:t>‹#›</a:t>
            </a:fld>
            <a:endParaRPr lang="cs-CZ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547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cs-CZ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36DAD51-C2AD-4463-A974-914804033F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73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cs-CZ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AB5243-10B0-4BC2-8930-A4BAFBEA94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4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25E0E2-E1A4-4625-8125-12566570E08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45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5008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8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E1749A-4B7C-43FA-856B-B5EDA0D3E6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61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4030C4-89EE-40D7-AFC0-6F6F36E70B4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33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2A9D37-349B-4195-91A3-3810A594B0B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9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467F1B-40C5-424F-AE7E-006384BC48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29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CCF740-DAD8-4312-9712-D7C17C9353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21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2582B4-D6E6-4CD6-8F68-F169075311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04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17A548-372A-44EB-AC8A-974514A5AE6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53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4E104-E360-434A-96F5-BB699DE2584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11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B64741-2788-46EC-9651-6E6E53488E1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05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47EEC-75B2-4546-8145-C7DB8F38CAC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90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56C942-850C-43FD-818A-F65D214D754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32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186BEF-8503-4FCA-8721-A87A90341B5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84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DEB4C3E-1F7C-47D0-9EA8-95A0C1B648F0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5D520E-43F0-4C2A-BE15-C6C7B00B71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4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12C8A3-464B-4343-AEDE-B742233089C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3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6690C5-7B71-4466-8278-D069F8759F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51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EA39FC-F77D-4D90-A110-93AB8E6A73B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01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87DF6A-67C8-424B-97AC-59FC12AEDE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3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796DC-93A0-4FA5-87C8-D2C8D72729F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75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41B15E-E9E5-42BE-9EC1-34F961845EC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8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D680403-25B3-4DBE-867E-45410E1219CF}" type="datetime1">
              <a:rPr lang="cs-CZ" smtClean="0"/>
              <a:pPr lvl="0"/>
              <a:t>25.8.2017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95415D-25CC-4561-9DAB-92392119CE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3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/>
              <a:t>Klepněte pro úpravu formátu titulního textuKliknutím lze upravit styl.</a:t>
            </a:r>
          </a:p>
        </p:txBody>
      </p:sp>
      <p:sp>
        <p:nvSpPr>
          <p:cNvPr id="3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D680403-25B3-4DBE-867E-45410E1219CF}" type="datetime1">
              <a:rPr lang="cs-CZ"/>
              <a:pPr lvl="0"/>
              <a:t>2017/8/25</a:t>
            </a:fld>
            <a:endParaRPr lang="cs-CZ"/>
          </a:p>
        </p:txBody>
      </p:sp>
      <p:sp>
        <p:nvSpPr>
          <p:cNvPr id="4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9E2C20B-BF5F-42E9-95EB-9080A26618E6}" type="slidenum">
              <a:t>‹#›</a:t>
            </a:fld>
            <a:endParaRPr lang="cs-CZ"/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cs-CZ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cs-CZ"/>
              <a:t>Klepněte pro úpravu formátu titulního textuKliknutím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/>
              <a:t>Klepněte pro úpravu formátu textu osnovy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 osnovy</a:t>
            </a:r>
          </a:p>
          <a:p>
            <a:pPr lvl="4"/>
            <a:r>
              <a:rPr lang="cs-CZ"/>
              <a:t>Pátá úroveň osnovy</a:t>
            </a:r>
          </a:p>
          <a:p>
            <a:pPr lvl="5"/>
            <a:r>
              <a:rPr lang="cs-CZ"/>
              <a:t>Šestá úroveň</a:t>
            </a:r>
          </a:p>
          <a:p>
            <a:pPr lvl="6"/>
            <a:r>
              <a:rPr lang="cs-CZ"/>
              <a:t>Sedmá úroveň</a:t>
            </a:r>
          </a:p>
          <a:p>
            <a:pPr lvl="7"/>
            <a:r>
              <a:rPr lang="cs-CZ"/>
              <a:t>Osmá úroveň textu</a:t>
            </a:r>
          </a:p>
          <a:p>
            <a:pPr lvl="0"/>
            <a:r>
              <a:rPr lang="cs-CZ"/>
              <a:t>Devátá úroveňKliknutím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DEB4C3E-1F7C-47D0-9EA8-95A0C1B648F0}" type="datetime1">
              <a:rPr lang="cs-CZ"/>
              <a:pPr lvl="0"/>
              <a:t>2017/8/25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cs-CZ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0438040-273B-4016-8767-F5494C62CC0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cs-CZ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325440" y="573480"/>
            <a:ext cx="11400480" cy="25412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sz="4000" dirty="0" err="1">
                <a:latin typeface="Times New Roman" pitchFamily="18"/>
                <a:cs typeface="Times New Roman" pitchFamily="18"/>
              </a:rPr>
              <a:t>Information</a:t>
            </a:r>
            <a:r>
              <a:rPr lang="cs-CZ" sz="4000" dirty="0">
                <a:latin typeface="Times New Roman" pitchFamily="18"/>
                <a:cs typeface="Times New Roman" pitchFamily="18"/>
              </a:rPr>
              <a:t> and </a:t>
            </a:r>
            <a:r>
              <a:rPr lang="cs-CZ" sz="4000" dirty="0" err="1">
                <a:latin typeface="Times New Roman" pitchFamily="18"/>
                <a:cs typeface="Times New Roman" pitchFamily="18"/>
              </a:rPr>
              <a:t>communication</a:t>
            </a:r>
            <a:r>
              <a:rPr lang="cs-CZ" sz="4000" dirty="0">
                <a:latin typeface="Times New Roman" pitchFamily="18"/>
                <a:cs typeface="Times New Roman" pitchFamily="18"/>
              </a:rPr>
              <a:t> </a:t>
            </a:r>
            <a:r>
              <a:rPr lang="cs-CZ" sz="4000" dirty="0" err="1">
                <a:latin typeface="Times New Roman" pitchFamily="18"/>
                <a:cs typeface="Times New Roman" pitchFamily="18"/>
              </a:rPr>
              <a:t>technologies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:</a:t>
            </a:r>
            <a:br>
              <a:rPr lang="cs-CZ" sz="4400" b="1" dirty="0">
                <a:latin typeface="Times New Roman" pitchFamily="18"/>
                <a:cs typeface="Times New Roman" pitchFamily="18"/>
              </a:rPr>
            </a:br>
            <a:r>
              <a:rPr lang="cs-CZ" sz="4400" b="1" dirty="0">
                <a:latin typeface="Times New Roman" pitchFamily="18"/>
                <a:cs typeface="Times New Roman" pitchFamily="18"/>
              </a:rPr>
              <a:t>10.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Auditive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 media,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their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history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,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present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 and </a:t>
            </a:r>
            <a:r>
              <a:rPr lang="cs-CZ" sz="4400" b="1" dirty="0" err="1">
                <a:latin typeface="Times New Roman" pitchFamily="18"/>
                <a:cs typeface="Times New Roman" pitchFamily="18"/>
              </a:rPr>
              <a:t>future</a:t>
            </a:r>
            <a:r>
              <a:rPr lang="cs-CZ" sz="4400" b="1" dirty="0">
                <a:latin typeface="Times New Roman" pitchFamily="18"/>
                <a:cs typeface="Times New Roman" pitchFamily="18"/>
              </a:rPr>
              <a:t>.</a:t>
            </a:r>
            <a:br>
              <a:rPr lang="cs-CZ" sz="4400" b="1" dirty="0">
                <a:latin typeface="Times New Roman" pitchFamily="18"/>
                <a:cs typeface="Times New Roman" pitchFamily="18"/>
              </a:rPr>
            </a:br>
            <a:r>
              <a:rPr lang="cs-CZ" sz="4400" b="1" dirty="0">
                <a:latin typeface="Times New Roman" pitchFamily="18"/>
                <a:cs typeface="Times New Roman" pitchFamily="18"/>
              </a:rPr>
              <a:t/>
            </a:r>
            <a:br>
              <a:rPr lang="cs-CZ" sz="4400" b="1" dirty="0">
                <a:latin typeface="Times New Roman" pitchFamily="18"/>
                <a:cs typeface="Times New Roman" pitchFamily="18"/>
              </a:rPr>
            </a:br>
            <a:endParaRPr lang="cs-CZ" sz="44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523880" y="2708920"/>
            <a:ext cx="9143640" cy="254852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cs-CZ" sz="4400" b="1" dirty="0" err="1">
                <a:latin typeface="Calibri Light" pitchFamily="18"/>
              </a:rPr>
              <a:t>Methodological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Concept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for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Effectively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Supporting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Key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Competencies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Using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the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Foreign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Language</a:t>
            </a:r>
            <a:r>
              <a:rPr lang="cs-CZ" sz="4400" b="1" dirty="0">
                <a:latin typeface="Calibri Light" pitchFamily="18"/>
              </a:rPr>
              <a:t> ATCZ62 - CLIL as a </a:t>
            </a:r>
            <a:r>
              <a:rPr lang="cs-CZ" sz="4400" b="1" dirty="0" err="1">
                <a:latin typeface="Calibri Light" pitchFamily="18"/>
              </a:rPr>
              <a:t>Learning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Strategy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at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the</a:t>
            </a:r>
            <a:r>
              <a:rPr lang="cs-CZ" sz="4400" b="1" dirty="0">
                <a:latin typeface="Calibri Light" pitchFamily="18"/>
              </a:rPr>
              <a:t> </a:t>
            </a:r>
            <a:r>
              <a:rPr lang="cs-CZ" sz="4400" b="1" dirty="0" err="1">
                <a:latin typeface="Calibri Light" pitchFamily="18"/>
              </a:rPr>
              <a:t>College</a:t>
            </a:r>
            <a:endParaRPr lang="cs-CZ" sz="4400" b="1" dirty="0">
              <a:latin typeface="Calibri Light" pitchFamily="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127120"/>
            <a:ext cx="3907080" cy="173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07440" y="5376960"/>
            <a:ext cx="3379680" cy="136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53080" y="5465520"/>
            <a:ext cx="1284120" cy="127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972280" y="5425920"/>
            <a:ext cx="2753640" cy="7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udoucno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8344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Future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250999"/>
            <a:ext cx="11438280" cy="492588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Do </a:t>
            </a:r>
            <a:r>
              <a:rPr lang="en-US" dirty="0">
                <a:latin typeface="Times New Roman" pitchFamily="18"/>
                <a:cs typeface="Times New Roman" pitchFamily="16"/>
              </a:rPr>
              <a:t>we expect some future of </a:t>
            </a:r>
            <a:r>
              <a:rPr lang="en-US" dirty="0" err="1">
                <a:latin typeface="Times New Roman" pitchFamily="18"/>
                <a:cs typeface="Times New Roman" pitchFamily="16"/>
              </a:rPr>
              <a:t>auditive</a:t>
            </a:r>
            <a:r>
              <a:rPr lang="en-US" dirty="0">
                <a:latin typeface="Times New Roman" pitchFamily="18"/>
                <a:cs typeface="Times New Roman" pitchFamily="16"/>
              </a:rPr>
              <a:t> media? Yes x No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  Will a TV screen or a radio be part of our home, as it is so far?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  HN - Article "The future without screens is approaching, yet slow"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TV in our homes will be replaced by projectors;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  New concept: projectors that need little space for display - huge image at 25cm distance, complicated installation, connection to set-top-box, computer or game console with wireless system.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  Projectors for mobile phones and tablets / Lenovo, ... /.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  Reducing the price of projectors will allow the replacement of TVs.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659160" y="4580280"/>
            <a:ext cx="209088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udoucnost - technolog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10328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Future - Technology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>
                <a:latin typeface="Times New Roman" pitchFamily="18"/>
                <a:cs typeface="Times New Roman" pitchFamily="16"/>
              </a:rPr>
              <a:t>.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534680" y="1456560"/>
            <a:ext cx="4701600" cy="4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/>
          <p:cNvSpPr/>
          <p:nvPr/>
        </p:nvSpPr>
        <p:spPr>
          <a:xfrm>
            <a:off x="6708600" y="1449360"/>
            <a:ext cx="6887520" cy="338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Digital radio status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Mobile application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Smart TVs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Integrated players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Traffic news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Hybrid radio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681480" y="215640"/>
            <a:ext cx="10671840" cy="596088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buNone/>
            </a:pPr>
            <a:r>
              <a:rPr lang="cs-CZ" sz="4400" b="1">
                <a:latin typeface="Times New Roman" pitchFamily="18"/>
                <a:cs typeface="Times New Roman" pitchFamily="16"/>
              </a:rPr>
              <a:t>Means of audiotechnics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 sz="2400">
              <a:latin typeface="Times New Roman" pitchFamily="18"/>
              <a:cs typeface="Times New Roman" pitchFamily="16"/>
            </a:endParaRP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18359" y="1680479"/>
            <a:ext cx="2703600" cy="27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127960" y="4212000"/>
            <a:ext cx="2361960" cy="193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62488"/>
              </p:ext>
            </p:extLst>
          </p:nvPr>
        </p:nvGraphicFramePr>
        <p:xfrm>
          <a:off x="5159896" y="2276872"/>
          <a:ext cx="5800725" cy="2785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825"/>
                <a:gridCol w="3009900"/>
              </a:tblGrid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DT MEANS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AID (information carier)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0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gramophone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gramophone record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Disc tape recorder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tape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cassette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recorder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Tape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recorder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CD player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CD disc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Radio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broadcasting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Audiobooks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MP3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615240" y="1033919"/>
            <a:ext cx="10738080" cy="514260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buNone/>
            </a:pPr>
            <a:r>
              <a:rPr lang="cs-CZ" sz="4400" b="1" dirty="0" err="1">
                <a:latin typeface="Times New Roman" pitchFamily="18"/>
                <a:cs typeface="Times New Roman" pitchFamily="16"/>
              </a:rPr>
              <a:t>Audiovisual</a:t>
            </a:r>
            <a:r>
              <a:rPr lang="cs-CZ" sz="44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4400" b="1" dirty="0" err="1">
                <a:latin typeface="Times New Roman" pitchFamily="18"/>
                <a:cs typeface="Times New Roman" pitchFamily="16"/>
              </a:rPr>
              <a:t>equipment</a:t>
            </a:r>
            <a:endParaRPr lang="cs-CZ" sz="44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sz="2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  <a:cs typeface="Times New Roman" pitchFamily="16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/>
          <p:nvPr/>
        </p:nvSpPr>
        <p:spPr>
          <a:xfrm>
            <a:off x="4552919" y="3046320"/>
            <a:ext cx="121917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34583"/>
              </p:ext>
            </p:extLst>
          </p:nvPr>
        </p:nvGraphicFramePr>
        <p:xfrm>
          <a:off x="5159896" y="2276872"/>
          <a:ext cx="5800725" cy="321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0825"/>
                <a:gridCol w="3009900"/>
              </a:tblGrid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DT MEANS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AID (information carier)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08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Film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projector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</a:t>
                      </a: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movie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broadcasting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504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recorder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cassette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Multimedia</a:t>
                      </a: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computers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ROMs</a:t>
                      </a: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</a:t>
                      </a: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multimedia</a:t>
                      </a: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programms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Dataprojectors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on computers or other sources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DVD </a:t>
                      </a:r>
                      <a:r>
                        <a:rPr lang="cs-CZ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player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DVD</a:t>
                      </a:r>
                      <a:endParaRPr lang="cs-CZ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ditivní mé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7113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Auditive Media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457200" y="1135080"/>
            <a:ext cx="11386440" cy="460404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Auditive = Hearing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Media = medium, between, middle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The media is an intermediary, it mediates something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Definition - it is difficult to define the term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Media, there are many definitions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They are important in the communication process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>
                <a:latin typeface="Times New Roman" pitchFamily="18"/>
                <a:cs typeface="Times New Roman" pitchFamily="16"/>
              </a:rPr>
              <a:t>The role of media: communication, transport of information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068120"/>
            <a:ext cx="11553480" cy="530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  <a:tabLst/>
              <a:defRPr sz="1800"/>
            </a:pPr>
            <a:r>
              <a: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236160" y="3574800"/>
            <a:ext cx="2466720" cy="18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8332200" y="388800"/>
            <a:ext cx="3370680" cy="190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344880" y="250200"/>
            <a:ext cx="11740320" cy="5926319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buNone/>
            </a:pPr>
            <a:r>
              <a:rPr lang="cs-CZ" sz="4400" b="1">
                <a:latin typeface="Times New Roman" pitchFamily="18"/>
                <a:cs typeface="Times New Roman" pitchFamily="16"/>
              </a:rPr>
              <a:t>Auditive Media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cs-CZ">
                <a:latin typeface="Times New Roman" pitchFamily="18"/>
                <a:cs typeface="Times New Roman" pitchFamily="16"/>
              </a:rPr>
              <a:t>Examples of auditing media that fix and store data: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 sz="2400">
                <a:latin typeface="Calibri" pitchFamily="18"/>
                <a:cs typeface="Times New Roman" pitchFamily="16"/>
              </a:rPr>
              <a:t>Tape recorders, cassettes, video cassettes, films or audio CDs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endParaRPr lang="cs-CZ" sz="240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 sz="2400">
                <a:latin typeface="Calibri" pitchFamily="18"/>
                <a:cs typeface="Times New Roman" pitchFamily="16"/>
              </a:rPr>
              <a:t>Classification by theoretical criteria: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 sz="2400">
                <a:latin typeface="Calibri" pitchFamily="18"/>
                <a:cs typeface="Times New Roman" pitchFamily="16"/>
              </a:rPr>
              <a:t>Primary, secondary and tertiary media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endParaRPr lang="cs-CZ" sz="240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 sz="2400">
                <a:latin typeface="Calibri" pitchFamily="18"/>
                <a:cs typeface="Times New Roman" pitchFamily="16"/>
              </a:rPr>
              <a:t>Media publishing steps: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 sz="2400">
                <a:latin typeface="Calibri" pitchFamily="18"/>
                <a:cs typeface="Times New Roman" pitchFamily="16"/>
              </a:rPr>
              <a:t>Interpersonal communication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 sz="2400">
                <a:latin typeface="Calibri" pitchFamily="18"/>
                <a:cs typeface="Times New Roman" pitchFamily="16"/>
              </a:rPr>
              <a:t>Communication in a small group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 sz="2400">
                <a:latin typeface="Calibri" pitchFamily="18"/>
                <a:cs typeface="Times New Roman" pitchFamily="16"/>
              </a:rPr>
              <a:t>In organization and mass communication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>
                <a:latin typeface="Times New Roman" pitchFamily="18"/>
                <a:cs typeface="Times New Roman" pitchFamily="16"/>
              </a:rPr>
              <a:t>Dělení dle počtu užitých médií: monomedia,  duální média a multimédia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>
                <a:latin typeface="Times New Roman" pitchFamily="18"/>
                <a:cs typeface="Times New Roman" pitchFamily="16"/>
              </a:rPr>
              <a:t>Auditivní média: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>
                <a:latin typeface="Times New Roman" pitchFamily="18"/>
                <a:cs typeface="Times New Roman" pitchFamily="16"/>
              </a:rPr>
              <a:t>Rozhlas, zvukové dokumenty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cs-CZ">
                <a:latin typeface="Times New Roman" pitchFamily="18"/>
                <a:cs typeface="Times New Roman" pitchFamily="16"/>
              </a:rPr>
              <a:t>Záznamy (např. divadelních her), hudba, řeč, telefon</a:t>
            </a:r>
          </a:p>
          <a:p>
            <a:pPr marL="0" lvl="0" indent="0">
              <a:spcBef>
                <a:spcPts val="1001"/>
              </a:spcBef>
              <a:buNone/>
            </a:pPr>
            <a:endParaRPr lang="cs-CZ">
              <a:latin typeface="Calibri" pitchFamily="18"/>
              <a:cs typeface="Times New Roman" pitchFamily="16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/>
          <p:nvPr/>
        </p:nvSpPr>
        <p:spPr>
          <a:xfrm>
            <a:off x="457200" y="1170720"/>
            <a:ext cx="10918080" cy="520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9631800" y="55080"/>
            <a:ext cx="1450440" cy="145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373799" y="1293119"/>
            <a:ext cx="4559040" cy="340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258840" y="163800"/>
            <a:ext cx="11094480" cy="60019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1001"/>
              </a:spcBef>
              <a:buNone/>
            </a:pPr>
            <a:r>
              <a:rPr lang="cs-CZ" sz="4000" b="1" dirty="0" err="1">
                <a:latin typeface="Times New Roman" pitchFamily="18"/>
                <a:cs typeface="Times New Roman" pitchFamily="16"/>
              </a:rPr>
              <a:t>History</a:t>
            </a:r>
            <a:endParaRPr lang="cs-CZ" sz="40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 dirty="0" err="1">
                <a:latin typeface="Calibri" pitchFamily="18"/>
                <a:cs typeface="Times New Roman" pitchFamily="16"/>
              </a:rPr>
              <a:t>Inventors</a:t>
            </a:r>
            <a:r>
              <a:rPr lang="cs-CZ" dirty="0">
                <a:latin typeface="Calibri" pitchFamily="18"/>
                <a:cs typeface="Times New Roman" pitchFamily="16"/>
              </a:rPr>
              <a:t>:</a:t>
            </a:r>
          </a:p>
          <a:p>
            <a:pPr marL="0" lvl="0" indent="0">
              <a:spcBef>
                <a:spcPts val="1001"/>
              </a:spcBef>
            </a:pP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</a:pPr>
            <a:r>
              <a:rPr lang="cs-CZ" sz="2600" b="1" dirty="0">
                <a:latin typeface="Times New Roman" pitchFamily="18"/>
                <a:cs typeface="Times New Roman" pitchFamily="16"/>
              </a:rPr>
              <a:t>T. Edison - 1877 -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phonograph</a:t>
            </a: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</a:pPr>
            <a:r>
              <a:rPr lang="cs-CZ" sz="2600" b="1" dirty="0" err="1">
                <a:latin typeface="Times New Roman" pitchFamily="18"/>
                <a:cs typeface="Times New Roman" pitchFamily="16"/>
              </a:rPr>
              <a:t>Berlineri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- 1878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gramophone</a:t>
            </a: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</a:pPr>
            <a:r>
              <a:rPr lang="cs-CZ" sz="2600" b="1" dirty="0">
                <a:latin typeface="Times New Roman" pitchFamily="18"/>
                <a:cs typeface="Times New Roman" pitchFamily="16"/>
              </a:rPr>
              <a:t>Hertz -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radio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waves</a:t>
            </a: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</a:pPr>
            <a:r>
              <a:rPr lang="cs-CZ" sz="2600" b="1" dirty="0" err="1">
                <a:latin typeface="Times New Roman" pitchFamily="18"/>
                <a:cs typeface="Times New Roman" pitchFamily="16"/>
              </a:rPr>
              <a:t>Marconi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- 1896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signal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transmission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between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two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places</a:t>
            </a: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</a:pPr>
            <a:r>
              <a:rPr lang="cs-CZ" sz="2600" b="1" dirty="0">
                <a:latin typeface="Times New Roman" pitchFamily="18"/>
                <a:cs typeface="Times New Roman" pitchFamily="16"/>
              </a:rPr>
              <a:t>Nikola Tesla -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Founder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of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Radio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Technology - 1891 -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Beginning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of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Radiation</a:t>
            </a: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 sz="2600" b="1" dirty="0">
                <a:latin typeface="Times New Roman" pitchFamily="18"/>
                <a:cs typeface="Times New Roman" pitchFamily="16"/>
              </a:rPr>
              <a:t>- 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World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War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I - US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Army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Radio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Transmission</a:t>
            </a: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cs-CZ" sz="2600" b="1" dirty="0" smtClean="0">
                <a:latin typeface="Times New Roman" pitchFamily="18"/>
                <a:cs typeface="Times New Roman" pitchFamily="16"/>
              </a:rPr>
              <a:t>-  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KDKA in Pittsburgh -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First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Radio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Station (1920)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cs-CZ" sz="2600" b="1" dirty="0">
                <a:latin typeface="Times New Roman" pitchFamily="18"/>
                <a:cs typeface="Times New Roman" pitchFamily="16"/>
              </a:rPr>
              <a:t>- 1922 VB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the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first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regular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radio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broadcast</a:t>
            </a:r>
            <a:r>
              <a:rPr lang="cs-CZ" sz="2600" b="1" dirty="0">
                <a:latin typeface="Times New Roman" pitchFamily="18"/>
                <a:cs typeface="Times New Roman" pitchFamily="16"/>
              </a:rPr>
              <a:t> on </a:t>
            </a:r>
            <a:r>
              <a:rPr lang="cs-CZ" sz="2600" b="1" dirty="0" err="1">
                <a:latin typeface="Times New Roman" pitchFamily="18"/>
                <a:cs typeface="Times New Roman" pitchFamily="16"/>
              </a:rPr>
              <a:t>European</a:t>
            </a:r>
            <a:endParaRPr lang="cs-CZ" sz="26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cs-CZ" dirty="0">
              <a:latin typeface="Calibri" pitchFamily="18"/>
              <a:cs typeface="Times New Roman" pitchFamily="16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/>
          <p:nvPr/>
        </p:nvSpPr>
        <p:spPr>
          <a:xfrm>
            <a:off x="1778760" y="1522440"/>
            <a:ext cx="8229240" cy="452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728760" y="1312200"/>
            <a:ext cx="3857400" cy="180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istorie na našem územ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838080" y="324720"/>
            <a:ext cx="10515240" cy="1325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History on our territory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690119" y="1285200"/>
            <a:ext cx="10663200" cy="48913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1908 first attempts at radio broadcasting.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After the First World War there is a development - the need of establishing a communication network - wireless radiotelegraphy and radiotelephony.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1918 - The first radio station in Petřín in Prague - first broadcast 1919.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Regular radio broadcasting started on 18 May 1923 from the Scout tent in Prague Kbely.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Radiojournal - the first private company to operate radio broadcasting (1923)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The Golden Age in Radio History 1930-1938 - Recording System, Recording Technique, Magneto (1938).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1936 - broadcasting in the world context, broadcasts from abroad, recordings made in the Czech Republic are sent abroad.</a:t>
            </a:r>
          </a:p>
          <a:p>
            <a:pPr marL="0" lvl="0" indent="0">
              <a:spcBef>
                <a:spcPts val="1001"/>
              </a:spcBef>
              <a:buFont typeface="Arial" pitchFamily="32"/>
              <a:buChar char="•"/>
            </a:pPr>
            <a:r>
              <a:rPr lang="en-US">
                <a:latin typeface="Times New Roman" pitchFamily="18"/>
                <a:cs typeface="Times New Roman" pitchFamily="16"/>
              </a:rPr>
              <a:t>World War II Period - Censorship, Ban on Listening to Foreign Stations, 1945 The Prague Uprising Launched by Radio Challenge.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1019159" y="1765440"/>
            <a:ext cx="8461800" cy="441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457200" y="155160"/>
            <a:ext cx="11516039" cy="602136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</a:endParaRP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In </a:t>
            </a:r>
            <a:r>
              <a:rPr lang="en-US" dirty="0">
                <a:latin typeface="Times New Roman" pitchFamily="18"/>
                <a:cs typeface="Times New Roman" pitchFamily="16"/>
              </a:rPr>
              <a:t>1948, Communists take over Czechoslovak Radio  - ideological propaganda, censorship, coverage over the whole territory - original intent to protect the population and mobilization (idea used in 1968)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1968-1989 </a:t>
            </a:r>
            <a:r>
              <a:rPr lang="en-US" dirty="0">
                <a:latin typeface="Times New Roman" pitchFamily="18"/>
                <a:cs typeface="Times New Roman" pitchFamily="16"/>
              </a:rPr>
              <a:t>- The role of informing and mapping political events, there are significant changes in broadcasting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err="1" smtClean="0">
                <a:latin typeface="Times New Roman" pitchFamily="18"/>
                <a:cs typeface="Times New Roman" pitchFamily="16"/>
              </a:rPr>
              <a:t>Hvězda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>
                <a:latin typeface="Times New Roman" pitchFamily="18"/>
                <a:cs typeface="Times New Roman" pitchFamily="16"/>
              </a:rPr>
              <a:t>News Channel - Broadcast 24 hours a day, 1976, live broadcasters.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1988 </a:t>
            </a:r>
            <a:r>
              <a:rPr lang="en-US" dirty="0">
                <a:latin typeface="Times New Roman" pitchFamily="18"/>
                <a:cs typeface="Times New Roman" pitchFamily="16"/>
              </a:rPr>
              <a:t>Termination of foreign broadcast jammers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Velvet </a:t>
            </a:r>
            <a:r>
              <a:rPr lang="en-US" dirty="0">
                <a:latin typeface="Times New Roman" pitchFamily="18"/>
                <a:cs typeface="Times New Roman" pitchFamily="16"/>
              </a:rPr>
              <a:t>Revolution.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1991 </a:t>
            </a:r>
            <a:r>
              <a:rPr lang="en-US" dirty="0">
                <a:latin typeface="Times New Roman" pitchFamily="18"/>
                <a:cs typeface="Times New Roman" pitchFamily="16"/>
              </a:rPr>
              <a:t>- Establishment of private radio stations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cs-CZ" dirty="0" smtClean="0">
                <a:latin typeface="Times New Roman" pitchFamily="18"/>
                <a:cs typeface="Times New Roman" pitchFamily="16"/>
              </a:rPr>
              <a:t> </a:t>
            </a:r>
            <a:r>
              <a:rPr lang="en-US" dirty="0" smtClean="0">
                <a:latin typeface="Times New Roman" pitchFamily="18"/>
                <a:cs typeface="Times New Roman" pitchFamily="16"/>
              </a:rPr>
              <a:t>September </a:t>
            </a:r>
            <a:r>
              <a:rPr lang="en-US" dirty="0">
                <a:latin typeface="Times New Roman" pitchFamily="18"/>
                <a:cs typeface="Times New Roman" pitchFamily="16"/>
              </a:rPr>
              <a:t>1994 broadcasting via the Internet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1995 Free Europe starts broadcasting from Prague</a:t>
            </a:r>
          </a:p>
          <a:p>
            <a:pPr marL="0" lvl="0" indent="0">
              <a:spcBef>
                <a:spcPts val="1001"/>
              </a:spcBef>
              <a:buFont typeface="Wingdings"/>
              <a:buChar char="Ø"/>
            </a:pPr>
            <a:r>
              <a:rPr lang="en-US" dirty="0">
                <a:latin typeface="Times New Roman" pitchFamily="18"/>
                <a:cs typeface="Times New Roman" pitchFamily="16"/>
              </a:rPr>
              <a:t>There is a gradual digitization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dirty="0">
              <a:latin typeface="Calibri" pitchFamily="18"/>
              <a:cs typeface="Times New Roman" pitchFamily="16"/>
            </a:endParaRP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učas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cs-CZ" b="1">
                <a:latin typeface="Times New Roman" pitchFamily="18"/>
                <a:cs typeface="Times New Roman" pitchFamily="18"/>
              </a:rPr>
              <a:t>Present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type="body" idx="4294967295"/>
          </p:nvPr>
        </p:nvSpPr>
        <p:spPr>
          <a:xfrm>
            <a:off x="534960" y="1449360"/>
            <a:ext cx="11438280" cy="4727520"/>
          </a:xfrm>
        </p:spPr>
        <p:txBody>
          <a:bodyPr/>
          <a:lstStyle>
            <a:def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001"/>
              </a:spcBef>
              <a:buNone/>
            </a:pPr>
            <a:endParaRPr lang="en-US" sz="3200" b="1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 sz="3200" b="1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r>
              <a:rPr lang="en-US" sz="3200" b="1">
                <a:latin typeface="Times New Roman" pitchFamily="18"/>
                <a:cs typeface="Times New Roman" pitchFamily="16"/>
              </a:rPr>
              <a:t>Auditive media</a:t>
            </a:r>
            <a:r>
              <a:rPr lang="en-US" sz="3200">
                <a:latin typeface="Times New Roman" pitchFamily="18"/>
                <a:cs typeface="Times New Roman" pitchFamily="16"/>
              </a:rPr>
              <a:t> - still used,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3200">
                <a:latin typeface="Times New Roman" pitchFamily="18"/>
                <a:cs typeface="Times New Roman" pitchFamily="16"/>
              </a:rPr>
              <a:t>  Often linked to visual →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3200" b="1">
                <a:latin typeface="Times New Roman" pitchFamily="18"/>
                <a:cs typeface="Times New Roman" pitchFamily="16"/>
              </a:rPr>
              <a:t>Audiovisual media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3200">
                <a:latin typeface="Times New Roman" pitchFamily="18"/>
                <a:cs typeface="Times New Roman" pitchFamily="16"/>
              </a:rPr>
              <a:t>Players - phones, tablets, computers,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3200">
                <a:latin typeface="Times New Roman" pitchFamily="18"/>
                <a:cs typeface="Times New Roman" pitchFamily="16"/>
              </a:rPr>
              <a:t>  TV, mp3 / 4, players, radios, radio, dictaphones, man :-)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3200" b="1">
                <a:latin typeface="Times New Roman" pitchFamily="18"/>
                <a:cs typeface="Times New Roman" pitchFamily="16"/>
              </a:rPr>
              <a:t>Audiobook</a:t>
            </a:r>
            <a:r>
              <a:rPr lang="en-US" sz="3200">
                <a:latin typeface="Times New Roman" pitchFamily="18"/>
                <a:cs typeface="Times New Roman" pitchFamily="16"/>
              </a:rPr>
              <a:t> = sound recording of the spoken word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en-US" sz="3200">
                <a:latin typeface="Times New Roman" pitchFamily="18"/>
                <a:cs typeface="Times New Roman" pitchFamily="16"/>
              </a:rPr>
              <a:t>  - emergence already in history, now boom thanks to smart phones, internet downloading</a:t>
            </a:r>
          </a:p>
          <a:p>
            <a:pPr marL="0" lvl="0" indent="0">
              <a:spcBef>
                <a:spcPts val="1001"/>
              </a:spcBef>
              <a:buNone/>
            </a:pPr>
            <a:endParaRPr lang="en-US" sz="32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  <a:p>
            <a:pPr marL="0" lvl="0" indent="0">
              <a:spcBef>
                <a:spcPts val="1001"/>
              </a:spcBef>
              <a:buNone/>
            </a:pPr>
            <a:endParaRPr lang="en-US">
              <a:latin typeface="Calibri" pitchFamily="18"/>
              <a:cs typeface="Times New Roman" pitchFamily="16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1680" y="6060240"/>
            <a:ext cx="2272320" cy="84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89920" y="6002280"/>
            <a:ext cx="1883160" cy="7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21320" y="5973480"/>
            <a:ext cx="792720" cy="7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28080" y="6176880"/>
            <a:ext cx="2207880" cy="5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/>
          <p:nvPr/>
        </p:nvSpPr>
        <p:spPr>
          <a:xfrm>
            <a:off x="457200" y="1642680"/>
            <a:ext cx="1068588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cs-CZ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782480" y="856079"/>
            <a:ext cx="4026600" cy="31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46600" y="-166680"/>
            <a:ext cx="3402000" cy="253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583</Words>
  <Application>Microsoft Office PowerPoint</Application>
  <PresentationFormat>Předvádění na obrazovce (4:3)</PresentationFormat>
  <Paragraphs>122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Výchozí</vt:lpstr>
      <vt:lpstr>Výchozí 1</vt:lpstr>
      <vt:lpstr>Information and communication technologies: 10. Auditive media, their history, present and future.  </vt:lpstr>
      <vt:lpstr>Prezentace aplikace PowerPoint</vt:lpstr>
      <vt:lpstr>Prezentace aplikace PowerPoint</vt:lpstr>
      <vt:lpstr>Auditive Media</vt:lpstr>
      <vt:lpstr>Prezentace aplikace PowerPoint</vt:lpstr>
      <vt:lpstr>Prezentace aplikace PowerPoint</vt:lpstr>
      <vt:lpstr>History on our territory</vt:lpstr>
      <vt:lpstr>Prezentace aplikace PowerPoint</vt:lpstr>
      <vt:lpstr>Present</vt:lpstr>
      <vt:lpstr>Future</vt:lpstr>
      <vt:lpstr>Future -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communication technologies: 10. Auditive media, their history, present and future.</dc:title>
  <dc:creator>Marková Jana</dc:creator>
  <cp:lastModifiedBy>Marková Jana</cp:lastModifiedBy>
  <cp:revision>3</cp:revision>
  <dcterms:modified xsi:type="dcterms:W3CDTF">2017-08-25T10:38:25Z</dcterms:modified>
</cp:coreProperties>
</file>