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CAADCBB-66B3-4664-9C41-38E3C0043607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68882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8DFD028-BAFD-45B5-B9E2-D50000E33D5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23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E9E175-87D4-4990-99F9-71CEA637C48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780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98300E-E944-4387-BE6B-ABFCA667CA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751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3200" cy="5008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5008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A5671F-22AC-4569-937C-F7EC0AEC803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47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8FEDE9-EE9E-4838-852C-27AD9E96CB0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492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9AB4BD-DA4E-4CED-9D91-F8F1E44BBDC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122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8B72E7-3D06-4852-87A9-9626481120C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322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67E3AC-755A-473C-B2BC-70B4B6F974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861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A7C294-F64E-47AD-81A2-35B2BA621C3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355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B40124-7B4B-4A38-B5E6-FAFFAC58087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21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8AB61FB-954F-4362-8B77-ACC6BBD160B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673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1F3B2D-4390-416E-AE9F-81225902398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11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AF6324-7D3E-49D9-A6AF-AA5E54B9EC2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989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8D4A43-52DE-4853-9A44-0432952C9AE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333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2593AB-7F51-4597-9FCB-D509C272196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074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28A792-5D2E-47DF-846C-9182181092F7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C12CC9-4F88-456B-B653-9C4879E84F8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988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D807E1-DA50-4636-928E-92DA39CC719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887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B58CE6-7B03-4FBB-9269-C555DCC569C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128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8BE210-7AFF-401F-972B-BD2F55E0688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03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A4B258-C9C6-4CD9-916D-95BD9012897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923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E1C7D8-D197-4221-BC8D-EC04ED2E1E7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85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8B2AD6-1BF0-41D7-9C18-DB15F161DD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36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4861BB-4095-4A8A-8033-2AE3C88BFD4C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D59217-2A9A-4CE4-90C5-85D1442A98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09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cs-CZ"/>
              <a:t>Klepněte pro úpravu formátu titulního textuKliknutím lze upravit styl.</a:t>
            </a:r>
          </a:p>
        </p:txBody>
      </p:sp>
      <p:sp>
        <p:nvSpPr>
          <p:cNvPr id="3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04861BB-4095-4A8A-8033-2AE3C88BFD4C}" type="datetime1">
              <a:rPr lang="cs-CZ"/>
              <a:pPr lvl="0"/>
              <a:t>2017/8/25</a:t>
            </a:fld>
            <a:endParaRPr lang="cs-CZ"/>
          </a:p>
        </p:txBody>
      </p:sp>
      <p:sp>
        <p:nvSpPr>
          <p:cNvPr id="4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9E32BB9-DCBD-48DD-838F-FE68CAB280E8}" type="slidenum">
              <a:t>‹#›</a:t>
            </a:fld>
            <a:endParaRPr lang="cs-CZ"/>
          </a:p>
        </p:txBody>
      </p:sp>
      <p:sp>
        <p:nvSpPr>
          <p:cNvPr id="6" name="Zástupný symbol pro text 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6000" b="0" i="0" u="none" strike="noStrike" kern="1200" spc="0">
          <a:ln>
            <a:noFill/>
          </a:ln>
          <a:solidFill>
            <a:srgbClr val="000000"/>
          </a:solidFill>
          <a:latin typeface="Calibri Light" pitchFamily="18"/>
          <a:ea typeface="Microsoft YaHei" pitchFamily="2"/>
          <a:cs typeface="Mangal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cs-CZ" sz="2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cs-CZ"/>
              <a:t>Klepněte pro úpravu formátu titulního textuKliknutím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Klepněte pro úpravu formátu textu osnovy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 osnovy</a:t>
            </a:r>
          </a:p>
          <a:p>
            <a:pPr lvl="4"/>
            <a:r>
              <a:rPr lang="cs-CZ"/>
              <a:t>Pátá úroveň osnovy</a:t>
            </a:r>
          </a:p>
          <a:p>
            <a:pPr lvl="5"/>
            <a:r>
              <a:rPr lang="cs-CZ"/>
              <a:t>Šestá úroveň</a:t>
            </a:r>
          </a:p>
          <a:p>
            <a:pPr lvl="6"/>
            <a:r>
              <a:rPr lang="cs-CZ"/>
              <a:t>Sedmá úroveň</a:t>
            </a:r>
          </a:p>
          <a:p>
            <a:pPr lvl="7"/>
            <a:r>
              <a:rPr lang="cs-CZ"/>
              <a:t>Osmá úroveň textu</a:t>
            </a:r>
          </a:p>
          <a:p>
            <a:pPr lvl="0"/>
            <a:r>
              <a:rPr lang="cs-CZ"/>
              <a:t>Devátá úroveňKliknutím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728A792-5D2E-47DF-846C-9182181092F7}" type="datetime1">
              <a:rPr lang="cs-CZ"/>
              <a:pPr lvl="0"/>
              <a:t>2017/8/25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AEA03E3-E561-4BF2-946C-5BDEE1E0AFBE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spc="0">
          <a:ln>
            <a:noFill/>
          </a:ln>
          <a:solidFill>
            <a:srgbClr val="000000"/>
          </a:solidFill>
          <a:latin typeface="Calibri Light" pitchFamily="18"/>
          <a:ea typeface="Microsoft YaHei" pitchFamily="2"/>
          <a:cs typeface="Mangal" pitchFamily="2"/>
        </a:defRPr>
      </a:lvl1pPr>
    </p:titleStyle>
    <p:bodyStyle>
      <a:lvl1pPr lvl="0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1pPr>
      <a:lvl2pPr lvl="1">
        <a:buSzPct val="75000"/>
        <a:buFont typeface="StarSymbol"/>
        <a:buChar char="–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2pPr>
      <a:lvl3pPr lvl="2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3pPr>
      <a:lvl4pPr lvl="3">
        <a:buSzPct val="75000"/>
        <a:buFont typeface="StarSymbol"/>
        <a:buChar char="–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4pPr>
      <a:lvl5pPr lvl="4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5pPr>
      <a:lvl6pPr lvl="5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6pPr>
      <a:lvl7pPr lvl="6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7pPr>
      <a:lvl8pPr lvl="7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8pPr>
      <a:lvl9pPr marL="0" marR="0" lvl="0" indent="0" algn="l" rtl="0" hangingPunct="1">
        <a:lnSpc>
          <a:spcPct val="90000"/>
        </a:lnSpc>
        <a:spcBef>
          <a:spcPts val="1001"/>
        </a:spcBef>
        <a:spcAft>
          <a:spcPts val="1417"/>
        </a:spcAft>
        <a:buSzPct val="45000"/>
        <a:buFont typeface="Arial" pitchFamily="32"/>
        <a:buChar char="•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325440" y="573480"/>
            <a:ext cx="11400480" cy="2541240"/>
          </a:xfrm>
        </p:spPr>
        <p:txBody>
          <a:bodyPr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cs-CZ" sz="3600" dirty="0" err="1"/>
              <a:t>Information</a:t>
            </a:r>
            <a:r>
              <a:rPr lang="cs-CZ" sz="3600" dirty="0"/>
              <a:t> and </a:t>
            </a:r>
            <a:r>
              <a:rPr lang="cs-CZ" sz="3600" dirty="0" err="1"/>
              <a:t>communication</a:t>
            </a:r>
            <a:r>
              <a:rPr lang="cs-CZ" sz="3600" dirty="0"/>
              <a:t> </a:t>
            </a:r>
            <a:r>
              <a:rPr lang="cs-CZ" sz="3600" dirty="0" err="1"/>
              <a:t>technologies</a:t>
            </a:r>
            <a:r>
              <a:rPr lang="cs-CZ" sz="3600" dirty="0"/>
              <a:t>: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>
                <a:cs typeface="Times New Roman" pitchFamily="18"/>
              </a:rPr>
              <a:t>1. </a:t>
            </a:r>
            <a:r>
              <a:rPr lang="cs-CZ" sz="4400" b="1" dirty="0" err="1">
                <a:cs typeface="Times New Roman" pitchFamily="18"/>
              </a:rPr>
              <a:t>Didactic</a:t>
            </a:r>
            <a:r>
              <a:rPr lang="cs-CZ" sz="4400" b="1" dirty="0">
                <a:cs typeface="Times New Roman" pitchFamily="18"/>
              </a:rPr>
              <a:t> </a:t>
            </a:r>
            <a:r>
              <a:rPr lang="cs-CZ" sz="4400" b="1" dirty="0" err="1">
                <a:cs typeface="Times New Roman" pitchFamily="18"/>
              </a:rPr>
              <a:t>means</a:t>
            </a:r>
            <a:r>
              <a:rPr lang="cs-CZ" sz="4400" b="1" dirty="0">
                <a:cs typeface="Times New Roman" pitchFamily="18"/>
              </a:rPr>
              <a:t>, aids, </a:t>
            </a:r>
            <a:r>
              <a:rPr lang="cs-CZ" sz="4400" b="1" dirty="0" err="1">
                <a:cs typeface="Times New Roman" pitchFamily="18"/>
              </a:rPr>
              <a:t>multimedia</a:t>
            </a:r>
            <a:endParaRPr lang="cs-CZ" sz="4400" b="1" dirty="0">
              <a:cs typeface="Times New Roman" pitchFamily="18"/>
            </a:endParaRP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1523880" y="2420888"/>
            <a:ext cx="9143640" cy="2836552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cs-CZ" sz="4400" b="1" dirty="0" err="1">
                <a:latin typeface="Calibri Light" pitchFamily="18"/>
              </a:rPr>
              <a:t>Methodological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Concept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for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Effectively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Supporting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Key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Competencies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Using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the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Foreign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Language</a:t>
            </a:r>
            <a:r>
              <a:rPr lang="cs-CZ" sz="4400" b="1" dirty="0">
                <a:latin typeface="Calibri Light" pitchFamily="18"/>
              </a:rPr>
              <a:t> ATCZ62 - CLIL as a </a:t>
            </a:r>
            <a:r>
              <a:rPr lang="cs-CZ" sz="4400" b="1" dirty="0" err="1">
                <a:latin typeface="Calibri Light" pitchFamily="18"/>
              </a:rPr>
              <a:t>Learning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Strategy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at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the</a:t>
            </a:r>
            <a:r>
              <a:rPr lang="cs-CZ" sz="4400" b="1" dirty="0">
                <a:latin typeface="Calibri Light" pitchFamily="18"/>
              </a:rPr>
              <a:t> </a:t>
            </a:r>
            <a:r>
              <a:rPr lang="cs-CZ" sz="4400" b="1" dirty="0" err="1">
                <a:latin typeface="Calibri Light" pitchFamily="18"/>
              </a:rPr>
              <a:t>College</a:t>
            </a:r>
            <a:endParaRPr lang="cs-CZ" sz="4400" b="1" dirty="0">
              <a:latin typeface="Calibri Light" pitchFamily="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5127120"/>
            <a:ext cx="3907080" cy="1730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907440" y="5376960"/>
            <a:ext cx="3379680" cy="1361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453080" y="5465520"/>
            <a:ext cx="1284120" cy="1272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8972280" y="5425920"/>
            <a:ext cx="2753640" cy="74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439920" y="388080"/>
            <a:ext cx="10913400" cy="5788440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 algn="ctr">
              <a:spcBef>
                <a:spcPts val="1001"/>
              </a:spcBef>
              <a:buNone/>
            </a:pPr>
            <a:endParaRPr lang="cs-CZ" sz="4000" b="1" dirty="0">
              <a:latin typeface="Times New Roman" pitchFamily="18"/>
              <a:cs typeface="Times New Roman" pitchFamily="16"/>
            </a:endParaRPr>
          </a:p>
          <a:p>
            <a:pPr marL="0" lvl="0" indent="0" algn="ctr">
              <a:spcBef>
                <a:spcPts val="1001"/>
              </a:spcBef>
              <a:buNone/>
            </a:pPr>
            <a:endParaRPr lang="cs-CZ" sz="4000" b="1" dirty="0">
              <a:latin typeface="Times New Roman" pitchFamily="18"/>
              <a:cs typeface="Times New Roman" pitchFamily="16"/>
            </a:endParaRPr>
          </a:p>
          <a:p>
            <a:pPr marL="0" lvl="0" indent="0" algn="ctr">
              <a:spcBef>
                <a:spcPts val="1001"/>
              </a:spcBef>
              <a:buNone/>
            </a:pPr>
            <a:r>
              <a:rPr lang="cs-CZ" sz="4000" b="1" dirty="0" err="1" smtClean="0">
                <a:latin typeface="Times New Roman" pitchFamily="18"/>
                <a:cs typeface="Times New Roman" pitchFamily="16"/>
              </a:rPr>
              <a:t>Information</a:t>
            </a:r>
            <a:r>
              <a:rPr lang="cs-CZ" sz="4000" b="1" dirty="0" smtClean="0">
                <a:latin typeface="Times New Roman" pitchFamily="18"/>
                <a:cs typeface="Times New Roman" pitchFamily="16"/>
              </a:rPr>
              <a:t> </a:t>
            </a:r>
            <a:r>
              <a:rPr lang="cs-CZ" sz="4000" b="1" dirty="0">
                <a:latin typeface="Times New Roman" pitchFamily="18"/>
                <a:cs typeface="Times New Roman" pitchFamily="16"/>
              </a:rPr>
              <a:t>and </a:t>
            </a:r>
            <a:r>
              <a:rPr lang="cs-CZ" sz="4000" b="1" dirty="0" err="1">
                <a:latin typeface="Times New Roman" pitchFamily="18"/>
                <a:cs typeface="Times New Roman" pitchFamily="16"/>
              </a:rPr>
              <a:t>communication</a:t>
            </a:r>
            <a:r>
              <a:rPr lang="cs-CZ" sz="4000" b="1" dirty="0">
                <a:latin typeface="Times New Roman" pitchFamily="18"/>
                <a:cs typeface="Times New Roman" pitchFamily="16"/>
              </a:rPr>
              <a:t> </a:t>
            </a:r>
            <a:r>
              <a:rPr lang="cs-CZ" sz="4000" b="1" dirty="0" err="1">
                <a:latin typeface="Times New Roman" pitchFamily="18"/>
                <a:cs typeface="Times New Roman" pitchFamily="16"/>
              </a:rPr>
              <a:t>technologies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,</a:t>
            </a:r>
          </a:p>
          <a:p>
            <a:pPr marL="0" lvl="0" indent="0" algn="ctr">
              <a:spcBef>
                <a:spcPts val="1001"/>
              </a:spcBef>
              <a:buNone/>
            </a:pPr>
            <a:r>
              <a:rPr lang="cs-CZ" sz="4000" dirty="0">
                <a:latin typeface="Times New Roman" pitchFamily="18"/>
                <a:cs typeface="Times New Roman" pitchFamily="16"/>
              </a:rPr>
              <a:t> ICT</a:t>
            </a:r>
          </a:p>
          <a:p>
            <a:pPr marL="0" lvl="0" indent="0" algn="ctr">
              <a:spcBef>
                <a:spcPts val="1001"/>
              </a:spcBef>
              <a:buNone/>
            </a:pPr>
            <a:r>
              <a:rPr lang="cs-CZ" sz="4000" dirty="0">
                <a:latin typeface="Times New Roman" pitchFamily="18"/>
                <a:cs typeface="Times New Roman" pitchFamily="16"/>
              </a:rPr>
              <a:t>(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Information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and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Communication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Technologies),</a:t>
            </a:r>
          </a:p>
          <a:p>
            <a:pPr marL="0" lvl="0" indent="0" algn="ctr">
              <a:spcBef>
                <a:spcPts val="1001"/>
              </a:spcBef>
              <a:buNone/>
            </a:pPr>
            <a:r>
              <a:rPr lang="cs-CZ" sz="4000" dirty="0">
                <a:latin typeface="Times New Roman" pitchFamily="18"/>
                <a:cs typeface="Times New Roman" pitchFamily="16"/>
              </a:rPr>
              <a:t>In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czech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: IKT,</a:t>
            </a:r>
          </a:p>
          <a:p>
            <a:pPr marL="0" lvl="0" indent="0" algn="ctr">
              <a:spcBef>
                <a:spcPts val="1001"/>
              </a:spcBef>
              <a:buNone/>
            </a:pPr>
            <a:r>
              <a:rPr lang="cs-CZ" sz="4000" dirty="0" err="1">
                <a:latin typeface="Times New Roman" pitchFamily="18"/>
                <a:cs typeface="Times New Roman" pitchFamily="16"/>
              </a:rPr>
              <a:t>Include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all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information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technologies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used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for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communication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 and </a:t>
            </a:r>
            <a:r>
              <a:rPr lang="cs-CZ" sz="4000" dirty="0" err="1">
                <a:latin typeface="Times New Roman" pitchFamily="18"/>
                <a:cs typeface="Times New Roman" pitchFamily="16"/>
              </a:rPr>
              <a:t>information</a:t>
            </a:r>
            <a:r>
              <a:rPr lang="cs-CZ" sz="4000" dirty="0">
                <a:latin typeface="Times New Roman" pitchFamily="18"/>
                <a:cs typeface="Times New Roman" pitchFamily="16"/>
              </a:rPr>
              <a:t>.</a:t>
            </a:r>
          </a:p>
          <a:p>
            <a:pPr marL="0" lvl="0" indent="0">
              <a:spcBef>
                <a:spcPts val="1001"/>
              </a:spcBef>
              <a:buNone/>
            </a:pPr>
            <a:endParaRPr lang="cs-CZ" dirty="0">
              <a:latin typeface="Calibri" pitchFamily="18"/>
              <a:cs typeface="Times New Roman" pitchFamily="16"/>
            </a:endParaRPr>
          </a:p>
        </p:txBody>
      </p:sp>
      <p:pic>
        <p:nvPicPr>
          <p:cNvPr id="3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1680" y="6060240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489920" y="6002280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421320" y="5973480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228080" y="6176880"/>
            <a:ext cx="2207880" cy="546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1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4761719" y="-473760"/>
            <a:ext cx="7081920" cy="2396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526320" y="871200"/>
            <a:ext cx="10827360" cy="5305319"/>
          </a:xfrm>
          <a:ln>
            <a:solidFill>
              <a:schemeClr val="accent1"/>
            </a:solidFill>
          </a:ln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Times New Roman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Calibri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  <a:buNone/>
            </a:pPr>
            <a:r>
              <a:rPr lang="cs-CZ" dirty="0" smtClean="0">
                <a:latin typeface="Calibri" pitchFamily="18"/>
                <a:cs typeface="Times New Roman" pitchFamily="16"/>
              </a:rPr>
              <a:t>. </a:t>
            </a:r>
            <a:r>
              <a:rPr lang="en-US" dirty="0" smtClean="0">
                <a:latin typeface="Calibri" pitchFamily="18"/>
                <a:cs typeface="Times New Roman" pitchFamily="16"/>
              </a:rPr>
              <a:t>One </a:t>
            </a:r>
            <a:r>
              <a:rPr lang="en-US" dirty="0">
                <a:latin typeface="Calibri" pitchFamily="18"/>
                <a:cs typeface="Times New Roman" pitchFamily="16"/>
              </a:rPr>
              <a:t>of the means of communication is MEDIA.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Calibri" pitchFamily="18"/>
                <a:cs typeface="Times New Roman" pitchFamily="16"/>
              </a:rPr>
              <a:t> </a:t>
            </a:r>
            <a:r>
              <a:rPr lang="en-US" dirty="0" smtClean="0">
                <a:latin typeface="Calibri" pitchFamily="18"/>
                <a:cs typeface="Times New Roman" pitchFamily="16"/>
              </a:rPr>
              <a:t>MULTIMEDIA </a:t>
            </a:r>
            <a:r>
              <a:rPr lang="en-US" dirty="0">
                <a:latin typeface="Calibri" pitchFamily="18"/>
                <a:cs typeface="Times New Roman" pitchFamily="16"/>
              </a:rPr>
              <a:t>is a material-energy information bearer, containing at least three independent information channels from each other, either to or from the learning system. Of these, at least two lead to a learning system, and at least one leads to the response of the learning system towards the educational system.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Calibri" pitchFamily="18"/>
                <a:cs typeface="Times New Roman" pitchFamily="16"/>
              </a:rPr>
              <a:t> </a:t>
            </a:r>
            <a:r>
              <a:rPr lang="en-US" dirty="0" smtClean="0">
                <a:latin typeface="Calibri" pitchFamily="18"/>
                <a:cs typeface="Times New Roman" pitchFamily="16"/>
              </a:rPr>
              <a:t>Multimedia </a:t>
            </a:r>
            <a:r>
              <a:rPr lang="en-US" dirty="0">
                <a:latin typeface="Calibri" pitchFamily="18"/>
                <a:cs typeface="Times New Roman" pitchFamily="16"/>
              </a:rPr>
              <a:t>is a subset of hypermedia.</a:t>
            </a:r>
          </a:p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Calibri" pitchFamily="18"/>
              <a:cs typeface="Times New Roman" pitchFamily="16"/>
            </a:endParaRPr>
          </a:p>
        </p:txBody>
      </p:sp>
      <p:pic>
        <p:nvPicPr>
          <p:cNvPr id="3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639616" y="5949179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087888" y="6054660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104112" y="6070723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896832" y="6238448"/>
            <a:ext cx="2207880" cy="546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1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1991544" y="-712441"/>
            <a:ext cx="4185719" cy="297647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délník 7"/>
          <p:cNvSpPr/>
          <p:nvPr/>
        </p:nvSpPr>
        <p:spPr>
          <a:xfrm>
            <a:off x="5519936" y="980728"/>
            <a:ext cx="6095519" cy="76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4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Basic </a:t>
            </a:r>
            <a:r>
              <a:rPr lang="cs-CZ" sz="4400" b="1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Concepts</a:t>
            </a:r>
            <a:endParaRPr lang="cs-CZ" sz="4400" b="1" i="0" u="none" strike="noStrike" kern="1200" spc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idaktické prostřed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cs-CZ" b="1">
                <a:latin typeface="Times New Roman" pitchFamily="18"/>
                <a:cs typeface="Times New Roman" pitchFamily="18"/>
              </a:rPr>
              <a:t>Didactic means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767880" y="1162800"/>
            <a:ext cx="10585800" cy="5013720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cs-CZ" dirty="0" smtClean="0">
                <a:latin typeface="Calibri" pitchFamily="18"/>
              </a:rPr>
              <a:t>.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Non-material</a:t>
            </a:r>
            <a:r>
              <a:rPr lang="en-US" dirty="0">
                <a:latin typeface="Times New Roman" pitchFamily="18"/>
                <a:cs typeface="Times New Roman" pitchFamily="16"/>
              </a:rPr>
              <a:t>: methods and organizational forms, didactic principles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Material </a:t>
            </a:r>
            <a:r>
              <a:rPr lang="en-US" dirty="0">
                <a:latin typeface="Times New Roman" pitchFamily="18"/>
                <a:cs typeface="Times New Roman" pitchFamily="16"/>
              </a:rPr>
              <a:t>(including virtual, for some digital devices):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Tools </a:t>
            </a:r>
            <a:r>
              <a:rPr lang="en-US" dirty="0">
                <a:latin typeface="Times New Roman" pitchFamily="18"/>
                <a:cs typeface="Times New Roman" pitchFamily="16"/>
              </a:rPr>
              <a:t>- are directly related to the content, represent or illustrate it, in </a:t>
            </a:r>
            <a:r>
              <a:rPr lang="cs-CZ" dirty="0" err="1" smtClean="0">
                <a:latin typeface="Times New Roman" pitchFamily="18"/>
                <a:cs typeface="Times New Roman" pitchFamily="16"/>
              </a:rPr>
              <a:t>justed</a:t>
            </a: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didactic </a:t>
            </a:r>
            <a:r>
              <a:rPr lang="en-US" dirty="0">
                <a:latin typeface="Times New Roman" pitchFamily="18"/>
                <a:cs typeface="Times New Roman" pitchFamily="16"/>
              </a:rPr>
              <a:t>or unadjusted form)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Methodical </a:t>
            </a:r>
            <a:r>
              <a:rPr lang="en-US" dirty="0">
                <a:latin typeface="Times New Roman" pitchFamily="18"/>
                <a:cs typeface="Times New Roman" pitchFamily="16"/>
              </a:rPr>
              <a:t>aids (resources bound directly or indirectly to content)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Spaces </a:t>
            </a:r>
            <a:r>
              <a:rPr lang="en-US" dirty="0">
                <a:latin typeface="Times New Roman" pitchFamily="18"/>
                <a:cs typeface="Times New Roman" pitchFamily="16"/>
              </a:rPr>
              <a:t>and their equipment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Didactic </a:t>
            </a:r>
            <a:r>
              <a:rPr lang="en-US" dirty="0">
                <a:latin typeface="Times New Roman" pitchFamily="18"/>
                <a:cs typeface="Times New Roman" pitchFamily="16"/>
              </a:rPr>
              <a:t>technique (didactic means neutral in relation to the content, usable for realization with different goals, contents, methods and organizational forms)</a:t>
            </a:r>
          </a:p>
          <a:p>
            <a:pPr marL="0" lvl="0" indent="0">
              <a:spcBef>
                <a:spcPts val="1001"/>
              </a:spcBef>
              <a:buFont typeface="Arial" pitchFamily="32"/>
              <a:buChar char="•"/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The </a:t>
            </a:r>
            <a:r>
              <a:rPr lang="en-US" dirty="0">
                <a:latin typeface="Times New Roman" pitchFamily="18"/>
                <a:cs typeface="Times New Roman" pitchFamily="16"/>
              </a:rPr>
              <a:t>choice of non-material and material didactic means must be interrelated so that the whole and its individual elements together support the achievement of the goal.</a:t>
            </a:r>
          </a:p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Calibri" pitchFamily="18"/>
              <a:cs typeface="Times New Roman" pitchFamily="16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1680" y="6060240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489920" y="6002280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421320" y="5973480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228080" y="6176880"/>
            <a:ext cx="2207880" cy="5461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/>
          <p:nvPr/>
        </p:nvSpPr>
        <p:spPr>
          <a:xfrm>
            <a:off x="457200" y="1514520"/>
            <a:ext cx="11553480" cy="4857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838080" y="1572479"/>
            <a:ext cx="10515240" cy="4604040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endParaRPr lang="cs-CZ">
              <a:latin typeface="Calibri" pitchFamily="18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cs-CZ">
              <a:latin typeface="Calibri" pitchFamily="18"/>
            </a:endParaRPr>
          </a:p>
        </p:txBody>
      </p:sp>
      <p:pic>
        <p:nvPicPr>
          <p:cNvPr id="3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1680" y="6060240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489920" y="6002280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421320" y="5973480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228080" y="6176880"/>
            <a:ext cx="2207880" cy="5461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ástupný symbol pro obsah 2"/>
          <p:cNvSpPr/>
          <p:nvPr/>
        </p:nvSpPr>
        <p:spPr>
          <a:xfrm>
            <a:off x="258840" y="1155960"/>
            <a:ext cx="11116440" cy="5224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Obdélník 1"/>
          <p:cNvSpPr/>
          <p:nvPr/>
        </p:nvSpPr>
        <p:spPr>
          <a:xfrm>
            <a:off x="30600" y="155160"/>
            <a:ext cx="11921400" cy="6734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4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Didactic aids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1.Original objects and real facts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</a:t>
            </a: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natural products in the state of origin (minerals, plants, etc.), prepared (preparations, stuffings, cuttings, etc.)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products and creations in the original state (instruments, works of art, etc.), modified (sets and sets of samples, cutting machines, etc.)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phenomena and processes, physical, chemical, biological, social, etc.,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sounds, real sounds, voice and musical expressions.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2. View and represent objects and facts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static, functional, modular, flat, etc.,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presentations presented directly (pictures, photographs, diagrams, etc.), presented through technical means (statically, dynamically, interactively, virtually, 3D, etc.)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audio recordings.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3. Text aids printed or digital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Classical, working, programmed, interactive books,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working materials, dictionaries, spreadsheets, task collections, atlases, etc.,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Additional and auxiliary literature and information sources.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4. Programs presented (implemented) by technical means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programs, educational films, radio and television programs, etc.,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programs, information, tutoring, repetitive, etc.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5. Special aids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18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experimental kits, kits etc.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cs-CZ" sz="18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Times New Roman" pitchFamily="18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cs-CZ" sz="18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838080" y="1572479"/>
            <a:ext cx="10515240" cy="4604040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endParaRPr lang="cs-CZ">
              <a:latin typeface="Calibri" pitchFamily="18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cs-CZ">
              <a:latin typeface="Calibri" pitchFamily="18"/>
            </a:endParaRPr>
          </a:p>
        </p:txBody>
      </p:sp>
      <p:pic>
        <p:nvPicPr>
          <p:cNvPr id="3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1680" y="6060240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489920" y="6002280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421320" y="5973480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228080" y="6176880"/>
            <a:ext cx="2207880" cy="5461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ástupný symbol pro obsah 2"/>
          <p:cNvSpPr/>
          <p:nvPr/>
        </p:nvSpPr>
        <p:spPr>
          <a:xfrm>
            <a:off x="1464479" y="1475999"/>
            <a:ext cx="8229240" cy="4525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Obdélník 1"/>
          <p:cNvSpPr/>
          <p:nvPr/>
        </p:nvSpPr>
        <p:spPr>
          <a:xfrm>
            <a:off x="718920" y="544680"/>
            <a:ext cx="11472840" cy="4950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4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Multimedia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cs-CZ" sz="4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cs-CZ" sz="4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Are the</a:t>
            </a:r>
            <a:r>
              <a:rPr lang="cs-CZ" sz="25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</a:t>
            </a:r>
            <a:r>
              <a:rPr lang="cs-CZ" sz="25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area of information and communication technologies</a:t>
            </a:r>
            <a:r>
              <a:rPr lang="cs-CZ" sz="25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,</a:t>
            </a:r>
            <a:r>
              <a:rPr lang="cs-CZ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which is characterized</a:t>
            </a:r>
            <a:r>
              <a:rPr lang="cs-CZ" sz="25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</a:t>
            </a:r>
            <a:r>
              <a:rPr lang="cs-CZ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by the merging of audiovisual technical devices with computers or other devices.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A multimedia system means a collection of technical resources (such as a personal computer, sound card, video card or graphic card, camera, CD-ROM or DVD drive, relevant service software, etc.) that is suitable for an interactive audiovisual presentation.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cs-CZ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Since the early 1990s, the use of multimedia apps or multimedia software has been used to </a:t>
            </a:r>
            <a:r>
              <a:rPr lang="cs-CZ" sz="25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combine text, image, sound, animation, or movie data.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cs-CZ" sz="2400" b="0" i="1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8778240" y="111240"/>
            <a:ext cx="2847600" cy="1599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1464479" y="-82800"/>
            <a:ext cx="2142720" cy="2142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579</Words>
  <Application>Microsoft Office PowerPoint</Application>
  <PresentationFormat>Předvádění na obrazovce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Výchozí</vt:lpstr>
      <vt:lpstr>Výchozí 1</vt:lpstr>
      <vt:lpstr>Information and communication technologies: 1. Didactic means, aids, multimedia</vt:lpstr>
      <vt:lpstr>Prezentace aplikace PowerPoint</vt:lpstr>
      <vt:lpstr>Prezentace aplikace PowerPoint</vt:lpstr>
      <vt:lpstr>Didactic means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technologies: 1. Didactic means, aids, multimedia</dc:title>
  <dc:creator>Marková Jana</dc:creator>
  <cp:lastModifiedBy>Marková Jana</cp:lastModifiedBy>
  <cp:revision>5</cp:revision>
  <dcterms:modified xsi:type="dcterms:W3CDTF">2017-08-25T07:42:00Z</dcterms:modified>
</cp:coreProperties>
</file>