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02" y="1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5160264-134C-4705-ABDA-63712B68AAF7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19947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0DAAD78-045E-4489-B786-4136A62A907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6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CC872E-37B4-4564-9A1A-1587B28E073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48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740C34-0AA7-473D-A663-209C02A5E05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58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3200" cy="5008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5008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3005B1-219A-4806-9913-989959989D9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10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95545C-9631-40E2-AB2C-CDE33471628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439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9D9492-6CB7-4AF0-8614-966D5501A00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836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C9FEE8-2371-4572-981C-AD596A1D72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477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E6560A-B619-4D0E-8098-65158F03D0E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98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4CCBDF-1C9B-4921-AB4B-FAE0FBD9FE8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207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6E2137-A68C-4FE9-B39F-85659D45AC3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734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75D2DA-A31A-4E35-9F89-7183C1C58CA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72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EDDED9-2506-4E3D-851B-52C013CFBD9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969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913754-FB1B-4D6E-B31E-D4920ECE2F7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722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3E22A7-F194-480C-A4B5-3DE27B7799B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833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0D0120-2903-4F4E-935E-6644556378C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17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121A43-B940-4FCF-99E9-8E599C581CDF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79A142-E90D-405D-A508-E5F29C1951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859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DCFA3A-332C-4938-93BD-0CE1ECF512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98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8DE6C6-D5EC-4227-B9AB-C676D5E0225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543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FB90AE-3078-4D53-B6EE-6C9BA0DF7F5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01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B1F0E6-F6BB-4FF4-884A-B63A71F5C4D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91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B56C18-4377-4E85-B943-1F2F4D5C2AD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174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028FC7-464A-4843-8FC2-6000D4F4BF4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002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216AE6-B7D7-4C97-B3E0-890D19680703}" type="datetime1">
              <a:rPr lang="cs-CZ" smtClean="0"/>
              <a:pPr lvl="0"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5B4D7B-7D8F-41A4-ADC8-D318858679D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934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cs-CZ"/>
              <a:t>Klepněte pro úpravu formátu titulního textuKliknutím lze upravit styl.</a:t>
            </a:r>
          </a:p>
        </p:txBody>
      </p:sp>
      <p:sp>
        <p:nvSpPr>
          <p:cNvPr id="3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C216AE6-B7D7-4C97-B3E0-890D19680703}" type="datetime1">
              <a:rPr lang="cs-CZ"/>
              <a:pPr lvl="0"/>
              <a:t>2017/8/25</a:t>
            </a:fld>
            <a:endParaRPr lang="cs-CZ"/>
          </a:p>
        </p:txBody>
      </p:sp>
      <p:sp>
        <p:nvSpPr>
          <p:cNvPr id="4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C223572-AA38-496F-A486-BE8FDF2D4AD1}" type="slidenum">
              <a:t>‹#›</a:t>
            </a:fld>
            <a:endParaRPr lang="cs-CZ"/>
          </a:p>
        </p:txBody>
      </p:sp>
      <p:sp>
        <p:nvSpPr>
          <p:cNvPr id="6" name="Zástupný symbol pro text 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6000" b="0" i="0" u="none" strike="noStrike" kern="1200" spc="0">
          <a:ln>
            <a:noFill/>
          </a:ln>
          <a:solidFill>
            <a:srgbClr val="000000"/>
          </a:solidFill>
          <a:latin typeface="Calibri Light" pitchFamily="18"/>
          <a:ea typeface="Microsoft YaHei" pitchFamily="2"/>
          <a:cs typeface="Mangal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cs-CZ" sz="2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cs-CZ"/>
              <a:t>Klepněte pro úpravu formátu titulního textuKliknutím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Klepněte pro úpravu formátu textu osnovy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 osnovy</a:t>
            </a:r>
          </a:p>
          <a:p>
            <a:pPr lvl="4"/>
            <a:r>
              <a:rPr lang="cs-CZ"/>
              <a:t>Pátá úroveň osnovy</a:t>
            </a:r>
          </a:p>
          <a:p>
            <a:pPr lvl="5"/>
            <a:r>
              <a:rPr lang="cs-CZ"/>
              <a:t>Šestá úroveň</a:t>
            </a:r>
          </a:p>
          <a:p>
            <a:pPr lvl="6"/>
            <a:r>
              <a:rPr lang="cs-CZ"/>
              <a:t>Sedmá úroveň</a:t>
            </a:r>
          </a:p>
          <a:p>
            <a:pPr lvl="7"/>
            <a:r>
              <a:rPr lang="cs-CZ"/>
              <a:t>Osmá úroveň textu</a:t>
            </a:r>
          </a:p>
          <a:p>
            <a:pPr lvl="0"/>
            <a:r>
              <a:rPr lang="cs-CZ"/>
              <a:t>Devátá úroveňKliknutím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E121A43-B940-4FCF-99E9-8E599C581CDF}" type="datetime1">
              <a:rPr lang="cs-CZ"/>
              <a:pPr lvl="0"/>
              <a:t>2017/8/25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9787DAA-49D2-45D5-AE95-410FE639E41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spc="0">
          <a:ln>
            <a:noFill/>
          </a:ln>
          <a:solidFill>
            <a:srgbClr val="000000"/>
          </a:solidFill>
          <a:latin typeface="Calibri Light" pitchFamily="18"/>
          <a:ea typeface="Microsoft YaHei" pitchFamily="2"/>
          <a:cs typeface="Mangal" pitchFamily="2"/>
        </a:defRPr>
      </a:lvl1pPr>
    </p:titleStyle>
    <p:bodyStyle>
      <a:lvl1pPr lvl="0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1pPr>
      <a:lvl2pPr lvl="1">
        <a:buSzPct val="75000"/>
        <a:buFont typeface="StarSymbol"/>
        <a:buChar char="–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2pPr>
      <a:lvl3pPr lvl="2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3pPr>
      <a:lvl4pPr lvl="3">
        <a:buSzPct val="75000"/>
        <a:buFont typeface="StarSymbol"/>
        <a:buChar char="–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4pPr>
      <a:lvl5pPr lvl="4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5pPr>
      <a:lvl6pPr lvl="5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6pPr>
      <a:lvl7pPr lvl="6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7pPr>
      <a:lvl8pPr lvl="7">
        <a:buSzPct val="45000"/>
        <a:buFont typeface="StarSymbol"/>
        <a:buChar char="●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8pPr>
      <a:lvl9pPr marL="0" marR="0" lvl="0" indent="0" algn="l" rtl="0" hangingPunct="1">
        <a:lnSpc>
          <a:spcPct val="90000"/>
        </a:lnSpc>
        <a:spcBef>
          <a:spcPts val="1001"/>
        </a:spcBef>
        <a:spcAft>
          <a:spcPts val="1417"/>
        </a:spcAft>
        <a:buSzPct val="45000"/>
        <a:buFont typeface="Arial" pitchFamily="32"/>
        <a:buChar char="•"/>
        <a:tabLst/>
        <a:defRPr lang="cs-CZ" sz="2800" b="0" i="0" u="none" strike="noStrike" spc="0">
          <a:solidFill>
            <a:srgbClr val="000000"/>
          </a:solidFill>
          <a:latin typeface="Calibri" pitchFamily="1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1584000" y="1007999"/>
            <a:ext cx="9143640" cy="2387160"/>
          </a:xfrm>
        </p:spPr>
        <p:txBody>
          <a:bodyPr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sz="4400"/>
              <a:t>Information and communication technologies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1728000" y="2664000"/>
            <a:ext cx="9143640" cy="1655280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cs-CZ" sz="4400" b="1">
                <a:latin typeface="Calibri Light" pitchFamily="18"/>
              </a:rPr>
              <a:t>Methodological Concept for Effectively Supporting Key Competencies Using the Foreign Language ATCZ62 - CLIL as a Learning Strategy at the College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5127120"/>
            <a:ext cx="3907080" cy="1730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907440" y="5376960"/>
            <a:ext cx="3379680" cy="1361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453080" y="5465520"/>
            <a:ext cx="1284120" cy="1272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8972280" y="5425920"/>
            <a:ext cx="2753640" cy="74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íle předmětu opírající se o výstupy z uč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cs-CZ">
                <a:latin typeface="Times New Roman" pitchFamily="18"/>
                <a:cs typeface="Times New Roman" pitchFamily="18"/>
              </a:rPr>
              <a:t>Objectives of the subject based on learning outcomes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776520" y="1432080"/>
            <a:ext cx="10577160" cy="4744440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n-US" dirty="0">
                <a:latin typeface="Times New Roman" pitchFamily="18"/>
                <a:cs typeface="Times New Roman" pitchFamily="16"/>
              </a:rPr>
              <a:t>Upon successful completion of this course, the student will be able to:</a:t>
            </a:r>
          </a:p>
          <a:p>
            <a:pPr marL="0" lvl="0" indent="0">
              <a:spcBef>
                <a:spcPts val="1001"/>
              </a:spcBef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 use information technology in teaching</a:t>
            </a: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based </a:t>
            </a:r>
            <a:r>
              <a:rPr lang="en-US" dirty="0">
                <a:latin typeface="Times New Roman" pitchFamily="18"/>
                <a:cs typeface="Times New Roman" pitchFamily="16"/>
              </a:rPr>
              <a:t>on an overview of the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history,</a:t>
            </a:r>
            <a:endParaRPr lang="en-US" dirty="0">
              <a:latin typeface="Times New Roman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orientate </a:t>
            </a:r>
            <a:r>
              <a:rPr lang="en-US" dirty="0">
                <a:latin typeface="Times New Roman" pitchFamily="18"/>
                <a:cs typeface="Times New Roman" pitchFamily="16"/>
              </a:rPr>
              <a:t>in current views on education in computer science,</a:t>
            </a:r>
          </a:p>
          <a:p>
            <a:pPr marL="0" lvl="0" indent="0">
              <a:spcBef>
                <a:spcPts val="1001"/>
              </a:spcBef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apply </a:t>
            </a:r>
            <a:r>
              <a:rPr lang="en-US" dirty="0">
                <a:latin typeface="Times New Roman" pitchFamily="18"/>
                <a:cs typeface="Times New Roman" pitchFamily="16"/>
              </a:rPr>
              <a:t>new knowledge and skills in the design of modern information systems,</a:t>
            </a:r>
          </a:p>
          <a:p>
            <a:pPr marL="0" lvl="0" indent="0">
              <a:spcBef>
                <a:spcPts val="1001"/>
              </a:spcBef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use </a:t>
            </a:r>
            <a:r>
              <a:rPr lang="en-US" dirty="0">
                <a:latin typeface="Times New Roman" pitchFamily="18"/>
                <a:cs typeface="Times New Roman" pitchFamily="16"/>
              </a:rPr>
              <a:t>modern authoring systems, which also implies the expansion of knowledge and skills in the field of multimedia and visual and object-oriented programming, knowledge of the theory and practice of computers.</a:t>
            </a:r>
          </a:p>
          <a:p>
            <a:pPr marL="0" lvl="0" indent="0">
              <a:spcBef>
                <a:spcPts val="1001"/>
              </a:spcBef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apply  </a:t>
            </a:r>
            <a:r>
              <a:rPr lang="en-US" dirty="0">
                <a:latin typeface="Times New Roman" pitchFamily="18"/>
                <a:cs typeface="Times New Roman" pitchFamily="16"/>
              </a:rPr>
              <a:t>learning materials for eLearning</a:t>
            </a:r>
          </a:p>
          <a:p>
            <a:pPr marL="0" lvl="0" indent="0">
              <a:spcBef>
                <a:spcPts val="1001"/>
              </a:spcBef>
            </a:pPr>
            <a:r>
              <a:rPr lang="cs-CZ" dirty="0" smtClean="0">
                <a:latin typeface="Times New Roman" pitchFamily="18"/>
                <a:cs typeface="Times New Roman" pitchFamily="16"/>
              </a:rPr>
              <a:t> </a:t>
            </a:r>
            <a:r>
              <a:rPr lang="en-US" dirty="0" smtClean="0">
                <a:latin typeface="Times New Roman" pitchFamily="18"/>
                <a:cs typeface="Times New Roman" pitchFamily="16"/>
              </a:rPr>
              <a:t>interpret </a:t>
            </a:r>
            <a:r>
              <a:rPr lang="en-US" dirty="0">
                <a:latin typeface="Times New Roman" pitchFamily="18"/>
                <a:cs typeface="Times New Roman" pitchFamily="16"/>
              </a:rPr>
              <a:t>the results.</a:t>
            </a:r>
          </a:p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Calibri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Calibri" pitchFamily="18"/>
              <a:cs typeface="Times New Roman" pitchFamily="16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04207" y="6104450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508984" y="6104450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392144" y="6143769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8544272" y="6176880"/>
            <a:ext cx="2207880" cy="546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snov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905759" y="365040"/>
            <a:ext cx="10447560" cy="104291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cs-CZ" b="1" dirty="0" smtClean="0">
                <a:latin typeface="Times New Roman" pitchFamily="18"/>
                <a:cs typeface="Times New Roman" pitchFamily="18"/>
              </a:rPr>
              <a:t>Draft</a:t>
            </a:r>
            <a:endParaRPr lang="cs-CZ" b="1" dirty="0"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648000" y="1007999"/>
            <a:ext cx="10515240" cy="4830840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1. Didactic means, aids, multimedia.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2. Didactic technique.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3. Modeling. Definition. Theoretical models.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4. Assumptions of a new dynamic computer model - visualization.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5. The role of image in culture. Teaching using an image.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6. Media communication. Social communication: verbal, nonverbal communication.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7. Media education as a defense against the negative effects of media communications.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8. Photography, its history. Digital Present and Future.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9. Film, its history, development and future. Film technology.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10. </a:t>
            </a:r>
            <a:r>
              <a:rPr lang="en-US" sz="2400" dirty="0" err="1">
                <a:latin typeface="Times New Roman" pitchFamily="18"/>
                <a:cs typeface="Times New Roman" pitchFamily="16"/>
              </a:rPr>
              <a:t>Auditive</a:t>
            </a:r>
            <a:r>
              <a:rPr lang="en-US" sz="2400" dirty="0">
                <a:latin typeface="Times New Roman" pitchFamily="18"/>
                <a:cs typeface="Times New Roman" pitchFamily="16"/>
              </a:rPr>
              <a:t> media, their history, present and future.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11. Television world in history. Analog and digital.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en-US" sz="2400" dirty="0">
                <a:latin typeface="Times New Roman" pitchFamily="18"/>
                <a:cs typeface="Times New Roman" pitchFamily="16"/>
              </a:rPr>
              <a:t>12. Multimedia in the mirror of time. Philosophy of the media.</a:t>
            </a:r>
          </a:p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Calibri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en-US" dirty="0">
              <a:latin typeface="Calibri" pitchFamily="18"/>
              <a:cs typeface="Times New Roman" pitchFamily="16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15680" y="6060239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591944" y="6140052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492448" y="6167123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8285168" y="6140052"/>
            <a:ext cx="2207880" cy="546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iteratur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819359" y="365040"/>
            <a:ext cx="10533960" cy="9111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cs-CZ">
                <a:latin typeface="Times New Roman" pitchFamily="18"/>
                <a:cs typeface="Times New Roman" pitchFamily="18"/>
              </a:rPr>
              <a:t>Literature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327960" y="1060920"/>
            <a:ext cx="11229840" cy="5236920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BERTRAND, Y. Soudobé teorie vzdìlávání. 1998.Praha: Portál. ISBN 80-7178-216-5.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BRDIČKA, B. Učení s počítačem. c1995 [cit.2017-03-10] Dostupné z WWW:&lt; http://omicron.felk.cvut.cz/~bobr/ucspoc/index.html&gt; 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COLLINS, William. Collins Cobuild Student´s Dictionary on DVD. Wilmington: Dr.Lang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DOSTÁL, J. 2009. Multimediální, hypertextové a hypermediální učební pomůcky - trend soudobého vzdělávání. Časopis pro technickou a informační výchovu.Olomouc, Vydala Univerzita Palackého, Ročník 1, Číslo 2, s. 18 - 23. ISSN 1803-537X (print). ISSN 1803-6805 (on-line).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ENCYKLOPADIA BRITANNICA [online]. [cit. 2017-03-10]. Dostupná z WWW: &lt;http://www.britannica.com/&gt;.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HRUŠKOVÁ, L., 2016.  Effective E-learning applied to foreign language teaching. Littera Scripta, České Budějovice: Vysoká škola technická a ekonomická v Českých Budějovicích, 2016, Vol. 9, č. 1, s. 33-46. ISSN 1805-9112.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HRUŠKOVÁ, L. 2013. Sociální komunikace v sociálním softwaru a výukových platformách. In Andres Pavel, Vališová Alena a kol.. Technické, humanitní, a společenské vědy: Je možné vést v pedagogickém procesu dialog? : sborník příspěvků. 1. vyd. Praha: České vysoké učení technické v Praze.7 s. ISBN 978-80-01-05287-7.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HRUŠKOVÁ, L., 2009. Online výuka jako komplexní výuková metoda. AUSPICIA: recenzovaný časopis pro otázky společenských věd, 6, 3/2009, 8 s. ISSN 1214-4967.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KOPECKÝ, K. 2006. E-learning (nejen) pro pedagogy. Olomouc: HANEX. ISBN:80-85783-50-9.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KOPECKÝ, K. Distanční text v kostce, čili několik rad pro začínající (ale i pokročilé) autory /online/ /cit. 26. 02. 2017/, In: http: //www.net-university.cz/text.php.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KULIČ, V. 1992. Psychologie řízeného učení. Praha, Academia.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LEWIS Ch. 1998. Multimédia. Ikar, Praha ISBN 80-7202-287-3.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MAŇÁK, J. – ŠVEC, V. 2003. Výukové metody. Brno: Paido. ISBN: 80-7315-039-5.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Švejda, G. 1990. Tvorba výukových videoprogramů SPN č. 8-91-35.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Švejda, G. 1990. Filmová estetická výchova SPN Praha 12-91-543.</a:t>
            </a:r>
          </a:p>
          <a:p>
            <a:pPr marL="0" lvl="0" indent="0">
              <a:spcBef>
                <a:spcPts val="1001"/>
              </a:spcBef>
              <a:buNone/>
            </a:pPr>
            <a:r>
              <a:rPr lang="cs-CZ" sz="2000">
                <a:latin typeface="Times New Roman" pitchFamily="18"/>
                <a:cs typeface="Times New Roman" pitchFamily="16"/>
              </a:rPr>
              <a:t>ZOUNEK, J. 2009. E-learning – jedna z podob učení v moderní společnosti. Brno: Masarykova univerzita. 161 s. ISBN 978-80-210-5123-2.</a:t>
            </a:r>
          </a:p>
          <a:p>
            <a:pPr marL="0" lvl="0" indent="0">
              <a:spcBef>
                <a:spcPts val="1001"/>
              </a:spcBef>
              <a:buNone/>
            </a:pPr>
            <a:endParaRPr lang="cs-CZ" sz="2000">
              <a:latin typeface="Times New Roman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cs-CZ">
              <a:latin typeface="Calibri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cs-CZ">
              <a:latin typeface="Calibri" pitchFamily="18"/>
              <a:cs typeface="Times New Roman" pitchFamily="16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cs-CZ">
              <a:latin typeface="Calibri" pitchFamily="18"/>
              <a:cs typeface="Times New Roman" pitchFamily="16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1680" y="6060240"/>
            <a:ext cx="2272320" cy="84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489920" y="6002280"/>
            <a:ext cx="1883160" cy="739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421320" y="5973480"/>
            <a:ext cx="792720" cy="79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228080" y="6176880"/>
            <a:ext cx="2207880" cy="546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561</Words>
  <Application>Microsoft Office PowerPoint</Application>
  <PresentationFormat>Předvádění na obrazovce (4:3)</PresentationFormat>
  <Paragraphs>42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Výchozí</vt:lpstr>
      <vt:lpstr>Výchozí 1</vt:lpstr>
      <vt:lpstr>Information and communication technologies</vt:lpstr>
      <vt:lpstr>Objectives of the subject based on learning outcomes</vt:lpstr>
      <vt:lpstr>Draft</vt:lpstr>
      <vt:lpstr>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</dc:title>
  <dc:creator>Marková Jana</dc:creator>
  <cp:lastModifiedBy>Marková Jana</cp:lastModifiedBy>
  <cp:revision>3</cp:revision>
  <dcterms:modified xsi:type="dcterms:W3CDTF">2017-08-25T07:34:21Z</dcterms:modified>
</cp:coreProperties>
</file>