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46" r:id="rId4"/>
    <p:sldId id="259" r:id="rId5"/>
    <p:sldId id="260" r:id="rId6"/>
    <p:sldId id="316" r:id="rId7"/>
    <p:sldId id="261" r:id="rId8"/>
    <p:sldId id="262" r:id="rId9"/>
    <p:sldId id="347" r:id="rId10"/>
    <p:sldId id="263" r:id="rId11"/>
    <p:sldId id="317" r:id="rId12"/>
    <p:sldId id="342" r:id="rId13"/>
    <p:sldId id="264" r:id="rId14"/>
    <p:sldId id="343" r:id="rId15"/>
    <p:sldId id="344" r:id="rId16"/>
    <p:sldId id="267" r:id="rId17"/>
    <p:sldId id="318" r:id="rId18"/>
    <p:sldId id="268" r:id="rId19"/>
    <p:sldId id="269" r:id="rId20"/>
    <p:sldId id="270" r:id="rId21"/>
    <p:sldId id="319" r:id="rId22"/>
    <p:sldId id="271" r:id="rId23"/>
    <p:sldId id="274" r:id="rId24"/>
    <p:sldId id="320" r:id="rId25"/>
    <p:sldId id="275" r:id="rId26"/>
    <p:sldId id="276" r:id="rId27"/>
    <p:sldId id="345" r:id="rId28"/>
    <p:sldId id="278" r:id="rId29"/>
    <p:sldId id="321" r:id="rId30"/>
    <p:sldId id="279" r:id="rId31"/>
    <p:sldId id="280" r:id="rId32"/>
    <p:sldId id="281" r:id="rId33"/>
    <p:sldId id="282" r:id="rId34"/>
    <p:sldId id="283" r:id="rId35"/>
    <p:sldId id="322" r:id="rId36"/>
    <p:sldId id="284" r:id="rId37"/>
    <p:sldId id="285" r:id="rId38"/>
    <p:sldId id="286" r:id="rId39"/>
    <p:sldId id="293" r:id="rId40"/>
    <p:sldId id="323" r:id="rId41"/>
    <p:sldId id="294" r:id="rId42"/>
    <p:sldId id="295" r:id="rId43"/>
    <p:sldId id="296" r:id="rId44"/>
    <p:sldId id="297" r:id="rId45"/>
    <p:sldId id="324" r:id="rId46"/>
    <p:sldId id="298" r:id="rId47"/>
    <p:sldId id="325" r:id="rId48"/>
    <p:sldId id="300" r:id="rId49"/>
    <p:sldId id="308" r:id="rId50"/>
    <p:sldId id="326" r:id="rId51"/>
    <p:sldId id="310" r:id="rId52"/>
    <p:sldId id="311" r:id="rId53"/>
    <p:sldId id="312" r:id="rId54"/>
    <p:sldId id="313" r:id="rId55"/>
    <p:sldId id="309" r:id="rId56"/>
    <p:sldId id="315" r:id="rId57"/>
    <p:sldId id="336" r:id="rId58"/>
    <p:sldId id="330" r:id="rId59"/>
    <p:sldId id="333" r:id="rId60"/>
    <p:sldId id="337" r:id="rId61"/>
    <p:sldId id="338" r:id="rId62"/>
    <p:sldId id="327" r:id="rId63"/>
    <p:sldId id="334" r:id="rId64"/>
    <p:sldId id="332" r:id="rId65"/>
    <p:sldId id="339" r:id="rId66"/>
    <p:sldId id="340" r:id="rId67"/>
    <p:sldId id="341" r:id="rId6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6" autoAdjust="0"/>
    <p:restoredTop sz="94660"/>
  </p:normalViewPr>
  <p:slideViewPr>
    <p:cSldViewPr snapToGrid="0">
      <p:cViewPr varScale="1">
        <p:scale>
          <a:sx n="68" d="100"/>
          <a:sy n="68" d="100"/>
        </p:scale>
        <p:origin x="57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23.08.2017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23.08.2017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23.08.2017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23.08.2017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23.08.2017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23.08.2017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AF606F1-70A8-4ADC-9334-297B429272E0}" type="datetimeFigureOut">
              <a:rPr lang="cs-CZ" smtClean="0"/>
              <a:t>23.08.2017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AF606F1-70A8-4ADC-9334-297B429272E0}" type="datetimeFigureOut">
              <a:rPr lang="cs-CZ" smtClean="0"/>
              <a:t>23.08.2017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23.08.2017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23.08.2017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23.08.2017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23.08.2017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darwin-online.org.uk/"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526094"/>
            <a:ext cx="9144000" cy="2387600"/>
          </a:xfrm>
        </p:spPr>
        <p:txBody>
          <a:bodyPr>
            <a:noAutofit/>
          </a:bodyPr>
          <a:lstStyle/>
          <a:p>
            <a:r>
              <a:rPr lang="en-GB" dirty="0"/>
              <a:t>A selection of philosophical issues related to natural sciences</a:t>
            </a:r>
            <a:endParaRPr lang="cs-CZ" dirty="0"/>
          </a:p>
        </p:txBody>
      </p:sp>
      <p:sp>
        <p:nvSpPr>
          <p:cNvPr id="3" name="Podnadpis 2"/>
          <p:cNvSpPr>
            <a:spLocks noGrp="1"/>
          </p:cNvSpPr>
          <p:nvPr>
            <p:ph type="subTitle" idx="1"/>
          </p:nvPr>
        </p:nvSpPr>
        <p:spPr>
          <a:xfrm>
            <a:off x="1524000" y="3099583"/>
            <a:ext cx="9144000" cy="1655762"/>
          </a:xfrm>
        </p:spPr>
        <p:txBody>
          <a:bodyPr/>
          <a:lstStyle/>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1" name="Nadpis 7">
            <a:extLst>
              <a:ext uri="{FF2B5EF4-FFF2-40B4-BE49-F238E27FC236}">
                <a16:creationId xmlns:a16="http://schemas.microsoft.com/office/drawing/2014/main" id="{DC597B01-6344-4B7D-A2DA-43722A39D159}"/>
              </a:ext>
            </a:extLst>
          </p:cNvPr>
          <p:cNvSpPr txBox="1">
            <a:spLocks/>
          </p:cNvSpPr>
          <p:nvPr/>
        </p:nvSpPr>
        <p:spPr>
          <a:xfrm>
            <a:off x="2147207" y="1412421"/>
            <a:ext cx="7430425" cy="3249385"/>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300" b="1" dirty="0"/>
              <a:t>2. Evolution </a:t>
            </a:r>
            <a:r>
              <a:rPr lang="en-GB" sz="5300" dirty="0"/>
              <a:t>– </a:t>
            </a:r>
            <a:endParaRPr lang="cs-CZ" sz="5300" dirty="0"/>
          </a:p>
          <a:p>
            <a:pPr algn="ctr"/>
            <a:r>
              <a:rPr lang="en-GB" sz="5300" dirty="0"/>
              <a:t>the recurrent theme of naturalists and philosophers</a:t>
            </a:r>
            <a:endParaRPr lang="cs-CZ" sz="5300" dirty="0"/>
          </a:p>
        </p:txBody>
      </p:sp>
    </p:spTree>
    <p:extLst>
      <p:ext uri="{BB962C8B-B14F-4D97-AF65-F5344CB8AC3E}">
        <p14:creationId xmlns:p14="http://schemas.microsoft.com/office/powerpoint/2010/main" val="610629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4761" y="713917"/>
            <a:ext cx="10515600" cy="1325563"/>
          </a:xfrm>
        </p:spPr>
        <p:txBody>
          <a:bodyPr/>
          <a:lstStyle/>
          <a:p>
            <a:r>
              <a:rPr lang="cs-CZ" dirty="0"/>
              <a:t>Jean – </a:t>
            </a:r>
            <a:r>
              <a:rPr lang="cs-CZ" dirty="0" err="1"/>
              <a:t>Baptiste</a:t>
            </a:r>
            <a:r>
              <a:rPr lang="cs-CZ" dirty="0"/>
              <a:t> </a:t>
            </a:r>
            <a:r>
              <a:rPr lang="cs-CZ" dirty="0" err="1"/>
              <a:t>Lamarck</a:t>
            </a:r>
            <a:r>
              <a:rPr lang="cs-CZ" dirty="0"/>
              <a:t> (1744 – 1829)</a:t>
            </a:r>
            <a:br>
              <a:rPr lang="cs-CZ" b="1" dirty="0"/>
            </a:br>
            <a:endParaRPr lang="cs-CZ" dirty="0"/>
          </a:p>
        </p:txBody>
      </p:sp>
      <p:sp>
        <p:nvSpPr>
          <p:cNvPr id="3" name="Zástupný symbol pro obsah 2"/>
          <p:cNvSpPr>
            <a:spLocks noGrp="1"/>
          </p:cNvSpPr>
          <p:nvPr>
            <p:ph idx="1"/>
          </p:nvPr>
        </p:nvSpPr>
        <p:spPr>
          <a:xfrm>
            <a:off x="813707" y="1155928"/>
            <a:ext cx="10515600" cy="5021035"/>
          </a:xfrm>
        </p:spPr>
        <p:txBody>
          <a:bodyPr>
            <a:normAutofit/>
          </a:bodyPr>
          <a:lstStyle/>
          <a:p>
            <a:endParaRPr lang="cs-CZ" sz="3000" dirty="0"/>
          </a:p>
          <a:p>
            <a:pPr lvl="1"/>
            <a:endParaRPr lang="cs-CZ" sz="2600" dirty="0"/>
          </a:p>
          <a:p>
            <a:pPr lvl="1"/>
            <a:r>
              <a:rPr lang="en-GB" sz="2600" dirty="0"/>
              <a:t>Naturalist</a:t>
            </a:r>
            <a:endParaRPr lang="cs-CZ" sz="2600" dirty="0"/>
          </a:p>
          <a:p>
            <a:pPr lvl="0"/>
            <a:endParaRPr lang="cs-CZ" sz="2600" dirty="0"/>
          </a:p>
          <a:p>
            <a:pPr lvl="1"/>
            <a:r>
              <a:rPr lang="en-GB" sz="2600" dirty="0"/>
              <a:t>the first to use the term BIOLOGY</a:t>
            </a:r>
            <a:endParaRPr lang="cs-CZ" sz="2600" dirty="0"/>
          </a:p>
          <a:p>
            <a:pPr lvl="0"/>
            <a:endParaRPr lang="cs-CZ" sz="2600" dirty="0"/>
          </a:p>
          <a:p>
            <a:pPr lvl="1"/>
            <a:r>
              <a:rPr lang="en-GB" sz="2600" dirty="0"/>
              <a:t>authored the first coherent evolution theory</a:t>
            </a:r>
            <a:endParaRPr lang="cs-CZ" sz="2600" dirty="0"/>
          </a:p>
          <a:p>
            <a:pPr lvl="0"/>
            <a:endParaRPr lang="cs-CZ" sz="2600" dirty="0"/>
          </a:p>
          <a:p>
            <a:endParaRPr lang="cs-CZ" b="1"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77122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en-GB" sz="4900" dirty="0"/>
              <a:t>Works and opinions</a:t>
            </a:r>
            <a:br>
              <a:rPr lang="cs-CZ" sz="4900" i="1" dirty="0"/>
            </a:br>
            <a:endParaRPr lang="cs-CZ" sz="4900" dirty="0"/>
          </a:p>
        </p:txBody>
      </p:sp>
      <p:sp>
        <p:nvSpPr>
          <p:cNvPr id="3" name="Zástupný symbol pro obsah 2"/>
          <p:cNvSpPr>
            <a:spLocks noGrp="1"/>
          </p:cNvSpPr>
          <p:nvPr>
            <p:ph idx="1"/>
          </p:nvPr>
        </p:nvSpPr>
        <p:spPr>
          <a:xfrm>
            <a:off x="813707" y="1155928"/>
            <a:ext cx="10515600" cy="5021035"/>
          </a:xfrm>
        </p:spPr>
        <p:txBody>
          <a:bodyPr>
            <a:normAutofit lnSpcReduction="10000"/>
          </a:bodyPr>
          <a:lstStyle/>
          <a:p>
            <a:endParaRPr lang="cs-CZ" sz="3000" dirty="0"/>
          </a:p>
          <a:p>
            <a:pPr lvl="0"/>
            <a:r>
              <a:rPr lang="en-GB" sz="2600" i="1" dirty="0"/>
              <a:t>Philosophie </a:t>
            </a:r>
            <a:r>
              <a:rPr lang="en-GB" sz="2600" i="1" dirty="0" err="1"/>
              <a:t>zoologique</a:t>
            </a:r>
            <a:r>
              <a:rPr lang="en-GB" sz="2600" dirty="0"/>
              <a:t> (1809) – explains his theory of evolution</a:t>
            </a:r>
            <a:endParaRPr lang="cs-CZ" sz="2600" dirty="0"/>
          </a:p>
          <a:p>
            <a:pPr lvl="0"/>
            <a:endParaRPr lang="cs-CZ" sz="2600" dirty="0"/>
          </a:p>
          <a:p>
            <a:pPr lvl="0"/>
            <a:r>
              <a:rPr lang="en-GB" sz="2600" dirty="0"/>
              <a:t>His ideas about development were connected with unsubstantiated speculations (minerals originated from organic substances – the giraffe has a long neck, having craned it when browsing in the trees – snakes lost their feet while hiding in the holes).</a:t>
            </a:r>
            <a:endParaRPr lang="cs-CZ" sz="2600" dirty="0"/>
          </a:p>
          <a:p>
            <a:pPr lvl="0"/>
            <a:endParaRPr lang="cs-CZ" sz="2600" dirty="0"/>
          </a:p>
          <a:p>
            <a:pPr lvl="0"/>
            <a:r>
              <a:rPr lang="en-GB" sz="2600" dirty="0"/>
              <a:t>Evolution is a process of gradual interaction where the organism adapts to its environment and passes on the modification created throughout its life to the descendants – this belief has many opponents and defenders as well. </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771596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Georges </a:t>
            </a:r>
            <a:r>
              <a:rPr lang="cs-CZ" dirty="0" err="1"/>
              <a:t>Cuvier</a:t>
            </a:r>
            <a:r>
              <a:rPr lang="cs-CZ" dirty="0"/>
              <a:t> (1769 – 1832)</a:t>
            </a:r>
          </a:p>
        </p:txBody>
      </p:sp>
      <p:sp>
        <p:nvSpPr>
          <p:cNvPr id="3" name="Zástupný symbol pro obsah 2"/>
          <p:cNvSpPr>
            <a:spLocks noGrp="1"/>
          </p:cNvSpPr>
          <p:nvPr>
            <p:ph idx="1"/>
          </p:nvPr>
        </p:nvSpPr>
        <p:spPr>
          <a:xfrm>
            <a:off x="838200" y="1477736"/>
            <a:ext cx="10648950" cy="4699227"/>
          </a:xfrm>
        </p:spPr>
        <p:txBody>
          <a:bodyPr>
            <a:normAutofit/>
          </a:bodyPr>
          <a:lstStyle/>
          <a:p>
            <a:pPr lvl="0"/>
            <a:endParaRPr lang="cs-CZ" sz="3100" dirty="0"/>
          </a:p>
          <a:p>
            <a:pPr lvl="0"/>
            <a:endParaRPr lang="cs-CZ" sz="3100" dirty="0"/>
          </a:p>
          <a:p>
            <a:r>
              <a:rPr lang="en-GB" dirty="0"/>
              <a:t>Zoologist</a:t>
            </a:r>
            <a:endParaRPr lang="cs-CZ" dirty="0"/>
          </a:p>
          <a:p>
            <a:endParaRPr lang="cs-CZ" dirty="0"/>
          </a:p>
          <a:p>
            <a:r>
              <a:rPr lang="en-GB" dirty="0" err="1"/>
              <a:t>paleontologist</a:t>
            </a: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89203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Works</a:t>
            </a:r>
            <a:endParaRPr lang="cs-CZ" dirty="0"/>
          </a:p>
        </p:txBody>
      </p:sp>
      <p:sp>
        <p:nvSpPr>
          <p:cNvPr id="3" name="Zástupný symbol pro obsah 2"/>
          <p:cNvSpPr>
            <a:spLocks noGrp="1"/>
          </p:cNvSpPr>
          <p:nvPr>
            <p:ph idx="1"/>
          </p:nvPr>
        </p:nvSpPr>
        <p:spPr>
          <a:xfrm>
            <a:off x="838200" y="1477736"/>
            <a:ext cx="10648950" cy="4699227"/>
          </a:xfrm>
        </p:spPr>
        <p:txBody>
          <a:bodyPr>
            <a:normAutofit/>
          </a:bodyPr>
          <a:lstStyle/>
          <a:p>
            <a:pPr marL="0" indent="0">
              <a:buNone/>
            </a:pPr>
            <a:endParaRPr lang="cs-CZ" dirty="0"/>
          </a:p>
          <a:p>
            <a:pPr lvl="1"/>
            <a:r>
              <a:rPr lang="cs-CZ" sz="2600" i="1" dirty="0" err="1"/>
              <a:t>Recherches</a:t>
            </a:r>
            <a:r>
              <a:rPr lang="cs-CZ" sz="2600" i="1" dirty="0"/>
              <a:t> </a:t>
            </a:r>
            <a:r>
              <a:rPr lang="cs-CZ" sz="2600" i="1" dirty="0" err="1"/>
              <a:t>sur</a:t>
            </a:r>
            <a:r>
              <a:rPr lang="cs-CZ" sz="2600" i="1" dirty="0"/>
              <a:t> les </a:t>
            </a:r>
            <a:r>
              <a:rPr lang="cs-CZ" sz="2600" i="1" dirty="0" err="1"/>
              <a:t>fossiles</a:t>
            </a:r>
            <a:r>
              <a:rPr lang="cs-CZ" sz="2600" i="1" dirty="0"/>
              <a:t> </a:t>
            </a:r>
            <a:r>
              <a:rPr lang="cs-CZ" sz="2600" i="1" dirty="0" err="1"/>
              <a:t>ossements</a:t>
            </a:r>
            <a:r>
              <a:rPr lang="cs-CZ" sz="2600" i="1" dirty="0"/>
              <a:t> de </a:t>
            </a:r>
            <a:r>
              <a:rPr lang="cs-CZ" sz="2600" i="1" dirty="0" err="1"/>
              <a:t>quadrupedes</a:t>
            </a:r>
            <a:r>
              <a:rPr lang="cs-CZ" sz="2600" dirty="0"/>
              <a:t> (1812)</a:t>
            </a:r>
          </a:p>
          <a:p>
            <a:pPr lvl="1"/>
            <a:endParaRPr lang="cs-CZ" sz="2600" dirty="0"/>
          </a:p>
          <a:p>
            <a:pPr lvl="1"/>
            <a:r>
              <a:rPr lang="cs-CZ" sz="2600" i="1" dirty="0" err="1"/>
              <a:t>Discours</a:t>
            </a:r>
            <a:r>
              <a:rPr lang="cs-CZ" sz="2600" i="1" dirty="0"/>
              <a:t> </a:t>
            </a:r>
            <a:r>
              <a:rPr lang="cs-CZ" sz="2600" i="1" dirty="0" err="1"/>
              <a:t>sur</a:t>
            </a:r>
            <a:r>
              <a:rPr lang="cs-CZ" sz="2600" i="1" dirty="0"/>
              <a:t> les revoluce de la </a:t>
            </a:r>
            <a:r>
              <a:rPr lang="cs-CZ" sz="2600" i="1" dirty="0" err="1"/>
              <a:t>surface</a:t>
            </a:r>
            <a:r>
              <a:rPr lang="cs-CZ" sz="2600" i="1" dirty="0"/>
              <a:t> </a:t>
            </a:r>
            <a:r>
              <a:rPr lang="cs-CZ" sz="2600" i="1" dirty="0" err="1"/>
              <a:t>du</a:t>
            </a:r>
            <a:r>
              <a:rPr lang="cs-CZ" sz="2600" i="1" dirty="0"/>
              <a:t> globus</a:t>
            </a:r>
            <a:r>
              <a:rPr lang="cs-CZ" sz="2600" dirty="0"/>
              <a:t> (1825)</a:t>
            </a:r>
          </a:p>
          <a:p>
            <a:pPr lvl="1"/>
            <a:endParaRPr lang="cs-CZ" sz="2600" dirty="0"/>
          </a:p>
          <a:p>
            <a:pPr lvl="1"/>
            <a:r>
              <a:rPr lang="cs-CZ" sz="2600" i="1" dirty="0" err="1"/>
              <a:t>Règne</a:t>
            </a:r>
            <a:r>
              <a:rPr lang="cs-CZ" sz="2600" i="1" dirty="0"/>
              <a:t> Animal </a:t>
            </a:r>
            <a:r>
              <a:rPr lang="cs-CZ" sz="2600" i="1" dirty="0" err="1"/>
              <a:t>distribué</a:t>
            </a:r>
            <a:r>
              <a:rPr lang="cs-CZ" sz="2600" i="1" dirty="0"/>
              <a:t> </a:t>
            </a:r>
            <a:r>
              <a:rPr lang="cs-CZ" sz="2600" i="1" dirty="0" err="1"/>
              <a:t>d'après</a:t>
            </a:r>
            <a:r>
              <a:rPr lang="cs-CZ" sz="2600" i="1" dirty="0"/>
              <a:t> son </a:t>
            </a:r>
            <a:r>
              <a:rPr lang="cs-CZ" sz="2600" i="1" dirty="0" err="1"/>
              <a:t>Organisation</a:t>
            </a:r>
            <a:r>
              <a:rPr lang="cs-CZ" sz="2600" i="1" dirty="0"/>
              <a:t> </a:t>
            </a:r>
            <a:r>
              <a:rPr lang="cs-CZ" sz="2600" i="1" dirty="0" err="1"/>
              <a:t>pour</a:t>
            </a:r>
            <a:r>
              <a:rPr lang="cs-CZ" sz="2600" i="1" dirty="0"/>
              <a:t> </a:t>
            </a:r>
            <a:r>
              <a:rPr lang="cs-CZ" sz="2600" i="1" dirty="0" err="1"/>
              <a:t>servir</a:t>
            </a:r>
            <a:r>
              <a:rPr lang="cs-CZ" sz="2600" i="1" dirty="0"/>
              <a:t> de base à </a:t>
            </a:r>
            <a:r>
              <a:rPr lang="cs-CZ" sz="2600" i="1" dirty="0" err="1"/>
              <a:t>l'Histoire</a:t>
            </a:r>
            <a:r>
              <a:rPr lang="cs-CZ" sz="2600" i="1" dirty="0"/>
              <a:t> </a:t>
            </a:r>
            <a:r>
              <a:rPr lang="cs-CZ" sz="2600" i="1" dirty="0" err="1"/>
              <a:t>Naturelle</a:t>
            </a:r>
            <a:r>
              <a:rPr lang="cs-CZ" sz="2600" i="1" dirty="0"/>
              <a:t> des </a:t>
            </a:r>
            <a:r>
              <a:rPr lang="cs-CZ" sz="2600" i="1" dirty="0" err="1"/>
              <a:t>Animaux</a:t>
            </a:r>
            <a:r>
              <a:rPr lang="cs-CZ" sz="2600" i="1" dirty="0"/>
              <a:t> et </a:t>
            </a:r>
            <a:r>
              <a:rPr lang="cs-CZ" sz="2600" i="1" dirty="0" err="1"/>
              <a:t>d'Introduction</a:t>
            </a:r>
            <a:r>
              <a:rPr lang="cs-CZ" sz="2600" i="1" dirty="0"/>
              <a:t> à </a:t>
            </a:r>
            <a:r>
              <a:rPr lang="cs-CZ" sz="2600" i="1" dirty="0" err="1"/>
              <a:t>l'Anatomie</a:t>
            </a:r>
            <a:r>
              <a:rPr lang="cs-CZ" sz="2600" i="1" dirty="0"/>
              <a:t> </a:t>
            </a:r>
            <a:r>
              <a:rPr lang="cs-CZ" sz="2600" i="1" dirty="0" err="1"/>
              <a:t>Comparée</a:t>
            </a:r>
            <a:r>
              <a:rPr lang="cs-CZ" sz="2600" dirty="0"/>
              <a:t> (1817)</a:t>
            </a:r>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057674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Opinions</a:t>
            </a:r>
            <a:endParaRPr lang="cs-CZ" dirty="0"/>
          </a:p>
        </p:txBody>
      </p:sp>
      <p:sp>
        <p:nvSpPr>
          <p:cNvPr id="3" name="Zástupný symbol pro obsah 2"/>
          <p:cNvSpPr>
            <a:spLocks noGrp="1"/>
          </p:cNvSpPr>
          <p:nvPr>
            <p:ph idx="1"/>
          </p:nvPr>
        </p:nvSpPr>
        <p:spPr>
          <a:xfrm>
            <a:off x="838200" y="1477736"/>
            <a:ext cx="10648950" cy="4699227"/>
          </a:xfrm>
        </p:spPr>
        <p:txBody>
          <a:bodyPr>
            <a:normAutofit/>
          </a:bodyPr>
          <a:lstStyle/>
          <a:p>
            <a:pPr lvl="1"/>
            <a:endParaRPr lang="cs-CZ" sz="2600" dirty="0"/>
          </a:p>
          <a:p>
            <a:pPr lvl="1"/>
            <a:r>
              <a:rPr lang="en-GB" sz="2600" dirty="0"/>
              <a:t>Evolution is driven by two general principles: the IMMUTABILITY OF SPECIES and CATASTROPHISM.</a:t>
            </a:r>
            <a:endParaRPr lang="cs-CZ" sz="2600" dirty="0"/>
          </a:p>
          <a:p>
            <a:pPr lvl="1"/>
            <a:endParaRPr lang="cs-CZ" sz="2600" dirty="0"/>
          </a:p>
          <a:p>
            <a:pPr lvl="1"/>
            <a:r>
              <a:rPr lang="en-GB" sz="2600" dirty="0"/>
              <a:t>In the Earth’s history the planet witnessed a number of great geological catastrophes, each of which extinguished all life in a particular area, which was thereafter area was always resettled by another group of animals and plants – all completely different from their predecessors. </a:t>
            </a:r>
            <a:endParaRPr lang="cs-CZ" sz="2600" dirty="0"/>
          </a:p>
          <a:p>
            <a:pPr lvl="1"/>
            <a:endParaRPr lang="cs-CZ" dirty="0"/>
          </a:p>
          <a:p>
            <a:r>
              <a:rPr lang="en-GB" sz="2600" b="1" dirty="0"/>
              <a:t>Further information on the issues of evolution in Topic 10 on Charles Robert Darwin</a:t>
            </a:r>
            <a:endParaRPr lang="cs-CZ" sz="2600"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10679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a:extLst>
              <a:ext uri="{FF2B5EF4-FFF2-40B4-BE49-F238E27FC236}">
                <a16:creationId xmlns:a16="http://schemas.microsoft.com/office/drawing/2014/main" id="{F595A915-3C86-4D43-9280-63F5EB6CBE19}"/>
              </a:ext>
            </a:extLst>
          </p:cNvPr>
          <p:cNvSpPr txBox="1">
            <a:spLocks/>
          </p:cNvSpPr>
          <p:nvPr/>
        </p:nvSpPr>
        <p:spPr>
          <a:xfrm>
            <a:off x="1524000" y="1932645"/>
            <a:ext cx="9144000" cy="2586191"/>
          </a:xfrm>
          <a:prstGeom prst="rect">
            <a:avLst/>
          </a:prstGeom>
        </p:spPr>
        <p:txBody>
          <a:bodyP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endParaRPr lang="cs-CZ" sz="5400" b="1" dirty="0"/>
          </a:p>
          <a:p>
            <a:pPr algn="ctr"/>
            <a:r>
              <a:rPr lang="en-GB" sz="6400" b="1" dirty="0"/>
              <a:t>3. Searching for clues about life</a:t>
            </a:r>
            <a:endParaRPr lang="cs-CZ" sz="6400" b="1" dirty="0"/>
          </a:p>
          <a:p>
            <a:pPr algn="ctr"/>
            <a:br>
              <a:rPr lang="cs-CZ" sz="5400" dirty="0"/>
            </a:br>
            <a:endParaRPr lang="cs-CZ" sz="5400" dirty="0"/>
          </a:p>
        </p:txBody>
      </p:sp>
    </p:spTree>
    <p:extLst>
      <p:ext uri="{BB962C8B-B14F-4D97-AF65-F5344CB8AC3E}">
        <p14:creationId xmlns:p14="http://schemas.microsoft.com/office/powerpoint/2010/main" val="2948120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en-GB" sz="4900" dirty="0"/>
              <a:t>Preliminary data</a:t>
            </a:r>
            <a:br>
              <a:rPr lang="cs-CZ" dirty="0"/>
            </a:br>
            <a:endParaRPr lang="cs-CZ" dirty="0"/>
          </a:p>
        </p:txBody>
      </p:sp>
      <p:sp>
        <p:nvSpPr>
          <p:cNvPr id="3" name="Zástupný symbol pro obsah 2"/>
          <p:cNvSpPr>
            <a:spLocks noGrp="1"/>
          </p:cNvSpPr>
          <p:nvPr>
            <p:ph idx="1"/>
          </p:nvPr>
        </p:nvSpPr>
        <p:spPr/>
        <p:txBody>
          <a:bodyPr>
            <a:normAutofit lnSpcReduction="10000"/>
          </a:bodyPr>
          <a:lstStyle/>
          <a:p>
            <a:pPr lvl="0"/>
            <a:r>
              <a:rPr lang="en-GB" sz="2600" dirty="0"/>
              <a:t>The Earth’s age is estimated at more than 4.5 thousand million years.</a:t>
            </a:r>
            <a:endParaRPr lang="cs-CZ" sz="2600" dirty="0"/>
          </a:p>
          <a:p>
            <a:pPr lvl="0"/>
            <a:endParaRPr lang="cs-CZ" sz="2600" dirty="0"/>
          </a:p>
          <a:p>
            <a:pPr lvl="0"/>
            <a:r>
              <a:rPr lang="en-GB" sz="2600" dirty="0"/>
              <a:t>The earliest preserved </a:t>
            </a:r>
            <a:r>
              <a:rPr lang="en-GB" sz="2600" dirty="0" err="1"/>
              <a:t>microfossilised</a:t>
            </a:r>
            <a:r>
              <a:rPr lang="en-GB" sz="2600" dirty="0"/>
              <a:t> organisms date back to about 3.5 thousand million years ago.</a:t>
            </a:r>
            <a:endParaRPr lang="cs-CZ" sz="2600" dirty="0"/>
          </a:p>
          <a:p>
            <a:pPr lvl="0"/>
            <a:endParaRPr lang="cs-CZ" sz="2600" dirty="0"/>
          </a:p>
          <a:p>
            <a:pPr lvl="0"/>
            <a:r>
              <a:rPr lang="en-GB" sz="2600" dirty="0"/>
              <a:t>There is indirect, though convincing, evidence that life existed on the Earth as early as some 3.8 thousand years ago.</a:t>
            </a:r>
            <a:endParaRPr lang="cs-CZ" sz="2600" dirty="0"/>
          </a:p>
          <a:p>
            <a:pPr lvl="0"/>
            <a:endParaRPr lang="cs-CZ" sz="2600" dirty="0"/>
          </a:p>
          <a:p>
            <a:pPr lvl="0"/>
            <a:r>
              <a:rPr lang="en-GB" sz="2600" dirty="0"/>
              <a:t>During the first 400 or 600 million years of its existence, the Earth had no crust and only then there appeared conditions which facilitated the origin of life.</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18764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br>
              <a:rPr lang="cs-CZ" b="1" dirty="0"/>
            </a:br>
            <a:r>
              <a:rPr lang="en-GB" sz="4900" dirty="0"/>
              <a:t>The most popular theories of life</a:t>
            </a:r>
            <a:br>
              <a:rPr lang="cs-CZ" dirty="0"/>
            </a:br>
            <a:br>
              <a:rPr lang="cs-CZ" dirty="0"/>
            </a:b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dirty="0"/>
          </a:p>
          <a:p>
            <a:pPr lvl="0"/>
            <a:r>
              <a:rPr lang="en-GB" sz="2600" dirty="0"/>
              <a:t>creationist (religious) theory</a:t>
            </a:r>
            <a:endParaRPr lang="cs-CZ" sz="2600" dirty="0"/>
          </a:p>
          <a:p>
            <a:pPr lvl="0"/>
            <a:endParaRPr lang="cs-CZ" sz="2600" dirty="0"/>
          </a:p>
          <a:p>
            <a:pPr lvl="0"/>
            <a:r>
              <a:rPr lang="en-GB" sz="2600" dirty="0"/>
              <a:t>the theory of self-creation</a:t>
            </a:r>
            <a:endParaRPr lang="cs-CZ" sz="2600" dirty="0"/>
          </a:p>
          <a:p>
            <a:pPr lvl="0"/>
            <a:endParaRPr lang="cs-CZ" sz="2600" dirty="0"/>
          </a:p>
          <a:p>
            <a:pPr lvl="0"/>
            <a:r>
              <a:rPr lang="en-GB" sz="2600" dirty="0"/>
              <a:t>life originating from prebiotic molecules (bio-monomers)</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6343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br>
              <a:rPr lang="cs-CZ" b="1" dirty="0"/>
            </a:br>
            <a:r>
              <a:rPr lang="en-GB" sz="4900" dirty="0"/>
              <a:t>Creationist (religious) theory</a:t>
            </a:r>
            <a:br>
              <a:rPr lang="cs-CZ" dirty="0"/>
            </a:br>
            <a:br>
              <a:rPr lang="cs-CZ" sz="4900" dirty="0"/>
            </a:br>
            <a:br>
              <a:rPr lang="cs-CZ" sz="4900" dirty="0"/>
            </a:br>
            <a:endParaRPr lang="cs-CZ" sz="4900" dirty="0"/>
          </a:p>
        </p:txBody>
      </p:sp>
      <p:sp>
        <p:nvSpPr>
          <p:cNvPr id="3" name="Zástupný symbol pro obsah 2"/>
          <p:cNvSpPr>
            <a:spLocks noGrp="1"/>
          </p:cNvSpPr>
          <p:nvPr>
            <p:ph idx="1"/>
          </p:nvPr>
        </p:nvSpPr>
        <p:spPr>
          <a:xfrm>
            <a:off x="838200" y="1622289"/>
            <a:ext cx="10515600" cy="4351338"/>
          </a:xfrm>
        </p:spPr>
        <p:txBody>
          <a:bodyPr>
            <a:normAutofit lnSpcReduction="10000"/>
          </a:bodyPr>
          <a:lstStyle/>
          <a:p>
            <a:pPr lvl="0"/>
            <a:endParaRPr lang="cs-CZ" sz="2600" dirty="0"/>
          </a:p>
          <a:p>
            <a:pPr lvl="0"/>
            <a:r>
              <a:rPr lang="en-GB" sz="2600" dirty="0"/>
              <a:t>beliefs which agree that there was something (someone) that acted as the Creator</a:t>
            </a:r>
            <a:endParaRPr lang="cs-CZ" sz="2600" dirty="0"/>
          </a:p>
          <a:p>
            <a:pPr lvl="0"/>
            <a:r>
              <a:rPr lang="en-GB" sz="2600" dirty="0"/>
              <a:t>because it is a simple idea, it is shared by polytheistic and monotheistic religions</a:t>
            </a:r>
            <a:endParaRPr lang="cs-CZ" sz="2600" dirty="0"/>
          </a:p>
          <a:p>
            <a:pPr lvl="0"/>
            <a:r>
              <a:rPr lang="en-GB" sz="2600" dirty="0"/>
              <a:t>it is held even by very primitive shaman populations in Asia, Africa, America and the Pacific</a:t>
            </a:r>
            <a:endParaRPr lang="cs-CZ" sz="2600" dirty="0"/>
          </a:p>
          <a:p>
            <a:pPr lvl="0"/>
            <a:r>
              <a:rPr lang="en-GB" sz="2600" dirty="0"/>
              <a:t>specifically in Europe, until the early 19th century the superior authority was the Bible claiming that our world and its components were created by God – this process is described in the first book of Moses, entitled Genesis (</a:t>
            </a:r>
            <a:r>
              <a:rPr lang="en-GB" sz="2600" dirty="0" err="1"/>
              <a:t>Gn</a:t>
            </a:r>
            <a:r>
              <a:rPr lang="en-GB" sz="2600" dirty="0"/>
              <a:t>).</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2288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Annotation</a:t>
            </a:r>
            <a:endParaRPr lang="cs-CZ" dirty="0"/>
          </a:p>
        </p:txBody>
      </p:sp>
      <p:sp>
        <p:nvSpPr>
          <p:cNvPr id="3" name="Zástupný symbol pro obsah 2"/>
          <p:cNvSpPr>
            <a:spLocks noGrp="1"/>
          </p:cNvSpPr>
          <p:nvPr>
            <p:ph idx="1"/>
          </p:nvPr>
        </p:nvSpPr>
        <p:spPr/>
        <p:txBody>
          <a:bodyPr/>
          <a:lstStyle/>
          <a:p>
            <a:endParaRPr lang="cs-CZ" sz="2600" dirty="0"/>
          </a:p>
          <a:p>
            <a:r>
              <a:rPr lang="en-GB" sz="2600" dirty="0"/>
              <a:t>The course focuses on crucial issues of the philosophy of Nature, explaining the differences in chosen concepts of individual philosophers and naturalists and critically interpreting selected concepts of the philosophy of Nature. Special emphasis is placed on reflections about the origin of life; the questions of evolution; and the ethical aspects of maintaining life on the earth.</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7"/>
          <p:cNvSpPr>
            <a:spLocks noGrp="1"/>
          </p:cNvSpPr>
          <p:nvPr>
            <p:ph type="title"/>
          </p:nvPr>
        </p:nvSpPr>
        <p:spPr/>
        <p:txBody>
          <a:bodyPr>
            <a:normAutofit fontScale="90000"/>
          </a:bodyPr>
          <a:lstStyle/>
          <a:p>
            <a:br>
              <a:rPr lang="cs-CZ" b="1" dirty="0"/>
            </a:br>
            <a:br>
              <a:rPr lang="cs-CZ" b="1" dirty="0"/>
            </a:br>
            <a:r>
              <a:rPr lang="en-GB" sz="4900" dirty="0"/>
              <a:t>The theory of self-creation</a:t>
            </a:r>
            <a:br>
              <a:rPr lang="cs-CZ" dirty="0"/>
            </a:br>
            <a:br>
              <a:rPr lang="cs-CZ" dirty="0"/>
            </a:br>
            <a:endParaRPr lang="cs-CZ" dirty="0"/>
          </a:p>
        </p:txBody>
      </p:sp>
      <p:sp>
        <p:nvSpPr>
          <p:cNvPr id="9" name="Zástupný symbol pro obsah 8"/>
          <p:cNvSpPr>
            <a:spLocks noGrp="1"/>
          </p:cNvSpPr>
          <p:nvPr>
            <p:ph idx="1"/>
          </p:nvPr>
        </p:nvSpPr>
        <p:spPr/>
        <p:txBody>
          <a:bodyPr/>
          <a:lstStyle/>
          <a:p>
            <a:pPr lvl="0"/>
            <a:endParaRPr lang="cs-CZ" sz="2600" dirty="0"/>
          </a:p>
          <a:p>
            <a:pPr lvl="0"/>
            <a:r>
              <a:rPr lang="en-GB" sz="2600" dirty="0"/>
              <a:t>living </a:t>
            </a:r>
            <a:r>
              <a:rPr lang="en-GB" sz="2600" dirty="0" err="1"/>
              <a:t>cretures</a:t>
            </a:r>
            <a:r>
              <a:rPr lang="en-GB" sz="2600" dirty="0"/>
              <a:t> originating from </a:t>
            </a:r>
            <a:r>
              <a:rPr lang="en-GB" sz="2600" dirty="0" err="1"/>
              <a:t>anorganic</a:t>
            </a:r>
            <a:r>
              <a:rPr lang="en-GB" sz="2600" dirty="0"/>
              <a:t> substances; living matter originating from inanimate substance called “naive abiogenesis” </a:t>
            </a:r>
            <a:endParaRPr lang="cs-CZ" sz="2600" dirty="0"/>
          </a:p>
          <a:p>
            <a:pPr lvl="0"/>
            <a:r>
              <a:rPr lang="en-GB" sz="2600" dirty="0"/>
              <a:t>Aristotle, for example, claims that living organisms are born from mud, rotten meat, etc.</a:t>
            </a:r>
            <a:endParaRPr lang="cs-CZ" sz="2600" dirty="0"/>
          </a:p>
          <a:p>
            <a:pPr lvl="0"/>
            <a:r>
              <a:rPr lang="en-GB" sz="2600" dirty="0"/>
              <a:t>These ideas were invalidated by Louis Pasteur, who proved that fermentation and decomposition do not produce bacteria and microbes, BUT CONTRARY TO IT – bacteria can be destroyed by heating to high temperatures (pasteurisation)</a:t>
            </a:r>
            <a:endParaRPr lang="cs-CZ" sz="2600" dirty="0"/>
          </a:p>
          <a:p>
            <a:endParaRPr lang="cs-CZ" dirty="0"/>
          </a:p>
        </p:txBody>
      </p:sp>
    </p:spTree>
    <p:extLst>
      <p:ext uri="{BB962C8B-B14F-4D97-AF65-F5344CB8AC3E}">
        <p14:creationId xmlns:p14="http://schemas.microsoft.com/office/powerpoint/2010/main" val="2080244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FD3B1-F183-4B99-92D5-3AB934E091E9}"/>
              </a:ext>
            </a:extLst>
          </p:cNvPr>
          <p:cNvSpPr>
            <a:spLocks noGrp="1"/>
          </p:cNvSpPr>
          <p:nvPr>
            <p:ph type="title"/>
          </p:nvPr>
        </p:nvSpPr>
        <p:spPr/>
        <p:txBody>
          <a:bodyPr>
            <a:normAutofit fontScale="90000"/>
          </a:bodyPr>
          <a:lstStyle/>
          <a:p>
            <a:br>
              <a:rPr lang="cs-CZ" sz="4900" dirty="0"/>
            </a:br>
            <a:br>
              <a:rPr lang="cs-CZ" sz="4900" dirty="0"/>
            </a:br>
            <a:br>
              <a:rPr lang="cs-CZ" sz="4900" dirty="0"/>
            </a:br>
            <a:r>
              <a:rPr lang="en-GB" sz="4900" dirty="0"/>
              <a:t>Life </a:t>
            </a:r>
            <a:r>
              <a:rPr lang="en-GB" sz="4900" dirty="0" err="1"/>
              <a:t>originationg</a:t>
            </a:r>
            <a:r>
              <a:rPr lang="en-GB" sz="4900" dirty="0"/>
              <a:t> from probiotic molecules (bio-monomers)</a:t>
            </a:r>
            <a:br>
              <a:rPr lang="cs-CZ" dirty="0"/>
            </a:br>
            <a:br>
              <a:rPr lang="cs-CZ" sz="4000" dirty="0"/>
            </a:br>
            <a:br>
              <a:rPr lang="cs-CZ" b="1" dirty="0"/>
            </a:br>
            <a:endParaRPr lang="cs-CZ" dirty="0"/>
          </a:p>
        </p:txBody>
      </p:sp>
      <p:sp>
        <p:nvSpPr>
          <p:cNvPr id="3" name="Zástupný symbol pro obsah 2"/>
          <p:cNvSpPr>
            <a:spLocks noGrp="1"/>
          </p:cNvSpPr>
          <p:nvPr>
            <p:ph idx="1"/>
          </p:nvPr>
        </p:nvSpPr>
        <p:spPr/>
        <p:txBody>
          <a:bodyPr>
            <a:normAutofit/>
          </a:bodyPr>
          <a:lstStyle/>
          <a:p>
            <a:endParaRPr lang="cs-CZ" dirty="0"/>
          </a:p>
          <a:p>
            <a:r>
              <a:rPr lang="en-GB" sz="2600" dirty="0"/>
              <a:t>There are three popular hypotheses endeavouring to explain the origin of probiotic </a:t>
            </a:r>
            <a:endParaRPr lang="cs-CZ" sz="2600" dirty="0"/>
          </a:p>
          <a:p>
            <a:r>
              <a:rPr lang="en-GB" sz="2600" dirty="0"/>
              <a:t>molecules:</a:t>
            </a:r>
            <a:endParaRPr lang="cs-CZ" sz="2600" dirty="0"/>
          </a:p>
          <a:p>
            <a:pPr lvl="1"/>
            <a:r>
              <a:rPr lang="en-GB" sz="2600" dirty="0"/>
              <a:t>1. Synthesis in the reducing atmosphere</a:t>
            </a:r>
            <a:endParaRPr lang="cs-CZ" sz="2600" dirty="0"/>
          </a:p>
          <a:p>
            <a:pPr lvl="1"/>
            <a:r>
              <a:rPr lang="en-GB" sz="2600" dirty="0"/>
              <a:t>2. the import of these molecules from the space by meteorites and comets</a:t>
            </a:r>
            <a:endParaRPr lang="cs-CZ" sz="2600" dirty="0"/>
          </a:p>
          <a:p>
            <a:pPr lvl="1"/>
            <a:r>
              <a:rPr lang="en-GB" sz="2600" dirty="0"/>
              <a:t>3. Deep sea synthesis on the surfaces of metallic </a:t>
            </a:r>
            <a:r>
              <a:rPr lang="en-GB" sz="2600" dirty="0" err="1"/>
              <a:t>sulfides</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87002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718457"/>
            <a:ext cx="10515600" cy="5255170"/>
          </a:xfrm>
        </p:spPr>
        <p:txBody>
          <a:bodyPr>
            <a:normAutofit/>
          </a:bodyPr>
          <a:lstStyle/>
          <a:p>
            <a:endParaRPr lang="cs-CZ" dirty="0"/>
          </a:p>
          <a:p>
            <a:r>
              <a:rPr lang="en-GB" sz="2600" dirty="0"/>
              <a:t>The reducing atmosphere contained </a:t>
            </a:r>
            <a:r>
              <a:rPr lang="en-GB" sz="2600" dirty="0" err="1"/>
              <a:t>methan</a:t>
            </a:r>
            <a:r>
              <a:rPr lang="en-GB" sz="2600" dirty="0"/>
              <a:t>; ammoniac; hydrogen; water vapour; and carbon dioxide. The energy needed for the synthesis of chemical compounds was produced by electric discharges; by ultraviolet radiation from the Sun; by volcanic activity. The rain washed the substances out of the atmosphere, floating them to water reservoirs (sea shores) where they stocked during the evaporation, producing a concentrate of organic molecules (amino acids) gathering in the shallow seas. When heated, amino acids can bond to polymers rolling into balls - droplets of </a:t>
            </a:r>
            <a:r>
              <a:rPr lang="en-GB" sz="2600" dirty="0" err="1"/>
              <a:t>coacervates</a:t>
            </a:r>
            <a:r>
              <a:rPr lang="en-GB" sz="2600" dirty="0"/>
              <a:t>. The origin of self-replication, i.e. the ability to create one’s duplicate, was accompanied by the appearance of first organisms.  (A. I. Oparin; J. B. S. Haldane; etc.)</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70626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a:extLst>
              <a:ext uri="{FF2B5EF4-FFF2-40B4-BE49-F238E27FC236}">
                <a16:creationId xmlns:a16="http://schemas.microsoft.com/office/drawing/2014/main" id="{9499F259-92F9-4657-ABD7-0B03CA29CB77}"/>
              </a:ext>
            </a:extLst>
          </p:cNvPr>
          <p:cNvSpPr txBox="1">
            <a:spLocks/>
          </p:cNvSpPr>
          <p:nvPr/>
        </p:nvSpPr>
        <p:spPr>
          <a:xfrm>
            <a:off x="1036949" y="1932645"/>
            <a:ext cx="10020692"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300" b="1" dirty="0"/>
          </a:p>
          <a:p>
            <a:pPr algn="ctr"/>
            <a:r>
              <a:rPr lang="cs-CZ" sz="5400" b="1" dirty="0"/>
              <a:t>4. Josef Velenovský – </a:t>
            </a:r>
            <a:r>
              <a:rPr lang="en-GB" sz="5400" dirty="0"/>
              <a:t>the aesthetics of Nature</a:t>
            </a:r>
            <a:endParaRPr lang="cs-CZ" sz="5400" dirty="0"/>
          </a:p>
        </p:txBody>
      </p:sp>
    </p:spTree>
    <p:extLst>
      <p:ext uri="{BB962C8B-B14F-4D97-AF65-F5344CB8AC3E}">
        <p14:creationId xmlns:p14="http://schemas.microsoft.com/office/powerpoint/2010/main" val="4015794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sz="4900" dirty="0"/>
              <a:t>Josef Velenovský (1858 – 1949)</a:t>
            </a:r>
            <a:br>
              <a:rPr lang="cs-CZ" dirty="0"/>
            </a:br>
            <a:endParaRPr lang="cs-CZ" dirty="0"/>
          </a:p>
        </p:txBody>
      </p:sp>
      <p:sp>
        <p:nvSpPr>
          <p:cNvPr id="3" name="Zástupný symbol pro obsah 2"/>
          <p:cNvSpPr>
            <a:spLocks noGrp="1"/>
          </p:cNvSpPr>
          <p:nvPr>
            <p:ph idx="1"/>
          </p:nvPr>
        </p:nvSpPr>
        <p:spPr/>
        <p:txBody>
          <a:bodyPr>
            <a:normAutofit/>
          </a:bodyPr>
          <a:lstStyle/>
          <a:p>
            <a:pPr lvl="0"/>
            <a:r>
              <a:rPr lang="en-GB" sz="2600" dirty="0"/>
              <a:t>Naturalist</a:t>
            </a:r>
            <a:endParaRPr lang="cs-CZ" sz="2600" dirty="0"/>
          </a:p>
          <a:p>
            <a:pPr lvl="0"/>
            <a:endParaRPr lang="cs-CZ" sz="2600" dirty="0"/>
          </a:p>
          <a:p>
            <a:pPr lvl="0"/>
            <a:r>
              <a:rPr lang="en-GB" sz="2600" dirty="0"/>
              <a:t>Philosopher</a:t>
            </a:r>
            <a:endParaRPr lang="cs-CZ" sz="2600" dirty="0"/>
          </a:p>
          <a:p>
            <a:pPr lvl="0"/>
            <a:endParaRPr lang="cs-CZ" sz="2600" dirty="0"/>
          </a:p>
          <a:p>
            <a:pPr lvl="0"/>
            <a:r>
              <a:rPr lang="en-GB" sz="2600" dirty="0"/>
              <a:t>Controversial, yet original man of thought</a:t>
            </a:r>
            <a:endParaRPr lang="cs-CZ" sz="2600" dirty="0"/>
          </a:p>
          <a:p>
            <a:pPr lvl="0"/>
            <a:endParaRPr lang="cs-CZ" sz="2600" dirty="0"/>
          </a:p>
          <a:p>
            <a:pPr lvl="0"/>
            <a:r>
              <a:rPr lang="en-GB" sz="2600" dirty="0"/>
              <a:t>Professor of systematic botany at Charles University</a:t>
            </a:r>
            <a:r>
              <a:rPr lang="cs-CZ" sz="2600" dirty="0"/>
              <a:t>; </a:t>
            </a:r>
            <a:r>
              <a:rPr lang="en-GB" sz="2600" dirty="0"/>
              <a:t>Prague</a:t>
            </a:r>
            <a:endParaRPr lang="cs-CZ" sz="2600" dirty="0"/>
          </a:p>
          <a:p>
            <a:pPr lvl="0"/>
            <a:r>
              <a:rPr lang="en-GB" sz="2600" dirty="0"/>
              <a:t>Director of the Botanical Institute</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20602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Works </a:t>
            </a:r>
          </a:p>
        </p:txBody>
      </p:sp>
      <p:sp>
        <p:nvSpPr>
          <p:cNvPr id="3" name="Zástupný symbol pro obsah 2"/>
          <p:cNvSpPr>
            <a:spLocks noGrp="1"/>
          </p:cNvSpPr>
          <p:nvPr>
            <p:ph idx="1"/>
          </p:nvPr>
        </p:nvSpPr>
        <p:spPr>
          <a:xfrm>
            <a:off x="838200" y="1420586"/>
            <a:ext cx="10515600" cy="4756377"/>
          </a:xfrm>
        </p:spPr>
        <p:txBody>
          <a:bodyPr>
            <a:normAutofit fontScale="92500" lnSpcReduction="10000"/>
          </a:bodyPr>
          <a:lstStyle/>
          <a:p>
            <a:r>
              <a:rPr lang="en-GB" b="1" dirty="0"/>
              <a:t>Works (natural sciences)</a:t>
            </a:r>
            <a:r>
              <a:rPr lang="cs-CZ" b="1" dirty="0"/>
              <a:t>:</a:t>
            </a:r>
            <a:endParaRPr lang="cs-CZ" dirty="0"/>
          </a:p>
          <a:p>
            <a:pPr lvl="1"/>
            <a:r>
              <a:rPr lang="cs-CZ" i="1" dirty="0"/>
              <a:t>Flora </a:t>
            </a:r>
            <a:r>
              <a:rPr lang="cs-CZ" i="1" dirty="0" err="1"/>
              <a:t>Bulgarica</a:t>
            </a:r>
            <a:r>
              <a:rPr lang="cs-CZ" dirty="0"/>
              <a:t> (1891)</a:t>
            </a:r>
          </a:p>
          <a:p>
            <a:pPr lvl="1"/>
            <a:r>
              <a:rPr lang="cs-CZ" i="1" dirty="0"/>
              <a:t>Mechy české</a:t>
            </a:r>
            <a:r>
              <a:rPr lang="cs-CZ" dirty="0"/>
              <a:t> (1897)</a:t>
            </a:r>
          </a:p>
          <a:p>
            <a:pPr lvl="1"/>
            <a:r>
              <a:rPr lang="cs-CZ" i="1" dirty="0"/>
              <a:t>Játrovky české</a:t>
            </a:r>
            <a:r>
              <a:rPr lang="cs-CZ" dirty="0"/>
              <a:t> (1901)</a:t>
            </a:r>
          </a:p>
          <a:p>
            <a:pPr lvl="1"/>
            <a:r>
              <a:rPr lang="cs-CZ" i="1" dirty="0"/>
              <a:t>Srovnávací morfologie rostlin</a:t>
            </a:r>
            <a:r>
              <a:rPr lang="cs-CZ" dirty="0"/>
              <a:t> (1905 – 1913)</a:t>
            </a:r>
          </a:p>
          <a:p>
            <a:pPr lvl="1"/>
            <a:r>
              <a:rPr lang="cs-CZ" i="1" dirty="0"/>
              <a:t>České houby</a:t>
            </a:r>
            <a:r>
              <a:rPr lang="cs-CZ" dirty="0"/>
              <a:t> (1920 – 1922)</a:t>
            </a:r>
          </a:p>
          <a:p>
            <a:pPr lvl="1"/>
            <a:endParaRPr lang="cs-CZ" dirty="0"/>
          </a:p>
          <a:p>
            <a:r>
              <a:rPr lang="en-GB" b="1" dirty="0"/>
              <a:t>Works (philosophy)</a:t>
            </a:r>
            <a:r>
              <a:rPr lang="cs-CZ" b="1" dirty="0"/>
              <a:t>:</a:t>
            </a:r>
            <a:endParaRPr lang="cs-CZ" dirty="0"/>
          </a:p>
          <a:p>
            <a:pPr lvl="1"/>
            <a:r>
              <a:rPr lang="cs-CZ" i="1" dirty="0"/>
              <a:t>Přírodní filosofie I. (díl </a:t>
            </a:r>
            <a:r>
              <a:rPr lang="cs-CZ" i="1" dirty="0" err="1"/>
              <a:t>přírodnický</a:t>
            </a:r>
            <a:r>
              <a:rPr lang="cs-CZ" i="1" dirty="0"/>
              <a:t>)</a:t>
            </a:r>
            <a:r>
              <a:rPr lang="cs-CZ" dirty="0"/>
              <a:t> (1921)</a:t>
            </a:r>
          </a:p>
          <a:p>
            <a:pPr lvl="1"/>
            <a:r>
              <a:rPr lang="cs-CZ" i="1" dirty="0"/>
              <a:t>Přírodní filosofie II. (díl kulturní)</a:t>
            </a:r>
            <a:r>
              <a:rPr lang="cs-CZ" dirty="0"/>
              <a:t> (1922)</a:t>
            </a:r>
          </a:p>
          <a:p>
            <a:pPr lvl="1"/>
            <a:r>
              <a:rPr lang="cs-CZ" i="1" dirty="0"/>
              <a:t>Poslední moudrost čili nauka o kosmickém duchovnu</a:t>
            </a:r>
            <a:r>
              <a:rPr lang="cs-CZ" dirty="0"/>
              <a:t> (1935)</a:t>
            </a:r>
          </a:p>
          <a:p>
            <a:pPr lvl="1"/>
            <a:r>
              <a:rPr lang="cs-CZ" i="1" dirty="0"/>
              <a:t>Obrázky </a:t>
            </a:r>
            <a:r>
              <a:rPr lang="cs-CZ" dirty="0"/>
              <a:t>(1928)</a:t>
            </a:r>
          </a:p>
          <a:p>
            <a:pPr lvl="1"/>
            <a:r>
              <a:rPr lang="cs-CZ" i="1" dirty="0"/>
              <a:t>Literární studie</a:t>
            </a:r>
            <a:r>
              <a:rPr lang="cs-CZ" dirty="0"/>
              <a:t> (1932)</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215525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r>
              <a:rPr lang="cs-CZ" dirty="0" err="1"/>
              <a:t>Opinions</a:t>
            </a:r>
            <a:endParaRPr lang="cs-CZ" dirty="0"/>
          </a:p>
        </p:txBody>
      </p:sp>
      <p:sp>
        <p:nvSpPr>
          <p:cNvPr id="3" name="Zástupný symbol pro obsah 2"/>
          <p:cNvSpPr>
            <a:spLocks noGrp="1"/>
          </p:cNvSpPr>
          <p:nvPr>
            <p:ph idx="1"/>
          </p:nvPr>
        </p:nvSpPr>
        <p:spPr/>
        <p:txBody>
          <a:bodyPr>
            <a:normAutofit/>
          </a:bodyPr>
          <a:lstStyle/>
          <a:p>
            <a:pPr lvl="0"/>
            <a:r>
              <a:rPr lang="en-GB" sz="2600" dirty="0"/>
              <a:t>All philosophy is essentially only the philosophy of Nature.</a:t>
            </a:r>
            <a:endParaRPr lang="cs-CZ" sz="2600" dirty="0"/>
          </a:p>
          <a:p>
            <a:pPr lvl="0"/>
            <a:r>
              <a:rPr lang="en-GB" sz="2600" dirty="0"/>
              <a:t>Critique of positivism and naturalism</a:t>
            </a:r>
            <a:endParaRPr lang="cs-CZ" sz="2600" dirty="0"/>
          </a:p>
          <a:p>
            <a:pPr lvl="0"/>
            <a:r>
              <a:rPr lang="en-GB" sz="2600" dirty="0"/>
              <a:t>Apart from physiological functions, the bodily organs of an animal or plant also have a beautiful artistic form (</a:t>
            </a:r>
            <a:r>
              <a:rPr lang="en-GB" sz="2600" b="1" dirty="0"/>
              <a:t>the principle of </a:t>
            </a:r>
            <a:r>
              <a:rPr lang="en-GB" sz="2600" b="1" dirty="0" err="1"/>
              <a:t>ornamentalism</a:t>
            </a:r>
            <a:r>
              <a:rPr lang="en-GB" sz="2600" dirty="0"/>
              <a:t>).</a:t>
            </a:r>
            <a:endParaRPr lang="cs-CZ" sz="2600" dirty="0"/>
          </a:p>
          <a:p>
            <a:pPr lvl="0"/>
            <a:r>
              <a:rPr lang="en-GB" sz="2600" dirty="0" err="1"/>
              <a:t>Ornamentalism</a:t>
            </a:r>
            <a:r>
              <a:rPr lang="en-GB" sz="2600" dirty="0"/>
              <a:t> is a law respected in the whole universe.</a:t>
            </a:r>
            <a:endParaRPr lang="cs-CZ" sz="2600" dirty="0"/>
          </a:p>
          <a:p>
            <a:pPr lvl="0"/>
            <a:r>
              <a:rPr lang="en-GB" sz="2600" dirty="0"/>
              <a:t>He was one of the first Czech scientists to write about </a:t>
            </a:r>
            <a:r>
              <a:rPr lang="en-GB" sz="2600" b="1" dirty="0"/>
              <a:t>wildlife protection</a:t>
            </a:r>
            <a:r>
              <a:rPr lang="en-GB" sz="2600" dirty="0"/>
              <a:t>, suggesting the protection of whole territories (such as the Bohemian Forest and the Giant Mountains).</a:t>
            </a:r>
            <a:endParaRPr lang="cs-CZ" sz="2600"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974893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Inspired by the ideas of</a:t>
            </a:r>
            <a:endParaRPr lang="cs-CZ" dirty="0"/>
          </a:p>
        </p:txBody>
      </p:sp>
      <p:sp>
        <p:nvSpPr>
          <p:cNvPr id="3" name="Zástupný symbol pro obsah 2"/>
          <p:cNvSpPr>
            <a:spLocks noGrp="1"/>
          </p:cNvSpPr>
          <p:nvPr>
            <p:ph idx="1"/>
          </p:nvPr>
        </p:nvSpPr>
        <p:spPr/>
        <p:txBody>
          <a:bodyPr>
            <a:normAutofit/>
          </a:bodyPr>
          <a:lstStyle/>
          <a:p>
            <a:pPr lvl="0"/>
            <a:r>
              <a:rPr lang="cs-CZ" sz="2600" dirty="0"/>
              <a:t>František Mareš</a:t>
            </a:r>
          </a:p>
          <a:p>
            <a:pPr lvl="0"/>
            <a:endParaRPr lang="cs-CZ" sz="2600" dirty="0"/>
          </a:p>
          <a:p>
            <a:pPr lvl="0"/>
            <a:r>
              <a:rPr lang="cs-CZ" sz="2600" dirty="0"/>
              <a:t>Ladislav Čelakovský</a:t>
            </a:r>
          </a:p>
          <a:p>
            <a:pPr lvl="0"/>
            <a:endParaRPr lang="cs-CZ" sz="2600" dirty="0"/>
          </a:p>
          <a:p>
            <a:pPr lvl="0"/>
            <a:r>
              <a:rPr lang="en-GB" sz="2600" dirty="0"/>
              <a:t>Spiritualism and occultism</a:t>
            </a:r>
            <a:endParaRPr lang="cs-CZ" sz="2600"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868420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3" name="Nadpis 7">
            <a:extLst>
              <a:ext uri="{FF2B5EF4-FFF2-40B4-BE49-F238E27FC236}">
                <a16:creationId xmlns:a16="http://schemas.microsoft.com/office/drawing/2014/main" id="{CD38C308-CFA0-4F2A-AE4A-B62B5755AF60}"/>
              </a:ext>
            </a:extLst>
          </p:cNvPr>
          <p:cNvSpPr txBox="1">
            <a:spLocks/>
          </p:cNvSpPr>
          <p:nvPr/>
        </p:nvSpPr>
        <p:spPr>
          <a:xfrm>
            <a:off x="1791093" y="1932645"/>
            <a:ext cx="8773492"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400" b="1" dirty="0"/>
              <a:t>5. Adolf Portmann – </a:t>
            </a:r>
            <a:r>
              <a:rPr lang="en-GB" sz="5400" dirty="0"/>
              <a:t>the beauty of sea animals</a:t>
            </a:r>
            <a:endParaRPr lang="cs-CZ" sz="5400" dirty="0"/>
          </a:p>
        </p:txBody>
      </p:sp>
    </p:spTree>
    <p:extLst>
      <p:ext uri="{BB962C8B-B14F-4D97-AF65-F5344CB8AC3E}">
        <p14:creationId xmlns:p14="http://schemas.microsoft.com/office/powerpoint/2010/main" val="958466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r>
              <a:rPr lang="cs-CZ" sz="4900" dirty="0"/>
              <a:t>Adolf Portmann (1897 – 1982)</a:t>
            </a:r>
            <a:br>
              <a:rPr lang="cs-CZ" dirty="0"/>
            </a:br>
            <a:endParaRPr lang="cs-CZ" dirty="0"/>
          </a:p>
        </p:txBody>
      </p:sp>
      <p:sp>
        <p:nvSpPr>
          <p:cNvPr id="3" name="Zástupný symbol pro obsah 2"/>
          <p:cNvSpPr>
            <a:spLocks noGrp="1"/>
          </p:cNvSpPr>
          <p:nvPr>
            <p:ph idx="1"/>
          </p:nvPr>
        </p:nvSpPr>
        <p:spPr/>
        <p:txBody>
          <a:bodyPr>
            <a:normAutofit/>
          </a:bodyPr>
          <a:lstStyle/>
          <a:p>
            <a:endParaRPr lang="cs-CZ" sz="2600" b="1" dirty="0"/>
          </a:p>
          <a:p>
            <a:pPr lvl="0"/>
            <a:r>
              <a:rPr lang="en-GB" sz="2600" dirty="0"/>
              <a:t>Zoologist; philosopher; anthropologist</a:t>
            </a:r>
            <a:endParaRPr lang="cs-CZ" sz="2600" dirty="0"/>
          </a:p>
          <a:p>
            <a:pPr lvl="0"/>
            <a:endParaRPr lang="cs-CZ" sz="2600" dirty="0"/>
          </a:p>
          <a:p>
            <a:pPr lvl="0"/>
            <a:r>
              <a:rPr lang="en-GB" sz="2600" dirty="0"/>
              <a:t>His works have more favourable response from philosophers and psychologists than biologists</a:t>
            </a:r>
            <a:endParaRPr lang="cs-CZ" sz="2600" dirty="0"/>
          </a:p>
          <a:p>
            <a:pPr lvl="0"/>
            <a:endParaRPr lang="cs-CZ" sz="2600" dirty="0"/>
          </a:p>
          <a:p>
            <a:pPr lvl="0"/>
            <a:r>
              <a:rPr lang="en-GB" sz="2600" dirty="0"/>
              <a:t>One of the most original biologist thinkers in the 20th century</a:t>
            </a:r>
            <a:endParaRPr lang="cs-CZ" sz="2600" dirty="0"/>
          </a:p>
          <a:p>
            <a:pPr lvl="0"/>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08653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Bibliography</a:t>
            </a:r>
            <a:endParaRPr lang="cs-CZ" dirty="0"/>
          </a:p>
        </p:txBody>
      </p:sp>
      <p:sp>
        <p:nvSpPr>
          <p:cNvPr id="3" name="Zástupný symbol pro obsah 2"/>
          <p:cNvSpPr>
            <a:spLocks noGrp="1"/>
          </p:cNvSpPr>
          <p:nvPr>
            <p:ph idx="1"/>
          </p:nvPr>
        </p:nvSpPr>
        <p:spPr/>
        <p:txBody>
          <a:bodyPr/>
          <a:lstStyle/>
          <a:p>
            <a:endParaRPr lang="cs-CZ" sz="2600" dirty="0"/>
          </a:p>
          <a:p>
            <a:r>
              <a:rPr lang="cs-CZ" sz="2600" dirty="0"/>
              <a:t>KOMÁREK, Stanislav. </a:t>
            </a:r>
            <a:r>
              <a:rPr lang="cs-CZ" sz="2600" i="1" dirty="0"/>
              <a:t>Dějiny biologického myšlení.</a:t>
            </a:r>
            <a:r>
              <a:rPr lang="cs-CZ" sz="2600" dirty="0"/>
              <a:t> Praha: Vesmír, 1997, ISBN 80-85977-10-9</a:t>
            </a:r>
          </a:p>
          <a:p>
            <a:r>
              <a:rPr lang="cs-CZ" sz="2600" dirty="0"/>
              <a:t>KROB, Josef. ŠMAJS, Josef. </a:t>
            </a:r>
            <a:r>
              <a:rPr lang="cs-CZ" sz="2600" i="1" dirty="0"/>
              <a:t>Evoluční ontologie</a:t>
            </a:r>
            <a:r>
              <a:rPr lang="cs-CZ" sz="2600" dirty="0"/>
              <a:t>. Brno: Masarykova univerzita, 2003, ISBN 80-210-3030-0</a:t>
            </a:r>
          </a:p>
          <a:p>
            <a:r>
              <a:rPr lang="cs-CZ" sz="2600" dirty="0"/>
              <a:t>NEČÁSEK, Jan, PAVLIČÍKOVÁ, Helena. </a:t>
            </a:r>
            <a:r>
              <a:rPr lang="cs-CZ" sz="2600" i="1" dirty="0"/>
              <a:t>O biologii nutně a náhodně</a:t>
            </a:r>
            <a:r>
              <a:rPr lang="cs-CZ" sz="2600" dirty="0"/>
              <a:t>. České Budějovice: Jihočeská univerzita, 1997, ISBN 80-7040-228-8</a:t>
            </a:r>
          </a:p>
          <a:p>
            <a:r>
              <a:rPr lang="cs-CZ" sz="2600" dirty="0"/>
              <a:t>ONDOK, Josef Petr. </a:t>
            </a:r>
            <a:r>
              <a:rPr lang="cs-CZ" sz="2600" i="1" dirty="0"/>
              <a:t>Člověk a příroda.</a:t>
            </a:r>
            <a:r>
              <a:rPr lang="cs-CZ" sz="2600" dirty="0"/>
              <a:t> Kostelní Vydří: Karmelitánské nakladatelství, 1998, ISBN 80-7192-239-0</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57243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br>
              <a:rPr lang="cs-CZ" dirty="0"/>
            </a:br>
            <a:r>
              <a:rPr lang="en-GB" sz="4900" dirty="0"/>
              <a:t>Works</a:t>
            </a:r>
            <a:br>
              <a:rPr lang="cs-CZ" dirty="0"/>
            </a:b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r>
              <a:rPr lang="cs-CZ" sz="2600" i="1" dirty="0"/>
              <a:t>Die </a:t>
            </a:r>
            <a:r>
              <a:rPr lang="cs-CZ" sz="2600" i="1" dirty="0" err="1"/>
              <a:t>Tiergestalt</a:t>
            </a:r>
            <a:endParaRPr lang="cs-CZ" sz="2600" i="1" dirty="0"/>
          </a:p>
          <a:p>
            <a:pPr lvl="0"/>
            <a:endParaRPr lang="cs-CZ" sz="2600" dirty="0"/>
          </a:p>
          <a:p>
            <a:pPr lvl="0"/>
            <a:r>
              <a:rPr lang="cs-CZ" sz="2600" i="1" dirty="0" err="1"/>
              <a:t>Das</a:t>
            </a:r>
            <a:r>
              <a:rPr lang="cs-CZ" sz="2600" i="1" dirty="0"/>
              <a:t> </a:t>
            </a:r>
            <a:r>
              <a:rPr lang="cs-CZ" sz="2600" i="1" dirty="0" err="1"/>
              <a:t>Tier</a:t>
            </a:r>
            <a:r>
              <a:rPr lang="cs-CZ" sz="2600" i="1" dirty="0"/>
              <a:t> </a:t>
            </a:r>
            <a:r>
              <a:rPr lang="cs-CZ" sz="2600" i="1" dirty="0" err="1"/>
              <a:t>als</a:t>
            </a:r>
            <a:r>
              <a:rPr lang="cs-CZ" sz="2600" i="1" dirty="0"/>
              <a:t> </a:t>
            </a:r>
            <a:r>
              <a:rPr lang="cs-CZ" sz="2600" i="1" dirty="0" err="1"/>
              <a:t>soziales</a:t>
            </a:r>
            <a:r>
              <a:rPr lang="cs-CZ" sz="2600" i="1" dirty="0"/>
              <a:t> </a:t>
            </a:r>
            <a:r>
              <a:rPr lang="cs-CZ" sz="2600" i="1" dirty="0" err="1"/>
              <a:t>Wesen</a:t>
            </a:r>
            <a:endParaRPr lang="cs-CZ" sz="2600" i="1" dirty="0"/>
          </a:p>
          <a:p>
            <a:pPr lvl="0"/>
            <a:endParaRPr lang="cs-CZ" sz="2600" dirty="0"/>
          </a:p>
          <a:p>
            <a:pPr lvl="0"/>
            <a:r>
              <a:rPr lang="cs-CZ" sz="2600" i="1" dirty="0" err="1"/>
              <a:t>Neue</a:t>
            </a:r>
            <a:r>
              <a:rPr lang="cs-CZ" sz="2600" i="1" dirty="0"/>
              <a:t> </a:t>
            </a:r>
            <a:r>
              <a:rPr lang="cs-CZ" sz="2600" i="1" dirty="0" err="1"/>
              <a:t>Wege</a:t>
            </a:r>
            <a:r>
              <a:rPr lang="cs-CZ" sz="2600" i="1" dirty="0"/>
              <a:t> der Biologie</a:t>
            </a:r>
          </a:p>
          <a:p>
            <a:pPr lvl="0"/>
            <a:endParaRPr lang="cs-CZ" sz="2600" dirty="0"/>
          </a:p>
          <a:p>
            <a:pPr lvl="0"/>
            <a:r>
              <a:rPr lang="cs-CZ" sz="2600" i="1" dirty="0" err="1"/>
              <a:t>Tarnung</a:t>
            </a:r>
            <a:r>
              <a:rPr lang="cs-CZ" sz="2600" i="1" dirty="0"/>
              <a:t> in </a:t>
            </a:r>
            <a:r>
              <a:rPr lang="cs-CZ" sz="2600" i="1" dirty="0" err="1"/>
              <a:t>Tierreich</a:t>
            </a:r>
            <a:endParaRPr lang="cs-CZ" sz="2600" i="1" dirty="0"/>
          </a:p>
          <a:p>
            <a:pPr lvl="0"/>
            <a:endParaRPr lang="cs-CZ" sz="2600" dirty="0"/>
          </a:p>
          <a:p>
            <a:pPr lvl="0"/>
            <a:r>
              <a:rPr lang="cs-CZ" sz="2600" i="1" dirty="0" err="1"/>
              <a:t>Meerstiere</a:t>
            </a:r>
            <a:r>
              <a:rPr lang="cs-CZ" sz="2600" i="1" dirty="0"/>
              <a:t> </a:t>
            </a:r>
            <a:r>
              <a:rPr lang="cs-CZ" sz="2600" i="1" dirty="0" err="1"/>
              <a:t>und</a:t>
            </a:r>
            <a:r>
              <a:rPr lang="cs-CZ" sz="2600" i="1" dirty="0"/>
              <a:t> </a:t>
            </a:r>
            <a:r>
              <a:rPr lang="cs-CZ" sz="2600" i="1" dirty="0" err="1"/>
              <a:t>ihre</a:t>
            </a:r>
            <a:r>
              <a:rPr lang="cs-CZ" sz="2600" i="1" dirty="0"/>
              <a:t> </a:t>
            </a:r>
            <a:r>
              <a:rPr lang="cs-CZ" sz="2600" i="1" dirty="0" err="1"/>
              <a:t>Geheimnisse</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652425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r>
              <a:rPr lang="en-GB" sz="4900" dirty="0"/>
              <a:t>Opinions</a:t>
            </a:r>
            <a:br>
              <a:rPr lang="cs-CZ" dirty="0"/>
            </a:b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sz="2400" dirty="0"/>
          </a:p>
          <a:p>
            <a:pPr lvl="0"/>
            <a:r>
              <a:rPr lang="en-GB" sz="2400" dirty="0"/>
              <a:t>The most significant force in wildlife is the “drama of the world”, i.e. the play and the performed action.</a:t>
            </a:r>
            <a:endParaRPr lang="cs-CZ" sz="2400" dirty="0"/>
          </a:p>
          <a:p>
            <a:pPr lvl="0"/>
            <a:endParaRPr lang="cs-CZ" sz="2400" dirty="0"/>
          </a:p>
          <a:p>
            <a:pPr lvl="0"/>
            <a:r>
              <a:rPr lang="en-GB" sz="2400" dirty="0"/>
              <a:t>The metaphor of theatre</a:t>
            </a:r>
            <a:endParaRPr lang="cs-CZ" sz="2400" dirty="0"/>
          </a:p>
          <a:p>
            <a:pPr lvl="0"/>
            <a:endParaRPr lang="cs-CZ" sz="2400" dirty="0"/>
          </a:p>
          <a:p>
            <a:pPr lvl="0"/>
            <a:r>
              <a:rPr lang="en-GB" sz="2400" dirty="0"/>
              <a:t>The beauty of living organisms is most captivating if there is no selection pressure: in rain forest; on the bottom of tropical seas; in coral sea lagoons.</a:t>
            </a:r>
            <a:endParaRPr lang="cs-CZ" sz="24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76882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br>
              <a:rPr lang="cs-CZ" b="1" dirty="0"/>
            </a:br>
            <a:r>
              <a:rPr lang="en-GB" sz="4900" dirty="0"/>
              <a:t>Young animals of two kinds</a:t>
            </a:r>
            <a:br>
              <a:rPr lang="cs-CZ" dirty="0"/>
            </a:br>
            <a:br>
              <a:rPr lang="cs-CZ" dirty="0"/>
            </a:br>
            <a:br>
              <a:rPr lang="cs-CZ" dirty="0"/>
            </a:br>
            <a:endParaRPr lang="cs-CZ" dirty="0"/>
          </a:p>
        </p:txBody>
      </p:sp>
      <p:sp>
        <p:nvSpPr>
          <p:cNvPr id="3" name="Zástupný symbol pro obsah 2"/>
          <p:cNvSpPr>
            <a:spLocks noGrp="1"/>
          </p:cNvSpPr>
          <p:nvPr>
            <p:ph idx="1"/>
          </p:nvPr>
        </p:nvSpPr>
        <p:spPr>
          <a:xfrm>
            <a:off x="838200" y="1318437"/>
            <a:ext cx="10515600" cy="4655190"/>
          </a:xfrm>
        </p:spPr>
        <p:txBody>
          <a:bodyPr>
            <a:normAutofit/>
          </a:bodyPr>
          <a:lstStyle/>
          <a:p>
            <a:pPr lvl="0"/>
            <a:endParaRPr lang="cs-CZ" sz="3000" b="1" dirty="0"/>
          </a:p>
          <a:p>
            <a:pPr lvl="0"/>
            <a:endParaRPr lang="cs-CZ" sz="3000" b="1" dirty="0"/>
          </a:p>
          <a:p>
            <a:pPr lvl="0"/>
            <a:r>
              <a:rPr lang="en-GB" sz="2600" dirty="0"/>
              <a:t>“</a:t>
            </a:r>
            <a:r>
              <a:rPr lang="en-GB" sz="2600" i="1" dirty="0" err="1"/>
              <a:t>Nesthockers</a:t>
            </a:r>
            <a:r>
              <a:rPr lang="en-GB" sz="2600" dirty="0"/>
              <a:t>”: the young remain in the nest for some time; relatively </a:t>
            </a:r>
            <a:r>
              <a:rPr lang="en-GB" sz="2600" dirty="0" err="1"/>
              <a:t>helpeless</a:t>
            </a:r>
            <a:r>
              <a:rPr lang="en-GB" sz="2600" dirty="0"/>
              <a:t> after birth; relying on their parents’ care; (insectivores; rodents; carnivores).</a:t>
            </a:r>
            <a:endParaRPr lang="cs-CZ" sz="2600" dirty="0"/>
          </a:p>
          <a:p>
            <a:pPr lvl="0"/>
            <a:endParaRPr lang="cs-CZ" sz="2600" dirty="0"/>
          </a:p>
          <a:p>
            <a:pPr lvl="0"/>
            <a:r>
              <a:rPr lang="en-GB" sz="2600" dirty="0"/>
              <a:t>“</a:t>
            </a:r>
            <a:r>
              <a:rPr lang="en-GB" sz="2600" i="1" dirty="0" err="1"/>
              <a:t>Nestflüchters</a:t>
            </a:r>
            <a:r>
              <a:rPr lang="en-GB" sz="2600" dirty="0"/>
              <a:t>”: the young can soon follow their parents; are born well capable of moving; furred; (ungulates; cetaceans).</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76320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Human</a:t>
            </a:r>
            <a:endParaRPr lang="cs-CZ" dirty="0"/>
          </a:p>
        </p:txBody>
      </p:sp>
      <p:sp>
        <p:nvSpPr>
          <p:cNvPr id="3" name="Zástupný symbol pro obsah 2"/>
          <p:cNvSpPr>
            <a:spLocks noGrp="1"/>
          </p:cNvSpPr>
          <p:nvPr>
            <p:ph idx="1"/>
          </p:nvPr>
        </p:nvSpPr>
        <p:spPr>
          <a:xfrm>
            <a:off x="838200" y="1281794"/>
            <a:ext cx="10515600" cy="4691834"/>
          </a:xfrm>
        </p:spPr>
        <p:txBody>
          <a:bodyPr>
            <a:normAutofit lnSpcReduction="10000"/>
          </a:bodyPr>
          <a:lstStyle/>
          <a:p>
            <a:pPr lvl="0"/>
            <a:endParaRPr lang="cs-CZ" sz="2600" dirty="0"/>
          </a:p>
          <a:p>
            <a:pPr lvl="0"/>
            <a:r>
              <a:rPr lang="en-GB" sz="2600" dirty="0"/>
              <a:t>The young are born helpless; with open eyes; having normal hearing; well developed grey matter.</a:t>
            </a:r>
            <a:endParaRPr lang="cs-CZ" sz="2600" dirty="0"/>
          </a:p>
          <a:p>
            <a:pPr lvl="0"/>
            <a:endParaRPr lang="cs-CZ" sz="2600" dirty="0"/>
          </a:p>
          <a:p>
            <a:pPr lvl="0"/>
            <a:r>
              <a:rPr lang="en-GB" sz="2600" dirty="0"/>
              <a:t>The human child reaches the “</a:t>
            </a:r>
            <a:r>
              <a:rPr lang="en-GB" sz="2600" i="1" dirty="0" err="1"/>
              <a:t>Nestflüchter</a:t>
            </a:r>
            <a:r>
              <a:rPr lang="en-GB" sz="2600" dirty="0"/>
              <a:t>” developmental stage at about one year of age. </a:t>
            </a:r>
            <a:endParaRPr lang="cs-CZ" sz="2600" dirty="0"/>
          </a:p>
          <a:p>
            <a:pPr lvl="0"/>
            <a:endParaRPr lang="cs-CZ" sz="2600" dirty="0"/>
          </a:p>
          <a:p>
            <a:pPr lvl="0"/>
            <a:r>
              <a:rPr lang="en-GB" sz="2600" dirty="0"/>
              <a:t>Growth and development noticeably accelerated in pubescence.</a:t>
            </a:r>
            <a:endParaRPr lang="cs-CZ" sz="2600" dirty="0"/>
          </a:p>
          <a:p>
            <a:pPr lvl="0"/>
            <a:endParaRPr lang="cs-CZ" sz="2600" dirty="0"/>
          </a:p>
          <a:p>
            <a:pPr lvl="0"/>
            <a:r>
              <a:rPr lang="en-GB" sz="2600" dirty="0"/>
              <a:t>Human old age – a meaningful stage of life; has a special function in the societal structure.</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91543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DE9EF04B-7723-48BE-A174-8A3C9E1C183D}"/>
              </a:ext>
            </a:extLst>
          </p:cNvPr>
          <p:cNvSpPr txBox="1">
            <a:spLocks/>
          </p:cNvSpPr>
          <p:nvPr/>
        </p:nvSpPr>
        <p:spPr>
          <a:xfrm>
            <a:off x="2140420" y="1491772"/>
            <a:ext cx="8186057" cy="2982255"/>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400" b="1" dirty="0"/>
              <a:t>6. Ernst Haeckel – </a:t>
            </a:r>
            <a:r>
              <a:rPr lang="en-GB" sz="5400" dirty="0"/>
              <a:t>Artistic forms of Nature</a:t>
            </a:r>
            <a:endParaRPr lang="cs-CZ" sz="5400" dirty="0"/>
          </a:p>
        </p:txBody>
      </p:sp>
    </p:spTree>
    <p:extLst>
      <p:ext uri="{BB962C8B-B14F-4D97-AF65-F5344CB8AC3E}">
        <p14:creationId xmlns:p14="http://schemas.microsoft.com/office/powerpoint/2010/main" val="2448613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sz="4900" dirty="0"/>
              <a:t>Ernst Haeckel (1834 – 1919)</a:t>
            </a:r>
            <a:br>
              <a:rPr lang="cs-CZ" dirty="0"/>
            </a:br>
            <a:endParaRPr lang="cs-CZ" dirty="0"/>
          </a:p>
        </p:txBody>
      </p:sp>
      <p:sp>
        <p:nvSpPr>
          <p:cNvPr id="3" name="Zástupný symbol pro obsah 2"/>
          <p:cNvSpPr>
            <a:spLocks noGrp="1"/>
          </p:cNvSpPr>
          <p:nvPr>
            <p:ph idx="1"/>
          </p:nvPr>
        </p:nvSpPr>
        <p:spPr>
          <a:xfrm>
            <a:off x="838200" y="1670727"/>
            <a:ext cx="10515600" cy="4351338"/>
          </a:xfrm>
        </p:spPr>
        <p:txBody>
          <a:bodyPr>
            <a:normAutofit/>
          </a:bodyPr>
          <a:lstStyle/>
          <a:p>
            <a:pPr lvl="0"/>
            <a:r>
              <a:rPr lang="en-GB" sz="2600" dirty="0"/>
              <a:t>Professor of zoology</a:t>
            </a:r>
            <a:endParaRPr lang="cs-CZ" sz="2600" dirty="0"/>
          </a:p>
          <a:p>
            <a:pPr lvl="0"/>
            <a:endParaRPr lang="cs-CZ" sz="2600" dirty="0"/>
          </a:p>
          <a:p>
            <a:pPr lvl="0"/>
            <a:r>
              <a:rPr lang="en-GB" sz="2600" dirty="0"/>
              <a:t>Philosopher</a:t>
            </a:r>
            <a:endParaRPr lang="cs-CZ" sz="2600" dirty="0"/>
          </a:p>
          <a:p>
            <a:pPr lvl="0"/>
            <a:endParaRPr lang="cs-CZ" sz="2600" dirty="0"/>
          </a:p>
          <a:p>
            <a:pPr lvl="0"/>
            <a:r>
              <a:rPr lang="en-GB" sz="2600" dirty="0"/>
              <a:t>The most prominent representative of </a:t>
            </a:r>
            <a:r>
              <a:rPr lang="en-GB" sz="2600" dirty="0" err="1"/>
              <a:t>darwinism</a:t>
            </a:r>
            <a:r>
              <a:rPr lang="en-GB" sz="2600" dirty="0"/>
              <a:t> in Germany</a:t>
            </a:r>
            <a:endParaRPr lang="cs-CZ" sz="2600" dirty="0"/>
          </a:p>
          <a:p>
            <a:pPr lvl="0"/>
            <a:endParaRPr lang="cs-CZ" sz="2600" dirty="0"/>
          </a:p>
          <a:p>
            <a:pPr lvl="0"/>
            <a:r>
              <a:rPr lang="en-GB" sz="2600" dirty="0"/>
              <a:t>A member of the </a:t>
            </a:r>
            <a:r>
              <a:rPr lang="en-GB" sz="2600" i="1" dirty="0" err="1"/>
              <a:t>Monistenbund</a:t>
            </a:r>
            <a:endParaRPr lang="cs-CZ" sz="2600" i="1" dirty="0"/>
          </a:p>
          <a:p>
            <a:pPr lvl="0"/>
            <a:endParaRPr lang="cs-CZ" sz="2600" dirty="0"/>
          </a:p>
          <a:p>
            <a:pPr lvl="0"/>
            <a:r>
              <a:rPr lang="en-GB" sz="2600" dirty="0"/>
              <a:t>His</a:t>
            </a:r>
            <a:r>
              <a:rPr lang="en-GB" sz="2600" b="1" dirty="0"/>
              <a:t> </a:t>
            </a:r>
            <a:r>
              <a:rPr lang="en-GB" sz="2600" dirty="0"/>
              <a:t>philosophical opinions are labelled as </a:t>
            </a:r>
            <a:r>
              <a:rPr lang="en-GB" sz="2600" b="1" dirty="0"/>
              <a:t>monism</a:t>
            </a:r>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283389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en-GB" sz="4900" b="1" dirty="0"/>
              <a:t>Works</a:t>
            </a:r>
            <a:br>
              <a:rPr lang="cs-CZ" dirty="0"/>
            </a:br>
            <a:endParaRPr lang="cs-CZ" dirty="0"/>
          </a:p>
        </p:txBody>
      </p:sp>
      <p:sp>
        <p:nvSpPr>
          <p:cNvPr id="3" name="Zástupný symbol pro obsah 2"/>
          <p:cNvSpPr>
            <a:spLocks noGrp="1"/>
          </p:cNvSpPr>
          <p:nvPr>
            <p:ph idx="1"/>
          </p:nvPr>
        </p:nvSpPr>
        <p:spPr>
          <a:xfrm>
            <a:off x="350874" y="1622289"/>
            <a:ext cx="11536327" cy="4351338"/>
          </a:xfrm>
        </p:spPr>
        <p:txBody>
          <a:bodyPr>
            <a:normAutofit/>
          </a:bodyPr>
          <a:lstStyle/>
          <a:p>
            <a:pPr lvl="1"/>
            <a:r>
              <a:rPr lang="cs-CZ" sz="2600" i="1" dirty="0" err="1"/>
              <a:t>Generelle</a:t>
            </a:r>
            <a:r>
              <a:rPr lang="cs-CZ" sz="2600" i="1" dirty="0"/>
              <a:t> </a:t>
            </a:r>
            <a:r>
              <a:rPr lang="cs-CZ" sz="2600" i="1" dirty="0" err="1"/>
              <a:t>Morphologie</a:t>
            </a:r>
            <a:r>
              <a:rPr lang="cs-CZ" sz="2600" i="1" dirty="0"/>
              <a:t> der </a:t>
            </a:r>
            <a:r>
              <a:rPr lang="cs-CZ" sz="2600" i="1" dirty="0" err="1"/>
              <a:t>Organismen</a:t>
            </a:r>
            <a:r>
              <a:rPr lang="cs-CZ" sz="2600" dirty="0"/>
              <a:t> (1866)</a:t>
            </a:r>
          </a:p>
          <a:p>
            <a:pPr lvl="0"/>
            <a:endParaRPr lang="cs-CZ" sz="2600" dirty="0"/>
          </a:p>
          <a:p>
            <a:pPr lvl="1"/>
            <a:r>
              <a:rPr lang="cs-CZ" sz="2600" i="1" dirty="0"/>
              <a:t>Die </a:t>
            </a:r>
            <a:r>
              <a:rPr lang="cs-CZ" sz="2600" i="1" dirty="0" err="1"/>
              <a:t>Welträtsel</a:t>
            </a:r>
            <a:r>
              <a:rPr lang="cs-CZ" sz="2600" dirty="0"/>
              <a:t> (1899)</a:t>
            </a:r>
          </a:p>
          <a:p>
            <a:pPr lvl="0"/>
            <a:endParaRPr lang="cs-CZ" sz="2600" dirty="0"/>
          </a:p>
          <a:p>
            <a:pPr lvl="1"/>
            <a:r>
              <a:rPr lang="cs-CZ" sz="2600" i="1" dirty="0" err="1"/>
              <a:t>Kunstformen</a:t>
            </a:r>
            <a:r>
              <a:rPr lang="cs-CZ" sz="2600" i="1" dirty="0"/>
              <a:t> der </a:t>
            </a:r>
            <a:r>
              <a:rPr lang="cs-CZ" sz="2600" i="1" dirty="0" err="1"/>
              <a:t>Natur</a:t>
            </a:r>
            <a:r>
              <a:rPr lang="cs-CZ" sz="2600" i="1" dirty="0"/>
              <a:t> </a:t>
            </a:r>
            <a:r>
              <a:rPr lang="cs-CZ" sz="2600" dirty="0"/>
              <a:t>( 1899 – 1904)</a:t>
            </a:r>
          </a:p>
          <a:p>
            <a:pPr lvl="0"/>
            <a:endParaRPr lang="cs-CZ" sz="2600" dirty="0"/>
          </a:p>
          <a:p>
            <a:pPr lvl="1"/>
            <a:r>
              <a:rPr lang="cs-CZ" sz="2600" i="1" dirty="0" err="1"/>
              <a:t>Lebenswunder</a:t>
            </a:r>
            <a:r>
              <a:rPr lang="cs-CZ" sz="2600" dirty="0"/>
              <a:t> (1904)</a:t>
            </a:r>
          </a:p>
          <a:p>
            <a:pPr lvl="0"/>
            <a:endParaRPr lang="cs-CZ" sz="2600" dirty="0"/>
          </a:p>
          <a:p>
            <a:pPr lvl="1"/>
            <a:r>
              <a:rPr lang="cs-CZ" sz="2600" i="1" dirty="0"/>
              <a:t>Gott-</a:t>
            </a:r>
            <a:r>
              <a:rPr lang="cs-CZ" sz="2600" i="1" dirty="0" err="1"/>
              <a:t>Natur</a:t>
            </a:r>
            <a:r>
              <a:rPr lang="cs-CZ" sz="2600" i="1" dirty="0"/>
              <a:t> (</a:t>
            </a:r>
            <a:r>
              <a:rPr lang="cs-CZ" sz="2600" i="1" dirty="0" err="1"/>
              <a:t>Theophysis</a:t>
            </a:r>
            <a:r>
              <a:rPr lang="cs-CZ" sz="2600" i="1" dirty="0"/>
              <a:t>)</a:t>
            </a:r>
            <a:r>
              <a:rPr lang="cs-CZ" sz="2600" dirty="0"/>
              <a:t> (1914)</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2746071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sz="4900" dirty="0" err="1"/>
              <a:t>Welträtsel</a:t>
            </a:r>
            <a:br>
              <a:rPr lang="cs-CZ" dirty="0"/>
            </a:br>
            <a:endParaRPr lang="cs-CZ" dirty="0"/>
          </a:p>
        </p:txBody>
      </p:sp>
      <p:sp>
        <p:nvSpPr>
          <p:cNvPr id="3" name="Zástupný symbol pro obsah 2"/>
          <p:cNvSpPr>
            <a:spLocks noGrp="1"/>
          </p:cNvSpPr>
          <p:nvPr>
            <p:ph idx="1"/>
          </p:nvPr>
        </p:nvSpPr>
        <p:spPr>
          <a:xfrm>
            <a:off x="838200" y="1428750"/>
            <a:ext cx="10515600" cy="4886989"/>
          </a:xfrm>
        </p:spPr>
        <p:txBody>
          <a:bodyPr>
            <a:normAutofit fontScale="92500" lnSpcReduction="10000"/>
          </a:bodyPr>
          <a:lstStyle/>
          <a:p>
            <a:pPr lvl="0"/>
            <a:r>
              <a:rPr lang="en-GB" sz="2600" dirty="0"/>
              <a:t>Haeckel’s work representing his philosophical ideas</a:t>
            </a:r>
            <a:endParaRPr lang="cs-CZ" sz="2600" dirty="0"/>
          </a:p>
          <a:p>
            <a:pPr lvl="0"/>
            <a:endParaRPr lang="cs-CZ" sz="2600" dirty="0"/>
          </a:p>
          <a:p>
            <a:pPr lvl="0"/>
            <a:r>
              <a:rPr lang="en-GB" sz="2600" dirty="0"/>
              <a:t>Influenced other philosophers</a:t>
            </a:r>
            <a:endParaRPr lang="cs-CZ" sz="2600" dirty="0"/>
          </a:p>
          <a:p>
            <a:pPr lvl="0"/>
            <a:endParaRPr lang="cs-CZ" sz="2600" dirty="0"/>
          </a:p>
          <a:p>
            <a:pPr lvl="0"/>
            <a:r>
              <a:rPr lang="en-GB" sz="2600" dirty="0"/>
              <a:t>In Germany it was published in more than 400, 000 copies </a:t>
            </a:r>
            <a:endParaRPr lang="cs-CZ" sz="2600" dirty="0"/>
          </a:p>
          <a:p>
            <a:pPr lvl="0"/>
            <a:endParaRPr lang="cs-CZ" sz="2600" dirty="0"/>
          </a:p>
          <a:p>
            <a:pPr lvl="0"/>
            <a:r>
              <a:rPr lang="en-GB" sz="2600" dirty="0"/>
              <a:t>Translated into 27 languages</a:t>
            </a:r>
            <a:endParaRPr lang="cs-CZ" sz="2600" dirty="0"/>
          </a:p>
          <a:p>
            <a:pPr lvl="0"/>
            <a:endParaRPr lang="cs-CZ" sz="2600" dirty="0"/>
          </a:p>
          <a:p>
            <a:pPr lvl="0"/>
            <a:r>
              <a:rPr lang="en-GB" sz="2600" dirty="0"/>
              <a:t>There does not exist any God, only the mechanics of atoms</a:t>
            </a:r>
            <a:endParaRPr lang="cs-CZ" sz="2600" dirty="0"/>
          </a:p>
          <a:p>
            <a:pPr lvl="0"/>
            <a:endParaRPr lang="cs-CZ" sz="2600" dirty="0"/>
          </a:p>
          <a:p>
            <a:pPr lvl="0"/>
            <a:r>
              <a:rPr lang="en-GB" sz="2600" dirty="0"/>
              <a:t>In defiance of dualism</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679105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Philosophical opinions</a:t>
            </a: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r>
              <a:rPr lang="en-GB" sz="2600" dirty="0"/>
              <a:t>Nature adheres to one principle – monism.</a:t>
            </a:r>
            <a:endParaRPr lang="cs-CZ" sz="2600" dirty="0"/>
          </a:p>
          <a:p>
            <a:pPr lvl="0"/>
            <a:endParaRPr lang="cs-CZ" sz="2600" dirty="0"/>
          </a:p>
          <a:p>
            <a:pPr lvl="0"/>
            <a:r>
              <a:rPr lang="en-GB" sz="2600" dirty="0"/>
              <a:t>Nature has a soul – which is reflected in the beauty of animals and plants.</a:t>
            </a:r>
            <a:endParaRPr lang="cs-CZ" sz="2600" dirty="0"/>
          </a:p>
          <a:p>
            <a:pPr lvl="0"/>
            <a:endParaRPr lang="cs-CZ" sz="2600" dirty="0"/>
          </a:p>
          <a:p>
            <a:pPr lvl="0"/>
            <a:r>
              <a:rPr lang="en-GB" sz="2600" dirty="0"/>
              <a:t>The creations of Nature are works of art.</a:t>
            </a:r>
            <a:endParaRPr lang="cs-CZ" sz="2600" dirty="0"/>
          </a:p>
          <a:p>
            <a:pPr lvl="0"/>
            <a:endParaRPr lang="cs-CZ" sz="2600" dirty="0"/>
          </a:p>
          <a:p>
            <a:pPr lvl="0"/>
            <a:r>
              <a:rPr lang="en-GB" sz="2600" dirty="0"/>
              <a:t> The reality is reduced to decorative forms which are harmonious and pleasing to the eye.</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793165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3" name="Nadpis 7">
            <a:extLst>
              <a:ext uri="{FF2B5EF4-FFF2-40B4-BE49-F238E27FC236}">
                <a16:creationId xmlns:a16="http://schemas.microsoft.com/office/drawing/2014/main" id="{1E2AC700-EACF-43D8-9EE0-5DCB52075F3B}"/>
              </a:ext>
            </a:extLst>
          </p:cNvPr>
          <p:cNvSpPr txBox="1">
            <a:spLocks/>
          </p:cNvSpPr>
          <p:nvPr/>
        </p:nvSpPr>
        <p:spPr>
          <a:xfrm>
            <a:off x="1524000" y="1755321"/>
            <a:ext cx="9144000" cy="2996293"/>
          </a:xfrm>
          <a:prstGeom prst="rect">
            <a:avLst/>
          </a:prstGeom>
        </p:spPr>
        <p:txBody>
          <a:bodyP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900" b="1" dirty="0"/>
              <a:t>7. František Mareš – </a:t>
            </a:r>
            <a:r>
              <a:rPr lang="en-GB" sz="5400" dirty="0"/>
              <a:t>a native of South Bohemia; physiologist and philosopher</a:t>
            </a:r>
            <a:endParaRPr lang="cs-CZ" sz="5400" dirty="0"/>
          </a:p>
        </p:txBody>
      </p:sp>
    </p:spTree>
    <p:extLst>
      <p:ext uri="{BB962C8B-B14F-4D97-AF65-F5344CB8AC3E}">
        <p14:creationId xmlns:p14="http://schemas.microsoft.com/office/powerpoint/2010/main" val="204201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en-GB" dirty="0"/>
              <a:t>Topics</a:t>
            </a:r>
            <a:endParaRPr lang="cs-CZ" dirty="0"/>
          </a:p>
        </p:txBody>
      </p:sp>
      <p:sp>
        <p:nvSpPr>
          <p:cNvPr id="3" name="Zástupný symbol pro obsah 2"/>
          <p:cNvSpPr>
            <a:spLocks noGrp="1"/>
          </p:cNvSpPr>
          <p:nvPr>
            <p:ph idx="1"/>
          </p:nvPr>
        </p:nvSpPr>
        <p:spPr>
          <a:xfrm>
            <a:off x="838200" y="1294470"/>
            <a:ext cx="10515600" cy="5088447"/>
          </a:xfrm>
        </p:spPr>
        <p:txBody>
          <a:bodyPr>
            <a:noAutofit/>
          </a:bodyPr>
          <a:lstStyle/>
          <a:p>
            <a:pPr lvl="0">
              <a:spcBef>
                <a:spcPts val="0"/>
              </a:spcBef>
              <a:spcAft>
                <a:spcPts val="600"/>
              </a:spcAft>
            </a:pPr>
            <a:r>
              <a:rPr lang="cs-CZ" sz="2200" dirty="0"/>
              <a:t>1.</a:t>
            </a:r>
            <a:r>
              <a:rPr lang="en-GB" sz="2200" dirty="0"/>
              <a:t> Jan Evangelista </a:t>
            </a:r>
            <a:r>
              <a:rPr lang="en-GB" sz="2200" dirty="0" err="1"/>
              <a:t>Purkyně</a:t>
            </a:r>
            <a:r>
              <a:rPr lang="en-GB" sz="2200" dirty="0"/>
              <a:t> – naturalist; philosopher; inventor</a:t>
            </a:r>
            <a:endParaRPr lang="cs-CZ" sz="2200" dirty="0"/>
          </a:p>
          <a:p>
            <a:pPr lvl="0">
              <a:spcBef>
                <a:spcPts val="0"/>
              </a:spcBef>
              <a:spcAft>
                <a:spcPts val="600"/>
              </a:spcAft>
            </a:pPr>
            <a:r>
              <a:rPr lang="cs-CZ" sz="2200" dirty="0"/>
              <a:t>2. </a:t>
            </a:r>
            <a:r>
              <a:rPr lang="en-GB" sz="2200" dirty="0"/>
              <a:t>Evolution – the recurrent theme of philosophers and naturalists</a:t>
            </a:r>
            <a:endParaRPr lang="cs-CZ" sz="2200" dirty="0"/>
          </a:p>
          <a:p>
            <a:pPr lvl="0">
              <a:spcBef>
                <a:spcPts val="0"/>
              </a:spcBef>
              <a:spcAft>
                <a:spcPts val="600"/>
              </a:spcAft>
            </a:pPr>
            <a:r>
              <a:rPr lang="cs-CZ" sz="2200" dirty="0"/>
              <a:t>3. </a:t>
            </a:r>
            <a:r>
              <a:rPr lang="en-GB" sz="2200" dirty="0"/>
              <a:t>Searching for clues about life</a:t>
            </a:r>
            <a:endParaRPr lang="cs-CZ" sz="2200" dirty="0"/>
          </a:p>
          <a:p>
            <a:pPr lvl="0">
              <a:spcBef>
                <a:spcPts val="0"/>
              </a:spcBef>
              <a:spcAft>
                <a:spcPts val="600"/>
              </a:spcAft>
            </a:pPr>
            <a:r>
              <a:rPr lang="cs-CZ" sz="2200" dirty="0"/>
              <a:t>4. </a:t>
            </a:r>
            <a:r>
              <a:rPr lang="en-GB" sz="2200" dirty="0"/>
              <a:t>Josef </a:t>
            </a:r>
            <a:r>
              <a:rPr lang="en-GB" sz="2200" dirty="0" err="1"/>
              <a:t>Velenovský</a:t>
            </a:r>
            <a:r>
              <a:rPr lang="en-GB" sz="2200" dirty="0"/>
              <a:t> – the aesthetics of Nature</a:t>
            </a:r>
            <a:endParaRPr lang="cs-CZ" sz="2200" dirty="0"/>
          </a:p>
          <a:p>
            <a:pPr lvl="0">
              <a:spcBef>
                <a:spcPts val="0"/>
              </a:spcBef>
              <a:spcAft>
                <a:spcPts val="600"/>
              </a:spcAft>
            </a:pPr>
            <a:r>
              <a:rPr lang="cs-CZ" sz="2200" dirty="0"/>
              <a:t>5. </a:t>
            </a:r>
            <a:r>
              <a:rPr lang="en-GB" sz="2200" dirty="0"/>
              <a:t>Adolf </a:t>
            </a:r>
            <a:r>
              <a:rPr lang="en-GB" sz="2200" dirty="0" err="1"/>
              <a:t>Portmann</a:t>
            </a:r>
            <a:r>
              <a:rPr lang="en-GB" sz="2200" dirty="0"/>
              <a:t> – the beauty of sea animals</a:t>
            </a:r>
            <a:endParaRPr lang="cs-CZ" sz="2200" dirty="0"/>
          </a:p>
          <a:p>
            <a:pPr lvl="0">
              <a:spcBef>
                <a:spcPts val="0"/>
              </a:spcBef>
              <a:spcAft>
                <a:spcPts val="600"/>
              </a:spcAft>
            </a:pPr>
            <a:r>
              <a:rPr lang="cs-CZ" sz="2200" dirty="0"/>
              <a:t>6. </a:t>
            </a:r>
            <a:r>
              <a:rPr lang="en-GB" sz="2200" dirty="0"/>
              <a:t>Ernst Haeckel – the artistic forms of Nature</a:t>
            </a:r>
            <a:endParaRPr lang="cs-CZ" sz="2200" dirty="0"/>
          </a:p>
          <a:p>
            <a:pPr lvl="0">
              <a:spcBef>
                <a:spcPts val="0"/>
              </a:spcBef>
              <a:spcAft>
                <a:spcPts val="600"/>
              </a:spcAft>
            </a:pPr>
            <a:r>
              <a:rPr lang="cs-CZ" sz="2200" dirty="0"/>
              <a:t>7. </a:t>
            </a:r>
            <a:r>
              <a:rPr lang="en-GB" sz="2200" dirty="0" err="1"/>
              <a:t>František</a:t>
            </a:r>
            <a:r>
              <a:rPr lang="en-GB" sz="2200" dirty="0"/>
              <a:t> </a:t>
            </a:r>
            <a:r>
              <a:rPr lang="en-GB" sz="2200" dirty="0" err="1"/>
              <a:t>Mareš</a:t>
            </a:r>
            <a:r>
              <a:rPr lang="en-GB" sz="2200" dirty="0"/>
              <a:t> – a native of South Bohemia; physiologist; and philosopher</a:t>
            </a:r>
            <a:endParaRPr lang="cs-CZ" sz="2200" dirty="0"/>
          </a:p>
          <a:p>
            <a:pPr lvl="0">
              <a:spcBef>
                <a:spcPts val="0"/>
              </a:spcBef>
              <a:spcAft>
                <a:spcPts val="600"/>
              </a:spcAft>
            </a:pPr>
            <a:r>
              <a:rPr lang="cs-CZ" sz="2200" dirty="0"/>
              <a:t>8. </a:t>
            </a:r>
            <a:r>
              <a:rPr lang="en-GB" sz="2200" dirty="0"/>
              <a:t>Johann Gregor Mendel – the secret of heredity</a:t>
            </a:r>
            <a:endParaRPr lang="cs-CZ" sz="2200" dirty="0"/>
          </a:p>
          <a:p>
            <a:pPr lvl="0">
              <a:spcBef>
                <a:spcPts val="0"/>
              </a:spcBef>
              <a:spcAft>
                <a:spcPts val="600"/>
              </a:spcAft>
            </a:pPr>
            <a:r>
              <a:rPr lang="cs-CZ" sz="2200" dirty="0"/>
              <a:t>9. </a:t>
            </a:r>
            <a:r>
              <a:rPr lang="en-GB" sz="2200" dirty="0"/>
              <a:t>Anna </a:t>
            </a:r>
            <a:r>
              <a:rPr lang="en-GB" sz="2200" dirty="0" err="1"/>
              <a:t>Pammrová</a:t>
            </a:r>
            <a:r>
              <a:rPr lang="en-GB" sz="2200" dirty="0"/>
              <a:t> – living in harmony with Nature</a:t>
            </a:r>
            <a:endParaRPr lang="cs-CZ" sz="2200" dirty="0"/>
          </a:p>
          <a:p>
            <a:pPr lvl="0">
              <a:spcBef>
                <a:spcPts val="0"/>
              </a:spcBef>
              <a:spcAft>
                <a:spcPts val="600"/>
              </a:spcAft>
            </a:pPr>
            <a:r>
              <a:rPr lang="cs-CZ" sz="2200" dirty="0"/>
              <a:t>10. </a:t>
            </a:r>
            <a:r>
              <a:rPr lang="en-GB" sz="2200" dirty="0"/>
              <a:t>Charles Robert Darwin – evolution and a journey round the world</a:t>
            </a:r>
            <a:endParaRPr lang="cs-CZ" sz="2200" dirty="0"/>
          </a:p>
          <a:p>
            <a:pPr lvl="0">
              <a:spcBef>
                <a:spcPts val="0"/>
              </a:spcBef>
              <a:spcAft>
                <a:spcPts val="600"/>
              </a:spcAft>
            </a:pPr>
            <a:r>
              <a:rPr lang="cs-CZ" sz="2200" dirty="0"/>
              <a:t>11. </a:t>
            </a:r>
            <a:r>
              <a:rPr lang="en-GB" sz="2200" dirty="0"/>
              <a:t>Alfred Russel Wallace – forgotten researcher</a:t>
            </a:r>
            <a:endParaRPr lang="cs-CZ" sz="2200" dirty="0"/>
          </a:p>
          <a:p>
            <a:pPr lvl="0">
              <a:spcBef>
                <a:spcPts val="0"/>
              </a:spcBef>
              <a:spcAft>
                <a:spcPts val="600"/>
              </a:spcAft>
            </a:pPr>
            <a:r>
              <a:rPr lang="cs-CZ" sz="2200" dirty="0"/>
              <a:t>12. </a:t>
            </a:r>
            <a:r>
              <a:rPr lang="en-GB" sz="2200" dirty="0" err="1"/>
              <a:t>Erazim</a:t>
            </a:r>
            <a:r>
              <a:rPr lang="en-GB" sz="2200" dirty="0"/>
              <a:t> </a:t>
            </a:r>
            <a:r>
              <a:rPr lang="en-GB" sz="2200" dirty="0" err="1"/>
              <a:t>Kohák</a:t>
            </a:r>
            <a:r>
              <a:rPr lang="en-GB" sz="2200" dirty="0"/>
              <a:t> – emphasis on ecological values</a:t>
            </a:r>
            <a:endParaRPr lang="cs-CZ" sz="2200" dirty="0"/>
          </a:p>
          <a:p>
            <a:endParaRPr 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018151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sz="4900" dirty="0"/>
              <a:t>František Mareš (1857 – 1942)</a:t>
            </a:r>
            <a:br>
              <a:rPr lang="cs-CZ" dirty="0"/>
            </a:br>
            <a:endParaRPr lang="cs-CZ" dirty="0"/>
          </a:p>
        </p:txBody>
      </p:sp>
      <p:sp>
        <p:nvSpPr>
          <p:cNvPr id="3" name="Zástupný symbol pro obsah 2"/>
          <p:cNvSpPr>
            <a:spLocks noGrp="1"/>
          </p:cNvSpPr>
          <p:nvPr>
            <p:ph idx="1"/>
          </p:nvPr>
        </p:nvSpPr>
        <p:spPr/>
        <p:txBody>
          <a:bodyPr>
            <a:normAutofit/>
          </a:bodyPr>
          <a:lstStyle/>
          <a:p>
            <a:pPr lvl="0"/>
            <a:r>
              <a:rPr lang="en-GB" sz="2600" dirty="0"/>
              <a:t>Physiologist;</a:t>
            </a:r>
            <a:endParaRPr lang="cs-CZ" sz="2600" dirty="0"/>
          </a:p>
          <a:p>
            <a:pPr lvl="0"/>
            <a:r>
              <a:rPr lang="en-GB" sz="2600" dirty="0"/>
              <a:t>Philosopher;</a:t>
            </a:r>
            <a:endParaRPr lang="cs-CZ" sz="2600" dirty="0"/>
          </a:p>
          <a:p>
            <a:pPr lvl="0"/>
            <a:r>
              <a:rPr lang="en-GB" sz="2600" dirty="0"/>
              <a:t>Politician;</a:t>
            </a:r>
            <a:endParaRPr lang="cs-CZ" sz="2600" dirty="0"/>
          </a:p>
          <a:p>
            <a:pPr lvl="0"/>
            <a:r>
              <a:rPr lang="en-GB" sz="2600" dirty="0"/>
              <a:t>Rector of Charles University; Dean of the Medical Faculty;</a:t>
            </a:r>
            <a:endParaRPr lang="cs-CZ" sz="2600" dirty="0"/>
          </a:p>
          <a:p>
            <a:pPr lvl="0"/>
            <a:r>
              <a:rPr lang="en-GB" sz="2600" dirty="0"/>
              <a:t>Director of the Physiological Institute;</a:t>
            </a:r>
            <a:endParaRPr lang="cs-CZ" sz="2600" dirty="0"/>
          </a:p>
          <a:p>
            <a:pPr lvl="0"/>
            <a:r>
              <a:rPr lang="en-GB" sz="2600" dirty="0"/>
              <a:t>Editor of </a:t>
            </a:r>
            <a:r>
              <a:rPr lang="en-GB" sz="2600" i="1" dirty="0" err="1"/>
              <a:t>Živa</a:t>
            </a:r>
            <a:r>
              <a:rPr lang="en-GB" sz="2600" dirty="0"/>
              <a:t> periodical;</a:t>
            </a:r>
            <a:endParaRPr lang="cs-CZ" sz="2600" dirty="0"/>
          </a:p>
          <a:p>
            <a:pPr lvl="0"/>
            <a:r>
              <a:rPr lang="en-GB" sz="2600" dirty="0"/>
              <a:t>Defender of the authenticity of the Manuscripts;</a:t>
            </a:r>
            <a:endParaRPr lang="cs-CZ" sz="2600" dirty="0"/>
          </a:p>
          <a:p>
            <a:pPr lvl="0"/>
            <a:r>
              <a:rPr lang="en-GB" sz="2600" dirty="0"/>
              <a:t>Author of the first textbook of physiology written in Czech</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434899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en-GB" sz="4900" dirty="0"/>
              <a:t>Works</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dirty="0"/>
          </a:p>
          <a:p>
            <a:pPr lvl="0"/>
            <a:r>
              <a:rPr lang="cs-CZ" sz="2600" i="1" dirty="0"/>
              <a:t>Úvahy z cest</a:t>
            </a:r>
            <a:r>
              <a:rPr lang="cs-CZ" sz="2600" dirty="0"/>
              <a:t> (1890)</a:t>
            </a:r>
          </a:p>
          <a:p>
            <a:pPr lvl="0"/>
            <a:r>
              <a:rPr lang="cs-CZ" sz="2600" i="1" dirty="0" err="1"/>
              <a:t>Idealism</a:t>
            </a:r>
            <a:r>
              <a:rPr lang="cs-CZ" sz="2600" i="1" dirty="0"/>
              <a:t> a </a:t>
            </a:r>
            <a:r>
              <a:rPr lang="cs-CZ" sz="2600" i="1" dirty="0" err="1"/>
              <a:t>realism</a:t>
            </a:r>
            <a:r>
              <a:rPr lang="cs-CZ" sz="2600" i="1" dirty="0"/>
              <a:t> v přírodní vědě</a:t>
            </a:r>
            <a:r>
              <a:rPr lang="cs-CZ" sz="2600" dirty="0"/>
              <a:t> (1901)</a:t>
            </a:r>
          </a:p>
          <a:p>
            <a:pPr lvl="0"/>
            <a:r>
              <a:rPr lang="cs-CZ" sz="2600" i="1" dirty="0"/>
              <a:t>Fysiologie I, II, III, IV</a:t>
            </a:r>
            <a:r>
              <a:rPr lang="cs-CZ" sz="2600" dirty="0"/>
              <a:t> (1906 – 1929)</a:t>
            </a:r>
          </a:p>
          <a:p>
            <a:pPr lvl="0"/>
            <a:r>
              <a:rPr lang="cs-CZ" sz="2600" i="1" dirty="0"/>
              <a:t>Život – tvůrčí síla</a:t>
            </a:r>
            <a:r>
              <a:rPr lang="cs-CZ" sz="2600" dirty="0"/>
              <a:t> (1914)</a:t>
            </a:r>
          </a:p>
          <a:p>
            <a:pPr lvl="0"/>
            <a:r>
              <a:rPr lang="cs-CZ" sz="2600" i="1" dirty="0"/>
              <a:t>Pravda nad skutečnost!</a:t>
            </a:r>
            <a:r>
              <a:rPr lang="cs-CZ" sz="2600" dirty="0"/>
              <a:t> (1918)</a:t>
            </a:r>
          </a:p>
          <a:p>
            <a:pPr lvl="0"/>
            <a:r>
              <a:rPr lang="cs-CZ" sz="2600" i="1" dirty="0"/>
              <a:t>Pravda v citu</a:t>
            </a:r>
            <a:r>
              <a:rPr lang="cs-CZ" sz="2600" dirty="0"/>
              <a:t> (1922)</a:t>
            </a:r>
          </a:p>
          <a:p>
            <a:pPr lvl="0"/>
            <a:r>
              <a:rPr lang="cs-CZ" sz="2600" i="1" dirty="0"/>
              <a:t>Soumrak duchovní kultury před svítáním</a:t>
            </a:r>
            <a:r>
              <a:rPr lang="cs-CZ" sz="2600" dirty="0"/>
              <a:t> (1939)</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08672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sz="4900" dirty="0" err="1"/>
              <a:t>Opinions</a:t>
            </a:r>
            <a:br>
              <a:rPr lang="cs-CZ" dirty="0"/>
            </a:br>
            <a:endParaRPr lang="cs-CZ" dirty="0"/>
          </a:p>
        </p:txBody>
      </p:sp>
      <p:sp>
        <p:nvSpPr>
          <p:cNvPr id="3" name="Zástupný symbol pro obsah 2"/>
          <p:cNvSpPr>
            <a:spLocks noGrp="1"/>
          </p:cNvSpPr>
          <p:nvPr>
            <p:ph idx="1"/>
          </p:nvPr>
        </p:nvSpPr>
        <p:spPr>
          <a:xfrm>
            <a:off x="838200" y="1499191"/>
            <a:ext cx="10515600" cy="4474436"/>
          </a:xfrm>
        </p:spPr>
        <p:txBody>
          <a:bodyPr>
            <a:normAutofit/>
          </a:bodyPr>
          <a:lstStyle/>
          <a:p>
            <a:pPr lvl="0"/>
            <a:endParaRPr lang="cs-CZ" dirty="0"/>
          </a:p>
          <a:p>
            <a:pPr lvl="0"/>
            <a:r>
              <a:rPr lang="en-GB" sz="2600" dirty="0"/>
              <a:t>Natural science cannot reveal the truth.</a:t>
            </a:r>
            <a:endParaRPr lang="cs-CZ" sz="2600" dirty="0"/>
          </a:p>
          <a:p>
            <a:pPr lvl="0"/>
            <a:r>
              <a:rPr lang="en-GB" sz="2600" dirty="0"/>
              <a:t>In science, facts are very important, but the facts alone do not suffice to reveal the truth.</a:t>
            </a:r>
            <a:endParaRPr lang="cs-CZ" sz="2600" dirty="0"/>
          </a:p>
          <a:p>
            <a:pPr lvl="0"/>
            <a:r>
              <a:rPr lang="en-GB" sz="2600" dirty="0"/>
              <a:t>The truth is above reality.</a:t>
            </a:r>
            <a:endParaRPr lang="cs-CZ" sz="2600" dirty="0"/>
          </a:p>
          <a:p>
            <a:pPr lvl="0"/>
            <a:r>
              <a:rPr lang="en-GB" sz="2600" dirty="0"/>
              <a:t>The truth is in the feeling.</a:t>
            </a:r>
            <a:endParaRPr lang="cs-CZ" sz="2600" dirty="0"/>
          </a:p>
          <a:p>
            <a:pPr lvl="0"/>
            <a:r>
              <a:rPr lang="en-GB" sz="2600" dirty="0"/>
              <a:t>Life can be explained only from the position of vitalism.</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078406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r>
              <a:rPr lang="en-GB" sz="4900" dirty="0"/>
              <a:t>Inspired by the ideas of</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b="1" dirty="0"/>
          </a:p>
          <a:p>
            <a:endParaRPr lang="cs-CZ" b="1" dirty="0"/>
          </a:p>
          <a:p>
            <a:pPr lvl="0"/>
            <a:r>
              <a:rPr lang="cs-CZ" sz="2600" dirty="0"/>
              <a:t>Immanuel Kant</a:t>
            </a:r>
          </a:p>
          <a:p>
            <a:pPr lvl="0"/>
            <a:endParaRPr lang="cs-CZ" sz="2600" dirty="0"/>
          </a:p>
          <a:p>
            <a:pPr lvl="0"/>
            <a:r>
              <a:rPr lang="cs-CZ" sz="2600" dirty="0"/>
              <a:t>Arthur Schopenhauer</a:t>
            </a:r>
          </a:p>
          <a:p>
            <a:pPr lvl="0"/>
            <a:endParaRPr lang="cs-CZ" sz="2600" dirty="0"/>
          </a:p>
          <a:p>
            <a:pPr lvl="0"/>
            <a:r>
              <a:rPr lang="cs-CZ" sz="2600" dirty="0"/>
              <a:t>Hans Christian </a:t>
            </a:r>
            <a:r>
              <a:rPr lang="cs-CZ" sz="2600" dirty="0" err="1"/>
              <a:t>Driesch</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413573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FDF2B68B-3CDC-491A-A5B1-C450A01FEEBA}"/>
              </a:ext>
            </a:extLst>
          </p:cNvPr>
          <p:cNvSpPr txBox="1">
            <a:spLocks/>
          </p:cNvSpPr>
          <p:nvPr/>
        </p:nvSpPr>
        <p:spPr>
          <a:xfrm>
            <a:off x="1524000" y="1600201"/>
            <a:ext cx="9144000" cy="291863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300" b="1" dirty="0"/>
          </a:p>
          <a:p>
            <a:pPr algn="ctr"/>
            <a:r>
              <a:rPr lang="cs-CZ" sz="5300" b="1" dirty="0"/>
              <a:t>8. Johann Gregor Mendel –</a:t>
            </a:r>
            <a:r>
              <a:rPr lang="en-GB" sz="5300" dirty="0"/>
              <a:t>searching for the black box of heredity</a:t>
            </a:r>
            <a:endParaRPr lang="cs-CZ" sz="5300" dirty="0"/>
          </a:p>
          <a:p>
            <a:pPr algn="ctr"/>
            <a:endParaRPr lang="cs-CZ" sz="5300" dirty="0"/>
          </a:p>
        </p:txBody>
      </p:sp>
    </p:spTree>
    <p:extLst>
      <p:ext uri="{BB962C8B-B14F-4D97-AF65-F5344CB8AC3E}">
        <p14:creationId xmlns:p14="http://schemas.microsoft.com/office/powerpoint/2010/main" val="1870889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sz="4900" dirty="0"/>
              <a:t>Johann Gregor Mendel (1822 – 1884)</a:t>
            </a:r>
            <a:br>
              <a:rPr lang="cs-CZ" dirty="0"/>
            </a:br>
            <a:endParaRPr lang="cs-CZ" dirty="0"/>
          </a:p>
        </p:txBody>
      </p:sp>
      <p:sp>
        <p:nvSpPr>
          <p:cNvPr id="8" name="Zástupný symbol pro obsah 7"/>
          <p:cNvSpPr>
            <a:spLocks noGrp="1"/>
          </p:cNvSpPr>
          <p:nvPr>
            <p:ph idx="1"/>
          </p:nvPr>
        </p:nvSpPr>
        <p:spPr/>
        <p:txBody>
          <a:bodyPr/>
          <a:lstStyle/>
          <a:p>
            <a:pPr lvl="0"/>
            <a:endParaRPr lang="cs-CZ" sz="2600" dirty="0"/>
          </a:p>
          <a:p>
            <a:pPr lvl="0"/>
            <a:r>
              <a:rPr lang="en-GB" sz="2600" dirty="0"/>
              <a:t>Monk and abbot of the </a:t>
            </a:r>
            <a:r>
              <a:rPr lang="en-GB" sz="2600" dirty="0" err="1"/>
              <a:t>augustinian</a:t>
            </a:r>
            <a:r>
              <a:rPr lang="en-GB" sz="2600" dirty="0"/>
              <a:t> monastery in Brno</a:t>
            </a:r>
            <a:endParaRPr lang="cs-CZ" sz="2600" dirty="0"/>
          </a:p>
          <a:p>
            <a:pPr lvl="0"/>
            <a:r>
              <a:rPr lang="en-GB" sz="2600" dirty="0"/>
              <a:t>Teacher of natural history;</a:t>
            </a:r>
            <a:endParaRPr lang="cs-CZ" sz="2600" dirty="0"/>
          </a:p>
          <a:p>
            <a:pPr lvl="0"/>
            <a:r>
              <a:rPr lang="en-GB" sz="2600" dirty="0"/>
              <a:t>Natural scientist</a:t>
            </a:r>
            <a:endParaRPr lang="cs-CZ" sz="2600" dirty="0"/>
          </a:p>
          <a:p>
            <a:pPr lvl="0"/>
            <a:r>
              <a:rPr lang="en-GB" sz="2600" dirty="0"/>
              <a:t>Founder of genetics; he experimented with plant hybrids (e.g. crossbreeding sweet peas)</a:t>
            </a:r>
            <a:endParaRPr lang="cs-CZ" sz="2600" dirty="0"/>
          </a:p>
          <a:p>
            <a:pPr lvl="0"/>
            <a:r>
              <a:rPr lang="en-GB" sz="2600" dirty="0"/>
              <a:t>Meteorologist</a:t>
            </a:r>
            <a:endParaRPr lang="cs-CZ" sz="2600" dirty="0"/>
          </a:p>
          <a:p>
            <a:pPr lvl="0"/>
            <a:r>
              <a:rPr lang="en-GB" sz="2600" dirty="0"/>
              <a:t>His</a:t>
            </a:r>
            <a:r>
              <a:rPr lang="en-GB" sz="2600" b="1" i="1" dirty="0"/>
              <a:t> </a:t>
            </a:r>
            <a:r>
              <a:rPr lang="en-GB" sz="2600" dirty="0" err="1"/>
              <a:t>bestknown</a:t>
            </a:r>
            <a:r>
              <a:rPr lang="en-GB" sz="2600" dirty="0"/>
              <a:t> work is the lecture on: </a:t>
            </a:r>
            <a:r>
              <a:rPr lang="en-GB" sz="2600" b="1" dirty="0"/>
              <a:t>“</a:t>
            </a:r>
            <a:r>
              <a:rPr lang="en-GB" sz="2600" b="1" i="1" dirty="0" err="1"/>
              <a:t>Versuche</a:t>
            </a:r>
            <a:r>
              <a:rPr lang="en-GB" sz="2600" b="1" i="1" dirty="0"/>
              <a:t> </a:t>
            </a:r>
            <a:r>
              <a:rPr lang="en-GB" sz="2600" b="1" i="1" dirty="0" err="1"/>
              <a:t>über</a:t>
            </a:r>
            <a:r>
              <a:rPr lang="en-GB" sz="2600" b="1" i="1" dirty="0"/>
              <a:t> </a:t>
            </a:r>
            <a:r>
              <a:rPr lang="en-GB" sz="2600" b="1" i="1" dirty="0" err="1"/>
              <a:t>Pflanzen-Hybriden</a:t>
            </a:r>
            <a:r>
              <a:rPr lang="en-GB" sz="2600" b="1" dirty="0"/>
              <a:t>”</a:t>
            </a:r>
            <a:r>
              <a:rPr lang="en-GB" sz="2600" dirty="0"/>
              <a:t> (1866)</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686354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br>
              <a:rPr lang="cs-CZ" dirty="0"/>
            </a:br>
            <a:r>
              <a:rPr lang="en-GB" dirty="0"/>
              <a:t>Mendel pursued scientific researches when nothing was known about</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dirty="0"/>
          </a:p>
          <a:p>
            <a:pPr lvl="0"/>
            <a:r>
              <a:rPr lang="en-GB" sz="2600" dirty="0"/>
              <a:t>Cell division</a:t>
            </a:r>
            <a:endParaRPr lang="cs-CZ" sz="2600" dirty="0"/>
          </a:p>
          <a:p>
            <a:pPr lvl="0"/>
            <a:endParaRPr lang="cs-CZ" sz="2600" dirty="0"/>
          </a:p>
          <a:p>
            <a:pPr lvl="0"/>
            <a:r>
              <a:rPr lang="en-GB" sz="2600" dirty="0"/>
              <a:t>The origin of germ cells</a:t>
            </a:r>
            <a:endParaRPr lang="cs-CZ" sz="2600" dirty="0"/>
          </a:p>
          <a:p>
            <a:pPr lvl="0"/>
            <a:endParaRPr lang="cs-CZ" sz="2600" dirty="0"/>
          </a:p>
          <a:p>
            <a:pPr lvl="0"/>
            <a:r>
              <a:rPr lang="en-GB" sz="2600" dirty="0"/>
              <a:t>Chromosomes and their placement in the cell</a:t>
            </a:r>
            <a:endParaRPr lang="cs-CZ" sz="2600" dirty="0"/>
          </a:p>
          <a:p>
            <a:pPr lvl="0"/>
            <a:endParaRPr lang="cs-CZ" sz="2600" dirty="0"/>
          </a:p>
          <a:p>
            <a:pPr lvl="0"/>
            <a:r>
              <a:rPr lang="en-GB" sz="2600" dirty="0"/>
              <a:t>The conditions for fertilisation</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919560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Mendel’s contribution to natural science </a:t>
            </a:r>
            <a:endParaRPr lang="cs-CZ" dirty="0"/>
          </a:p>
        </p:txBody>
      </p:sp>
      <p:sp>
        <p:nvSpPr>
          <p:cNvPr id="3" name="Zástupný symbol pro obsah 2"/>
          <p:cNvSpPr>
            <a:spLocks noGrp="1"/>
          </p:cNvSpPr>
          <p:nvPr>
            <p:ph idx="1"/>
          </p:nvPr>
        </p:nvSpPr>
        <p:spPr>
          <a:xfrm>
            <a:off x="838200" y="1450867"/>
            <a:ext cx="10515600" cy="4609420"/>
          </a:xfrm>
        </p:spPr>
        <p:txBody>
          <a:bodyPr>
            <a:normAutofit lnSpcReduction="10000"/>
          </a:bodyPr>
          <a:lstStyle/>
          <a:p>
            <a:pPr lvl="0"/>
            <a:r>
              <a:rPr lang="en-GB" sz="2600" dirty="0"/>
              <a:t>During his experiments he made very exacting demands on the purity of animal and plant species and on measurement precision.</a:t>
            </a:r>
            <a:endParaRPr lang="cs-CZ" sz="2600" dirty="0"/>
          </a:p>
          <a:p>
            <a:pPr lvl="0"/>
            <a:endParaRPr lang="cs-CZ" sz="2600" dirty="0"/>
          </a:p>
          <a:p>
            <a:pPr lvl="0"/>
            <a:r>
              <a:rPr lang="en-GB" sz="2600" dirty="0"/>
              <a:t>He was the first to observe the </a:t>
            </a:r>
            <a:r>
              <a:rPr lang="en-GB" sz="2600" dirty="0" err="1"/>
              <a:t>transmisssion</a:t>
            </a:r>
            <a:r>
              <a:rPr lang="en-GB" sz="2600" dirty="0"/>
              <a:t> of individual characters.</a:t>
            </a:r>
            <a:endParaRPr lang="cs-CZ" sz="2600" dirty="0"/>
          </a:p>
          <a:p>
            <a:pPr lvl="0"/>
            <a:endParaRPr lang="cs-CZ" sz="2600" dirty="0"/>
          </a:p>
          <a:p>
            <a:pPr lvl="0"/>
            <a:r>
              <a:rPr lang="en-GB" sz="2600" dirty="0"/>
              <a:t>He made an assumption about material dispositions paired in cells (not knowing yet where the material dispositions are located in the cell and not labelling them as genes).</a:t>
            </a:r>
            <a:endParaRPr lang="cs-CZ" sz="2600" dirty="0"/>
          </a:p>
          <a:p>
            <a:pPr lvl="0"/>
            <a:endParaRPr lang="cs-CZ" sz="2600" dirty="0"/>
          </a:p>
          <a:p>
            <a:pPr lvl="0"/>
            <a:r>
              <a:rPr lang="en-GB" sz="2600" dirty="0"/>
              <a:t>He could formulate mathematical regularities in the </a:t>
            </a:r>
            <a:r>
              <a:rPr lang="en-GB" sz="2600" dirty="0" err="1"/>
              <a:t>transmisssion</a:t>
            </a:r>
            <a:r>
              <a:rPr lang="en-GB" sz="2600" dirty="0"/>
              <a:t> of particular material dispositions. </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553631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Why was Mendel forgotten?</a:t>
            </a: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sz="2600" dirty="0"/>
          </a:p>
          <a:p>
            <a:pPr lvl="0"/>
            <a:r>
              <a:rPr lang="en-GB" sz="2600" dirty="0"/>
              <a:t>In the times of respectable university scholarship, a monk working in a monastery was not considered a serious man of science.</a:t>
            </a:r>
            <a:endParaRPr lang="cs-CZ" sz="2600" dirty="0"/>
          </a:p>
          <a:p>
            <a:pPr lvl="0"/>
            <a:endParaRPr lang="cs-CZ" sz="2600" dirty="0"/>
          </a:p>
          <a:p>
            <a:pPr lvl="0"/>
            <a:r>
              <a:rPr lang="en-GB" sz="2600" dirty="0"/>
              <a:t>His combination of botany and mathematics, first ever, was very unusual in the 19th century.</a:t>
            </a:r>
            <a:endParaRPr lang="cs-CZ" sz="2600" dirty="0"/>
          </a:p>
          <a:p>
            <a:pPr lvl="0"/>
            <a:endParaRPr lang="cs-CZ" sz="2600" dirty="0"/>
          </a:p>
          <a:p>
            <a:pPr lvl="0"/>
            <a:r>
              <a:rPr lang="en-GB" sz="2600" dirty="0"/>
              <a:t>The results he achieved in plant crossbreeding were confirmed only in some species, in others, the achievements varied.</a:t>
            </a:r>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601804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706114E5-D009-4A0E-9715-7817C4B56838}"/>
              </a:ext>
            </a:extLst>
          </p:cNvPr>
          <p:cNvSpPr txBox="1">
            <a:spLocks/>
          </p:cNvSpPr>
          <p:nvPr/>
        </p:nvSpPr>
        <p:spPr>
          <a:xfrm>
            <a:off x="2383971" y="1428751"/>
            <a:ext cx="7592786" cy="309008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300" b="1" dirty="0"/>
          </a:p>
          <a:p>
            <a:pPr algn="ctr"/>
            <a:r>
              <a:rPr lang="cs-CZ" sz="5300" b="1" dirty="0"/>
              <a:t>9. Anna Pammrová – </a:t>
            </a:r>
            <a:r>
              <a:rPr lang="en-GB" sz="5300" dirty="0"/>
              <a:t>living in harmony with Nature</a:t>
            </a:r>
            <a:endParaRPr lang="cs-CZ" sz="5300" dirty="0"/>
          </a:p>
        </p:txBody>
      </p:sp>
    </p:spTree>
    <p:extLst>
      <p:ext uri="{BB962C8B-B14F-4D97-AF65-F5344CB8AC3E}">
        <p14:creationId xmlns:p14="http://schemas.microsoft.com/office/powerpoint/2010/main" val="509611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55A62198-121B-4310-8074-45A652EF1B96}"/>
              </a:ext>
            </a:extLst>
          </p:cNvPr>
          <p:cNvSpPr>
            <a:spLocks noGrp="1"/>
          </p:cNvSpPr>
          <p:nvPr>
            <p:ph type="ctrTitle"/>
          </p:nvPr>
        </p:nvSpPr>
        <p:spPr>
          <a:xfrm>
            <a:off x="1069522" y="1681843"/>
            <a:ext cx="10246179" cy="2081893"/>
          </a:xfrm>
        </p:spPr>
        <p:txBody>
          <a:bodyPr>
            <a:normAutofit/>
          </a:bodyPr>
          <a:lstStyle/>
          <a:p>
            <a:r>
              <a:rPr lang="en-GB" sz="5300" b="1" dirty="0"/>
              <a:t>1.Jan Evangelista </a:t>
            </a:r>
            <a:r>
              <a:rPr lang="en-GB" sz="5300" b="1" dirty="0" err="1"/>
              <a:t>Purkyně</a:t>
            </a:r>
            <a:r>
              <a:rPr lang="en-GB" sz="5300" b="1" dirty="0"/>
              <a:t> – </a:t>
            </a:r>
            <a:r>
              <a:rPr lang="en-GB" sz="5300" dirty="0"/>
              <a:t>naturalist, philosopher and inventor</a:t>
            </a:r>
            <a:endParaRPr lang="cs-CZ" sz="5300" dirty="0"/>
          </a:p>
        </p:txBody>
      </p:sp>
      <p:sp>
        <p:nvSpPr>
          <p:cNvPr id="3" name="Zástupný symbol pro obsah 2"/>
          <p:cNvSpPr>
            <a:spLocks noGrp="1"/>
          </p:cNvSpPr>
          <p:nvPr>
            <p:ph type="subTitle" idx="1"/>
          </p:nvPr>
        </p:nvSpPr>
        <p:spPr/>
        <p:txBody>
          <a:bodyPr>
            <a:normAutofit/>
          </a:bodyPr>
          <a:lstStyle/>
          <a:p>
            <a:endParaRPr lang="cs-CZ" sz="2600" b="1"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417535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sz="4900" dirty="0"/>
              <a:t>Anna Pammrová (1860 – 1945)</a:t>
            </a:r>
            <a:br>
              <a:rPr lang="cs-CZ" dirty="0"/>
            </a:br>
            <a:endParaRPr lang="cs-CZ" dirty="0"/>
          </a:p>
        </p:txBody>
      </p:sp>
      <p:sp>
        <p:nvSpPr>
          <p:cNvPr id="3" name="Zástupný symbol pro obsah 2"/>
          <p:cNvSpPr>
            <a:spLocks noGrp="1"/>
          </p:cNvSpPr>
          <p:nvPr>
            <p:ph idx="1"/>
          </p:nvPr>
        </p:nvSpPr>
        <p:spPr/>
        <p:txBody>
          <a:bodyPr>
            <a:normAutofit/>
          </a:bodyPr>
          <a:lstStyle/>
          <a:p>
            <a:pPr lvl="0"/>
            <a:r>
              <a:rPr lang="en-GB" sz="2600" dirty="0"/>
              <a:t>Her works are currently gaining due recognition.</a:t>
            </a:r>
            <a:endParaRPr lang="cs-CZ" sz="2600" dirty="0"/>
          </a:p>
          <a:p>
            <a:pPr lvl="0"/>
            <a:endParaRPr lang="cs-CZ" sz="2600" dirty="0"/>
          </a:p>
          <a:p>
            <a:pPr lvl="0"/>
            <a:r>
              <a:rPr lang="en-GB" sz="2600" dirty="0"/>
              <a:t>She lived in seclusion, away from civilisation.</a:t>
            </a:r>
            <a:endParaRPr lang="cs-CZ" sz="2600" dirty="0"/>
          </a:p>
          <a:p>
            <a:pPr lvl="0"/>
            <a:endParaRPr lang="cs-CZ" sz="2600" dirty="0"/>
          </a:p>
          <a:p>
            <a:pPr lvl="0"/>
            <a:r>
              <a:rPr lang="en-GB" sz="2600" dirty="0"/>
              <a:t>From 1899 she lead a cloistered existence in the woods off </a:t>
            </a:r>
            <a:r>
              <a:rPr lang="en-GB" sz="2600" dirty="0" err="1"/>
              <a:t>Žďárov</a:t>
            </a:r>
            <a:r>
              <a:rPr lang="en-GB" sz="2600" dirty="0"/>
              <a:t> u </a:t>
            </a:r>
            <a:r>
              <a:rPr lang="en-GB" sz="2600" dirty="0" err="1"/>
              <a:t>Tišnova</a:t>
            </a:r>
            <a:r>
              <a:rPr lang="en-GB" sz="2600" dirty="0"/>
              <a:t>.</a:t>
            </a:r>
            <a:endParaRPr lang="cs-CZ" sz="2600" dirty="0"/>
          </a:p>
          <a:p>
            <a:pPr lvl="0"/>
            <a:endParaRPr lang="cs-CZ" sz="2600" dirty="0"/>
          </a:p>
          <a:p>
            <a:pPr lvl="0"/>
            <a:r>
              <a:rPr lang="en-GB" sz="2600" dirty="0"/>
              <a:t>Her ideal was life in harmony with Nature.</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916615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Works</a:t>
            </a: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r>
              <a:rPr lang="cs-CZ" sz="2600" i="1" dirty="0"/>
              <a:t>Alfa: embryonální pokus o řešení ženské otázky</a:t>
            </a:r>
            <a:r>
              <a:rPr lang="cs-CZ" sz="2600" dirty="0"/>
              <a:t> (1917)</a:t>
            </a:r>
          </a:p>
          <a:p>
            <a:endParaRPr lang="cs-CZ" sz="2600" dirty="0"/>
          </a:p>
          <a:p>
            <a:r>
              <a:rPr lang="cs-CZ" sz="2600" i="1" dirty="0"/>
              <a:t>O mateřství a </a:t>
            </a:r>
            <a:r>
              <a:rPr lang="cs-CZ" sz="2600" i="1" dirty="0" err="1"/>
              <a:t>pamateřství</a:t>
            </a:r>
            <a:r>
              <a:rPr lang="cs-CZ" sz="2600" dirty="0"/>
              <a:t> (1919)</a:t>
            </a:r>
          </a:p>
          <a:p>
            <a:endParaRPr lang="cs-CZ" sz="2600" dirty="0"/>
          </a:p>
          <a:p>
            <a:r>
              <a:rPr lang="cs-CZ" sz="2600" i="1" dirty="0"/>
              <a:t>Cestou k zářnému cíli</a:t>
            </a:r>
            <a:r>
              <a:rPr lang="cs-CZ" sz="2600" dirty="0"/>
              <a:t> (1925)</a:t>
            </a:r>
          </a:p>
          <a:p>
            <a:endParaRPr lang="cs-CZ" sz="2600" dirty="0"/>
          </a:p>
          <a:p>
            <a:r>
              <a:rPr lang="cs-CZ" sz="2600" i="1" dirty="0"/>
              <a:t>Zápisky nečitelné</a:t>
            </a:r>
            <a:r>
              <a:rPr lang="cs-CZ" sz="2600" dirty="0"/>
              <a:t> (1936)</a:t>
            </a:r>
          </a:p>
          <a:p>
            <a:endParaRPr lang="cs-CZ" sz="2600" dirty="0"/>
          </a:p>
          <a:p>
            <a:r>
              <a:rPr lang="cs-CZ" sz="2600" i="1" dirty="0"/>
              <a:t>Odezva z lůna stvoření</a:t>
            </a:r>
            <a:r>
              <a:rPr lang="cs-CZ" sz="2600" dirty="0"/>
              <a:t> (1937)</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440003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Opinions</a:t>
            </a: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pPr lvl="0"/>
            <a:r>
              <a:rPr lang="en-GB" sz="2600" dirty="0"/>
              <a:t>Reflected upon the woman’s position in the society - women’s emancipation.</a:t>
            </a:r>
            <a:endParaRPr lang="cs-CZ" sz="2600" dirty="0"/>
          </a:p>
          <a:p>
            <a:pPr lvl="0"/>
            <a:endParaRPr lang="cs-CZ" sz="2600" dirty="0"/>
          </a:p>
          <a:p>
            <a:pPr lvl="0"/>
            <a:r>
              <a:rPr lang="en-GB" sz="2600" dirty="0"/>
              <a:t>The history of mankind is a compelling story about woman’s subjugation.</a:t>
            </a:r>
            <a:endParaRPr lang="cs-CZ" sz="2600" dirty="0"/>
          </a:p>
          <a:p>
            <a:pPr lvl="0"/>
            <a:endParaRPr lang="cs-CZ" sz="2600" dirty="0"/>
          </a:p>
          <a:p>
            <a:pPr lvl="0"/>
            <a:r>
              <a:rPr lang="en-GB" sz="2600" dirty="0"/>
              <a:t>The deformation of the woman’s original function has brought the human race to crisis.</a:t>
            </a:r>
            <a:endParaRPr lang="cs-CZ" sz="2600" dirty="0"/>
          </a:p>
          <a:p>
            <a:pPr lvl="0"/>
            <a:endParaRPr lang="cs-CZ" sz="2600" dirty="0"/>
          </a:p>
          <a:p>
            <a:pPr lvl="0"/>
            <a:r>
              <a:rPr lang="en-GB" sz="2600" dirty="0"/>
              <a:t>Mother is a caregiving protectress.</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514675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Other opinions</a:t>
            </a:r>
            <a:endParaRPr lang="cs-CZ" dirty="0"/>
          </a:p>
        </p:txBody>
      </p:sp>
      <p:sp>
        <p:nvSpPr>
          <p:cNvPr id="3" name="Zástupný symbol pro obsah 2"/>
          <p:cNvSpPr>
            <a:spLocks noGrp="1"/>
          </p:cNvSpPr>
          <p:nvPr>
            <p:ph idx="1"/>
          </p:nvPr>
        </p:nvSpPr>
        <p:spPr>
          <a:xfrm>
            <a:off x="838200" y="1453243"/>
            <a:ext cx="10515600" cy="4723720"/>
          </a:xfrm>
        </p:spPr>
        <p:txBody>
          <a:bodyPr>
            <a:normAutofit fontScale="92500" lnSpcReduction="20000"/>
          </a:bodyPr>
          <a:lstStyle/>
          <a:p>
            <a:pPr lvl="0"/>
            <a:r>
              <a:rPr lang="en-GB" sz="2600" dirty="0"/>
              <a:t>Civilisation and culture have taken a stand against man.</a:t>
            </a:r>
            <a:endParaRPr lang="cs-CZ" sz="2600" dirty="0"/>
          </a:p>
          <a:p>
            <a:pPr lvl="0"/>
            <a:endParaRPr lang="cs-CZ" sz="2600" dirty="0"/>
          </a:p>
          <a:p>
            <a:pPr lvl="0"/>
            <a:r>
              <a:rPr lang="en-GB" sz="2600" dirty="0"/>
              <a:t>Man is unwilling to admit there is no purpose in life.</a:t>
            </a:r>
            <a:endParaRPr lang="cs-CZ" sz="2600" dirty="0"/>
          </a:p>
          <a:p>
            <a:pPr lvl="0"/>
            <a:endParaRPr lang="cs-CZ" sz="2600" dirty="0"/>
          </a:p>
          <a:p>
            <a:pPr lvl="0"/>
            <a:r>
              <a:rPr lang="en-GB" sz="2600" dirty="0"/>
              <a:t>Nihilism</a:t>
            </a:r>
            <a:endParaRPr lang="cs-CZ" sz="2600" dirty="0"/>
          </a:p>
          <a:p>
            <a:pPr lvl="0"/>
            <a:endParaRPr lang="cs-CZ" sz="2600" dirty="0"/>
          </a:p>
          <a:p>
            <a:pPr lvl="0"/>
            <a:r>
              <a:rPr lang="en-GB" sz="2600" dirty="0"/>
              <a:t>Critique of modern civilisation and culture</a:t>
            </a:r>
            <a:endParaRPr lang="cs-CZ" sz="2600" dirty="0"/>
          </a:p>
          <a:p>
            <a:pPr lvl="0"/>
            <a:endParaRPr lang="cs-CZ" sz="2600" dirty="0"/>
          </a:p>
          <a:p>
            <a:pPr lvl="0"/>
            <a:r>
              <a:rPr lang="en-GB" sz="2600" dirty="0"/>
              <a:t>Man is expected to blend with nature and its sounds.</a:t>
            </a:r>
            <a:endParaRPr lang="cs-CZ" sz="2600" dirty="0"/>
          </a:p>
          <a:p>
            <a:pPr lvl="0"/>
            <a:endParaRPr lang="cs-CZ" sz="2600" dirty="0"/>
          </a:p>
          <a:p>
            <a:pPr lvl="0"/>
            <a:r>
              <a:rPr lang="en-GB" sz="2600" dirty="0" err="1"/>
              <a:t>Man’salvation</a:t>
            </a:r>
            <a:r>
              <a:rPr lang="en-GB" sz="2600" dirty="0"/>
              <a:t> is in solitude where only mankind can avoid excessive consumption.</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4304278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r>
              <a:rPr lang="en-GB" sz="4900" dirty="0"/>
              <a:t>Inspired by the ideas of</a:t>
            </a:r>
            <a:br>
              <a:rPr lang="cs-CZ" dirty="0"/>
            </a:b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pPr lvl="0"/>
            <a:endParaRPr lang="cs-CZ" dirty="0"/>
          </a:p>
          <a:p>
            <a:pPr lvl="0"/>
            <a:endParaRPr lang="cs-CZ" dirty="0"/>
          </a:p>
          <a:p>
            <a:pPr lvl="0"/>
            <a:r>
              <a:rPr lang="cs-CZ" dirty="0"/>
              <a:t>Otokar Březina</a:t>
            </a:r>
          </a:p>
          <a:p>
            <a:pPr lvl="0"/>
            <a:endParaRPr lang="cs-CZ" dirty="0"/>
          </a:p>
          <a:p>
            <a:pPr lvl="0"/>
            <a:r>
              <a:rPr lang="cs-CZ" dirty="0"/>
              <a:t>Jean – Jacques Rousseau</a:t>
            </a:r>
          </a:p>
          <a:p>
            <a:pPr lvl="0"/>
            <a:endParaRPr lang="cs-CZ" dirty="0"/>
          </a:p>
          <a:p>
            <a:pPr lvl="0"/>
            <a:r>
              <a:rPr lang="cs-CZ" dirty="0"/>
              <a:t>Lev Nikolajevič Tolstoj</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569554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80731" y="1733108"/>
            <a:ext cx="10515600" cy="1935236"/>
          </a:xfrm>
        </p:spPr>
        <p:txBody>
          <a:bodyPr>
            <a:normAutofit fontScale="90000"/>
          </a:bodyPr>
          <a:lstStyle/>
          <a:p>
            <a:pPr algn="ctr"/>
            <a:br>
              <a:rPr lang="cs-CZ" b="1" dirty="0"/>
            </a:br>
            <a:r>
              <a:rPr lang="cs-CZ" sz="5900" b="1" dirty="0"/>
              <a:t>10. Charles Robert Darwin</a:t>
            </a:r>
            <a:br>
              <a:rPr lang="cs-CZ" sz="5400" dirty="0"/>
            </a:br>
            <a:br>
              <a:rPr lang="cs-CZ" dirty="0"/>
            </a:b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9700876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r>
              <a:rPr lang="cs-CZ" sz="4900" dirty="0"/>
              <a:t>Charles Robert Darwin (1809 – 1882)</a:t>
            </a:r>
            <a:br>
              <a:rPr lang="cs-CZ" sz="4900" dirty="0"/>
            </a:br>
            <a:br>
              <a:rPr lang="cs-CZ" sz="4900" dirty="0"/>
            </a:br>
            <a:endParaRPr lang="cs-CZ" sz="4900" dirty="0"/>
          </a:p>
        </p:txBody>
      </p:sp>
      <p:sp>
        <p:nvSpPr>
          <p:cNvPr id="3" name="Zástupný symbol pro obsah 2"/>
          <p:cNvSpPr>
            <a:spLocks noGrp="1"/>
          </p:cNvSpPr>
          <p:nvPr>
            <p:ph idx="1"/>
          </p:nvPr>
        </p:nvSpPr>
        <p:spPr>
          <a:xfrm>
            <a:off x="838200" y="1622289"/>
            <a:ext cx="10515600" cy="4554674"/>
          </a:xfrm>
        </p:spPr>
        <p:txBody>
          <a:bodyPr>
            <a:normAutofit/>
          </a:bodyPr>
          <a:lstStyle/>
          <a:p>
            <a:pPr lvl="0"/>
            <a:endParaRPr lang="cs-CZ" sz="2600" dirty="0"/>
          </a:p>
          <a:p>
            <a:pPr lvl="0"/>
            <a:r>
              <a:rPr lang="en-GB" sz="2600" dirty="0"/>
              <a:t>Naturalist; explorer</a:t>
            </a:r>
            <a:endParaRPr lang="cs-CZ" sz="2600" dirty="0"/>
          </a:p>
          <a:p>
            <a:pPr lvl="0"/>
            <a:r>
              <a:rPr lang="en-GB" sz="2600" dirty="0"/>
              <a:t>Scientific research was also an </a:t>
            </a:r>
            <a:r>
              <a:rPr lang="en-GB" sz="2600" dirty="0" err="1"/>
              <a:t>intelectual</a:t>
            </a:r>
            <a:r>
              <a:rPr lang="en-GB" sz="2600" dirty="0"/>
              <a:t> pursuit of his grandfather, Erasmus Darwin (1731–1802)</a:t>
            </a:r>
            <a:endParaRPr lang="cs-CZ" sz="2600" dirty="0"/>
          </a:p>
          <a:p>
            <a:pPr lvl="0"/>
            <a:r>
              <a:rPr lang="en-GB" sz="2600" dirty="0"/>
              <a:t>Between December 1831-October 1836, he travelled round the world aboard the </a:t>
            </a:r>
            <a:r>
              <a:rPr lang="en-GB" sz="2600" dirty="0" err="1"/>
              <a:t>Beagled</a:t>
            </a:r>
            <a:endParaRPr lang="cs-CZ" sz="2600" dirty="0"/>
          </a:p>
          <a:p>
            <a:pPr lvl="0"/>
            <a:r>
              <a:rPr lang="en-GB" sz="2600" dirty="0"/>
              <a:t>The route followed from Cape Verde to South America via the Falklands - the Galápagos – Tahiti - New Zealand- Australia – Tasmania- St Helena the Azores</a:t>
            </a:r>
            <a:endParaRPr lang="cs-CZ" sz="2600" dirty="0"/>
          </a:p>
          <a:p>
            <a:pPr lvl="0"/>
            <a:r>
              <a:rPr lang="en-GB" sz="2600" dirty="0">
                <a:hlinkClick r:id="rId2"/>
              </a:rPr>
              <a:t>http://www.darwin-online.org.uk/</a:t>
            </a:r>
            <a:r>
              <a:rPr lang="cs-CZ" sz="2600" dirty="0"/>
              <a:t> </a:t>
            </a:r>
          </a:p>
          <a:p>
            <a:endParaRPr lang="cs-CZ" dirty="0"/>
          </a:p>
        </p:txBody>
      </p:sp>
      <p:pic>
        <p:nvPicPr>
          <p:cNvPr id="4" name="Obrázek 3" descr="C:\Users\21536\AppData\Local\Temp\7zOCBEF4013\interreg_Rakousko_Ceska_Republika_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5">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6">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572290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The most influential works</a:t>
            </a: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pPr lvl="0"/>
            <a:endParaRPr lang="cs-CZ" i="1" dirty="0"/>
          </a:p>
          <a:p>
            <a:pPr lvl="0"/>
            <a:endParaRPr lang="cs-CZ" i="1" dirty="0"/>
          </a:p>
          <a:p>
            <a:pPr lvl="0"/>
            <a:r>
              <a:rPr lang="cs-CZ" i="1" dirty="0"/>
              <a:t>O pohlavním výběru</a:t>
            </a:r>
          </a:p>
          <a:p>
            <a:pPr lvl="0"/>
            <a:endParaRPr lang="cs-CZ" dirty="0"/>
          </a:p>
          <a:p>
            <a:pPr lvl="0"/>
            <a:r>
              <a:rPr lang="cs-CZ" i="1" dirty="0"/>
              <a:t>O původu člověka</a:t>
            </a:r>
          </a:p>
          <a:p>
            <a:pPr lvl="0"/>
            <a:endParaRPr lang="cs-CZ" dirty="0"/>
          </a:p>
          <a:p>
            <a:pPr lvl="0"/>
            <a:r>
              <a:rPr lang="cs-CZ" i="1" dirty="0"/>
              <a:t>O původu druhů</a:t>
            </a:r>
            <a:r>
              <a:rPr lang="cs-CZ" dirty="0"/>
              <a:t> (1859)</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6835986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Opinions</a:t>
            </a: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pPr lvl="0"/>
            <a:r>
              <a:rPr lang="en-GB" sz="2600" dirty="0"/>
              <a:t>Organisms produce a large progeny, all of which cannot survive; because of high mortality, only some them mature to further reproduction.</a:t>
            </a:r>
            <a:endParaRPr lang="cs-CZ" sz="2600" dirty="0"/>
          </a:p>
          <a:p>
            <a:pPr lvl="0"/>
            <a:endParaRPr lang="cs-CZ" sz="2600" dirty="0"/>
          </a:p>
          <a:p>
            <a:pPr lvl="0"/>
            <a:r>
              <a:rPr lang="en-GB" sz="2600" dirty="0"/>
              <a:t>Individuals of the same species can change in all characters giving rise to variations.</a:t>
            </a:r>
            <a:endParaRPr lang="cs-CZ" sz="2600" dirty="0"/>
          </a:p>
          <a:p>
            <a:pPr lvl="0"/>
            <a:endParaRPr lang="cs-CZ" sz="2600" dirty="0"/>
          </a:p>
          <a:p>
            <a:pPr lvl="0"/>
            <a:r>
              <a:rPr lang="en-GB" sz="2600" dirty="0"/>
              <a:t>The variations that are advantageous in the struggle for existence are </a:t>
            </a:r>
            <a:r>
              <a:rPr lang="en-GB" sz="2600" dirty="0" err="1"/>
              <a:t>hereditory</a:t>
            </a:r>
            <a:r>
              <a:rPr lang="en-GB" sz="2600" dirty="0"/>
              <a:t>.</a:t>
            </a:r>
            <a:endParaRPr lang="cs-CZ" sz="2600" dirty="0"/>
          </a:p>
          <a:p>
            <a:pPr lvl="0"/>
            <a:endParaRPr lang="cs-CZ" sz="2600" dirty="0"/>
          </a:p>
          <a:p>
            <a:pPr lvl="0"/>
            <a:r>
              <a:rPr lang="en-GB" sz="2600" dirty="0"/>
              <a:t>The basic unit of evolution is a population (an ensemble of individuals).</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586853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80731" y="1733108"/>
            <a:ext cx="10515600" cy="1935236"/>
          </a:xfrm>
        </p:spPr>
        <p:txBody>
          <a:bodyPr>
            <a:normAutofit fontScale="90000"/>
          </a:bodyPr>
          <a:lstStyle/>
          <a:p>
            <a:pPr algn="ctr"/>
            <a:br>
              <a:rPr lang="cs-CZ" b="1" dirty="0"/>
            </a:br>
            <a:r>
              <a:rPr lang="cs-CZ" sz="5900" b="1" dirty="0"/>
              <a:t>11. Alfred </a:t>
            </a:r>
            <a:r>
              <a:rPr lang="cs-CZ" sz="5900" b="1" dirty="0" err="1"/>
              <a:t>Russel</a:t>
            </a:r>
            <a:r>
              <a:rPr lang="cs-CZ" sz="5900" b="1" dirty="0"/>
              <a:t> </a:t>
            </a:r>
            <a:r>
              <a:rPr lang="cs-CZ" sz="5900" b="1" dirty="0" err="1"/>
              <a:t>Wallace</a:t>
            </a:r>
            <a:br>
              <a:rPr lang="cs-CZ" sz="5400" dirty="0"/>
            </a:br>
            <a:br>
              <a:rPr lang="cs-CZ" dirty="0"/>
            </a:b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39301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Jan Evangelista </a:t>
            </a:r>
            <a:r>
              <a:rPr lang="en-GB" dirty="0" err="1"/>
              <a:t>Purkyně</a:t>
            </a:r>
            <a:r>
              <a:rPr lang="en-GB" dirty="0"/>
              <a:t> (1787 – 1869)</a:t>
            </a:r>
            <a:endParaRPr lang="cs-CZ" dirty="0"/>
          </a:p>
        </p:txBody>
      </p:sp>
      <p:sp>
        <p:nvSpPr>
          <p:cNvPr id="3" name="Zástupný symbol pro obsah 2"/>
          <p:cNvSpPr>
            <a:spLocks noGrp="1"/>
          </p:cNvSpPr>
          <p:nvPr>
            <p:ph idx="1"/>
          </p:nvPr>
        </p:nvSpPr>
        <p:spPr/>
        <p:txBody>
          <a:bodyPr>
            <a:normAutofit/>
          </a:bodyPr>
          <a:lstStyle/>
          <a:p>
            <a:endParaRPr lang="cs-CZ" sz="2600" b="1" dirty="0"/>
          </a:p>
          <a:p>
            <a:pPr lvl="0"/>
            <a:r>
              <a:rPr lang="en-GB" sz="2600" dirty="0"/>
              <a:t>Physiologist; philosopher; a major figure in the Czech National Revival</a:t>
            </a:r>
            <a:endParaRPr lang="cs-CZ" sz="2600" dirty="0"/>
          </a:p>
          <a:p>
            <a:pPr lvl="0"/>
            <a:r>
              <a:rPr lang="en-GB" sz="2600" dirty="0"/>
              <a:t>A founding editor of </a:t>
            </a:r>
            <a:r>
              <a:rPr lang="en-GB" sz="2600" i="1" dirty="0" err="1"/>
              <a:t>Krok</a:t>
            </a:r>
            <a:r>
              <a:rPr lang="en-GB" sz="2600" i="1" dirty="0"/>
              <a:t> (</a:t>
            </a:r>
            <a:r>
              <a:rPr lang="en-GB" sz="2600" dirty="0"/>
              <a:t>jointly with J. </a:t>
            </a:r>
            <a:r>
              <a:rPr lang="en-GB" sz="2600" dirty="0" err="1"/>
              <a:t>Jungmann</a:t>
            </a:r>
            <a:r>
              <a:rPr lang="en-GB" sz="2600" dirty="0"/>
              <a:t> and S. </a:t>
            </a:r>
            <a:r>
              <a:rPr lang="en-GB" sz="2600" dirty="0" err="1"/>
              <a:t>Presl</a:t>
            </a:r>
            <a:r>
              <a:rPr lang="en-GB" sz="2600" dirty="0"/>
              <a:t>)</a:t>
            </a:r>
            <a:endParaRPr lang="cs-CZ" sz="2600" dirty="0"/>
          </a:p>
          <a:p>
            <a:pPr lvl="0"/>
            <a:r>
              <a:rPr lang="en-GB" sz="2600" dirty="0"/>
              <a:t>The founding editor of </a:t>
            </a:r>
            <a:r>
              <a:rPr lang="en-GB" sz="2600" i="1" dirty="0" err="1"/>
              <a:t>Živa</a:t>
            </a:r>
            <a:endParaRPr lang="cs-CZ" sz="2600" dirty="0"/>
          </a:p>
          <a:p>
            <a:pPr lvl="0"/>
            <a:r>
              <a:rPr lang="en-GB" sz="2600" dirty="0"/>
              <a:t>The founder of the Physiological Institutes in Breslau (</a:t>
            </a:r>
            <a:r>
              <a:rPr lang="en-GB" sz="2600" dirty="0" err="1"/>
              <a:t>Wrocław</a:t>
            </a:r>
            <a:r>
              <a:rPr lang="en-GB" sz="2600" dirty="0"/>
              <a:t>) and Prague</a:t>
            </a:r>
            <a:endParaRPr lang="cs-CZ" sz="2600" dirty="0"/>
          </a:p>
          <a:p>
            <a:r>
              <a:rPr lang="en-GB" sz="2600" dirty="0"/>
              <a:t>He set foundations for dactylography</a:t>
            </a:r>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68834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Alfred </a:t>
            </a:r>
            <a:r>
              <a:rPr lang="cs-CZ" dirty="0" err="1"/>
              <a:t>Russel</a:t>
            </a:r>
            <a:r>
              <a:rPr lang="cs-CZ" dirty="0"/>
              <a:t> </a:t>
            </a:r>
            <a:r>
              <a:rPr lang="cs-CZ" dirty="0" err="1"/>
              <a:t>Wallace</a:t>
            </a:r>
            <a:r>
              <a:rPr lang="cs-CZ" dirty="0"/>
              <a:t> (1823 – 1913)</a:t>
            </a:r>
          </a:p>
        </p:txBody>
      </p:sp>
      <p:sp>
        <p:nvSpPr>
          <p:cNvPr id="3" name="Zástupný symbol pro obsah 2"/>
          <p:cNvSpPr>
            <a:spLocks noGrp="1"/>
          </p:cNvSpPr>
          <p:nvPr>
            <p:ph idx="1"/>
          </p:nvPr>
        </p:nvSpPr>
        <p:spPr>
          <a:xfrm>
            <a:off x="838200" y="1622289"/>
            <a:ext cx="10515600" cy="4554674"/>
          </a:xfrm>
        </p:spPr>
        <p:txBody>
          <a:bodyPr>
            <a:normAutofit/>
          </a:bodyPr>
          <a:lstStyle/>
          <a:p>
            <a:pPr lvl="0"/>
            <a:endParaRPr lang="cs-CZ" sz="2600" dirty="0"/>
          </a:p>
          <a:p>
            <a:pPr lvl="0"/>
            <a:r>
              <a:rPr lang="en-GB" sz="2600" dirty="0"/>
              <a:t>Naturalist; anthropologist; explorer</a:t>
            </a:r>
            <a:endParaRPr lang="cs-CZ" sz="2600" dirty="0"/>
          </a:p>
          <a:p>
            <a:pPr lvl="0"/>
            <a:endParaRPr lang="cs-CZ" sz="2600" dirty="0"/>
          </a:p>
          <a:p>
            <a:pPr lvl="0"/>
            <a:r>
              <a:rPr lang="en-GB" sz="2600" dirty="0"/>
              <a:t>He reached the same conclusions as Darwin</a:t>
            </a:r>
            <a:endParaRPr lang="cs-CZ" sz="2600" dirty="0"/>
          </a:p>
          <a:p>
            <a:pPr lvl="0"/>
            <a:endParaRPr lang="cs-CZ" sz="2600" dirty="0"/>
          </a:p>
          <a:p>
            <a:pPr lvl="0"/>
            <a:r>
              <a:rPr lang="en-GB" sz="2600" dirty="0"/>
              <a:t>The results of Wallace’s researches passed into oblivion</a:t>
            </a:r>
            <a:endParaRPr lang="cs-CZ" sz="2600" dirty="0"/>
          </a:p>
          <a:p>
            <a:pPr lvl="0"/>
            <a:endParaRPr lang="cs-CZ" sz="2600" dirty="0"/>
          </a:p>
          <a:p>
            <a:pPr lvl="0"/>
            <a:r>
              <a:rPr lang="en-GB" sz="2600" dirty="0"/>
              <a:t>Darwin was astonished at the conformity of Wallace’s opinions with his own ideas</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799840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r>
              <a:rPr lang="cs-CZ" sz="4900" dirty="0"/>
              <a:t>Works</a:t>
            </a:r>
            <a:br>
              <a:rPr lang="cs-CZ" dirty="0"/>
            </a:b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fontScale="92500" lnSpcReduction="10000"/>
          </a:bodyPr>
          <a:lstStyle/>
          <a:p>
            <a:pPr lvl="0"/>
            <a:r>
              <a:rPr lang="cs-CZ" i="1" dirty="0"/>
              <a:t>Palm </a:t>
            </a:r>
            <a:r>
              <a:rPr lang="cs-CZ" i="1" dirty="0" err="1"/>
              <a:t>trees</a:t>
            </a:r>
            <a:r>
              <a:rPr lang="cs-CZ" i="1" dirty="0"/>
              <a:t> </a:t>
            </a:r>
            <a:r>
              <a:rPr lang="cs-CZ" i="1" dirty="0" err="1"/>
              <a:t>of</a:t>
            </a:r>
            <a:r>
              <a:rPr lang="cs-CZ" i="1" dirty="0"/>
              <a:t> </a:t>
            </a:r>
            <a:r>
              <a:rPr lang="cs-CZ" i="1" dirty="0" err="1"/>
              <a:t>the</a:t>
            </a:r>
            <a:r>
              <a:rPr lang="cs-CZ" i="1" dirty="0"/>
              <a:t> Amazon and </a:t>
            </a:r>
            <a:r>
              <a:rPr lang="cs-CZ" i="1" dirty="0" err="1"/>
              <a:t>their</a:t>
            </a:r>
            <a:r>
              <a:rPr lang="cs-CZ" i="1" dirty="0"/>
              <a:t> </a:t>
            </a:r>
            <a:r>
              <a:rPr lang="cs-CZ" i="1" dirty="0" err="1"/>
              <a:t>uses</a:t>
            </a:r>
            <a:r>
              <a:rPr lang="cs-CZ" i="1" dirty="0"/>
              <a:t> </a:t>
            </a:r>
            <a:r>
              <a:rPr lang="cs-CZ" dirty="0"/>
              <a:t>(1853)</a:t>
            </a:r>
          </a:p>
          <a:p>
            <a:pPr lvl="0"/>
            <a:r>
              <a:rPr lang="cs-CZ" i="1" dirty="0" err="1"/>
              <a:t>The</a:t>
            </a:r>
            <a:r>
              <a:rPr lang="cs-CZ" i="1" dirty="0"/>
              <a:t> </a:t>
            </a:r>
            <a:r>
              <a:rPr lang="cs-CZ" i="1" dirty="0" err="1"/>
              <a:t>Malay</a:t>
            </a:r>
            <a:r>
              <a:rPr lang="cs-CZ" i="1" dirty="0"/>
              <a:t> </a:t>
            </a:r>
            <a:r>
              <a:rPr lang="cs-CZ" i="1" dirty="0" err="1"/>
              <a:t>Archipelago</a:t>
            </a:r>
            <a:r>
              <a:rPr lang="cs-CZ" i="1" dirty="0"/>
              <a:t>. I. II.</a:t>
            </a:r>
            <a:r>
              <a:rPr lang="cs-CZ" dirty="0"/>
              <a:t> (1869)    </a:t>
            </a:r>
          </a:p>
          <a:p>
            <a:pPr lvl="0"/>
            <a:r>
              <a:rPr lang="cs-CZ" i="1" dirty="0" err="1"/>
              <a:t>Contributions</a:t>
            </a:r>
            <a:r>
              <a:rPr lang="cs-CZ" i="1" dirty="0"/>
              <a:t> to </a:t>
            </a:r>
            <a:r>
              <a:rPr lang="cs-CZ" i="1" dirty="0" err="1"/>
              <a:t>the</a:t>
            </a:r>
            <a:r>
              <a:rPr lang="cs-CZ" i="1" dirty="0"/>
              <a:t> </a:t>
            </a:r>
            <a:r>
              <a:rPr lang="cs-CZ" i="1" dirty="0" err="1"/>
              <a:t>Theory</a:t>
            </a:r>
            <a:r>
              <a:rPr lang="cs-CZ" i="1" dirty="0"/>
              <a:t> </a:t>
            </a:r>
            <a:r>
              <a:rPr lang="cs-CZ" i="1" dirty="0" err="1"/>
              <a:t>of</a:t>
            </a:r>
            <a:r>
              <a:rPr lang="cs-CZ" i="1" dirty="0"/>
              <a:t> Natural </a:t>
            </a:r>
            <a:r>
              <a:rPr lang="cs-CZ" i="1" dirty="0" err="1"/>
              <a:t>Selection</a:t>
            </a:r>
            <a:r>
              <a:rPr lang="cs-CZ" dirty="0"/>
              <a:t> (1870)   </a:t>
            </a:r>
          </a:p>
          <a:p>
            <a:pPr lvl="0"/>
            <a:r>
              <a:rPr lang="cs-CZ" i="1" dirty="0" err="1"/>
              <a:t>The</a:t>
            </a:r>
            <a:r>
              <a:rPr lang="cs-CZ" i="1" dirty="0"/>
              <a:t> </a:t>
            </a:r>
            <a:r>
              <a:rPr lang="cs-CZ" i="1" dirty="0" err="1"/>
              <a:t>Geographical</a:t>
            </a:r>
            <a:r>
              <a:rPr lang="cs-CZ" i="1" dirty="0"/>
              <a:t> </a:t>
            </a:r>
            <a:r>
              <a:rPr lang="cs-CZ" i="1" dirty="0" err="1"/>
              <a:t>Distribution</a:t>
            </a:r>
            <a:r>
              <a:rPr lang="cs-CZ" i="1" dirty="0"/>
              <a:t> </a:t>
            </a:r>
            <a:r>
              <a:rPr lang="cs-CZ" i="1" dirty="0" err="1"/>
              <a:t>of</a:t>
            </a:r>
            <a:r>
              <a:rPr lang="cs-CZ" i="1" dirty="0"/>
              <a:t> </a:t>
            </a:r>
            <a:r>
              <a:rPr lang="cs-CZ" i="1" dirty="0" err="1"/>
              <a:t>Animals</a:t>
            </a:r>
            <a:r>
              <a:rPr lang="cs-CZ" dirty="0"/>
              <a:t> (1876)  </a:t>
            </a:r>
          </a:p>
          <a:p>
            <a:pPr lvl="0"/>
            <a:r>
              <a:rPr lang="cs-CZ" i="1" dirty="0" err="1"/>
              <a:t>Tropical</a:t>
            </a:r>
            <a:r>
              <a:rPr lang="cs-CZ" i="1" dirty="0"/>
              <a:t> </a:t>
            </a:r>
            <a:r>
              <a:rPr lang="cs-CZ" i="1" dirty="0" err="1"/>
              <a:t>Nature</a:t>
            </a:r>
            <a:r>
              <a:rPr lang="cs-CZ" i="1" dirty="0"/>
              <a:t>, and </a:t>
            </a:r>
            <a:r>
              <a:rPr lang="cs-CZ" i="1" dirty="0" err="1"/>
              <a:t>Other</a:t>
            </a:r>
            <a:r>
              <a:rPr lang="cs-CZ" i="1" dirty="0"/>
              <a:t> </a:t>
            </a:r>
            <a:r>
              <a:rPr lang="cs-CZ" i="1" dirty="0" err="1"/>
              <a:t>Essays</a:t>
            </a:r>
            <a:r>
              <a:rPr lang="cs-CZ" dirty="0"/>
              <a:t> (1878)   </a:t>
            </a:r>
          </a:p>
          <a:p>
            <a:pPr lvl="0"/>
            <a:r>
              <a:rPr lang="cs-CZ" i="1" dirty="0"/>
              <a:t>Island </a:t>
            </a:r>
            <a:r>
              <a:rPr lang="cs-CZ" i="1" dirty="0" err="1"/>
              <a:t>Life</a:t>
            </a:r>
            <a:r>
              <a:rPr lang="cs-CZ" i="1" dirty="0"/>
              <a:t> </a:t>
            </a:r>
            <a:r>
              <a:rPr lang="cs-CZ" dirty="0"/>
              <a:t>(1881)   </a:t>
            </a:r>
          </a:p>
          <a:p>
            <a:pPr lvl="0"/>
            <a:r>
              <a:rPr lang="cs-CZ" i="1" dirty="0" err="1"/>
              <a:t>Darwinism</a:t>
            </a:r>
            <a:r>
              <a:rPr lang="cs-CZ" i="1" dirty="0"/>
              <a:t>: </a:t>
            </a:r>
            <a:r>
              <a:rPr lang="cs-CZ" i="1" dirty="0" err="1"/>
              <a:t>An</a:t>
            </a:r>
            <a:r>
              <a:rPr lang="cs-CZ" i="1" dirty="0"/>
              <a:t> </a:t>
            </a:r>
            <a:r>
              <a:rPr lang="cs-CZ" i="1" dirty="0" err="1"/>
              <a:t>Exposition</a:t>
            </a:r>
            <a:r>
              <a:rPr lang="cs-CZ" i="1" dirty="0"/>
              <a:t> </a:t>
            </a:r>
            <a:r>
              <a:rPr lang="cs-CZ" i="1" dirty="0" err="1"/>
              <a:t>of</a:t>
            </a:r>
            <a:r>
              <a:rPr lang="cs-CZ" i="1" dirty="0"/>
              <a:t> </a:t>
            </a:r>
            <a:r>
              <a:rPr lang="cs-CZ" i="1" dirty="0" err="1"/>
              <a:t>the</a:t>
            </a:r>
            <a:r>
              <a:rPr lang="cs-CZ" i="1" dirty="0"/>
              <a:t> </a:t>
            </a:r>
            <a:r>
              <a:rPr lang="cs-CZ" i="1" dirty="0" err="1"/>
              <a:t>Theory</a:t>
            </a:r>
            <a:r>
              <a:rPr lang="cs-CZ" i="1" dirty="0"/>
              <a:t> </a:t>
            </a:r>
            <a:r>
              <a:rPr lang="cs-CZ" i="1" dirty="0" err="1"/>
              <a:t>of</a:t>
            </a:r>
            <a:r>
              <a:rPr lang="cs-CZ" i="1" dirty="0"/>
              <a:t> Natural </a:t>
            </a:r>
            <a:r>
              <a:rPr lang="cs-CZ" i="1" dirty="0" err="1"/>
              <a:t>Selection</a:t>
            </a:r>
            <a:r>
              <a:rPr lang="cs-CZ" i="1" dirty="0"/>
              <a:t>, </a:t>
            </a:r>
            <a:r>
              <a:rPr lang="cs-CZ" i="1" dirty="0" err="1"/>
              <a:t>with</a:t>
            </a:r>
            <a:r>
              <a:rPr lang="cs-CZ" i="1" dirty="0"/>
              <a:t> </a:t>
            </a:r>
            <a:r>
              <a:rPr lang="cs-CZ" i="1" dirty="0" err="1"/>
              <a:t>Some</a:t>
            </a:r>
            <a:r>
              <a:rPr lang="cs-CZ" i="1" dirty="0"/>
              <a:t> </a:t>
            </a:r>
            <a:r>
              <a:rPr lang="cs-CZ" i="1" dirty="0" err="1"/>
              <a:t>of</a:t>
            </a:r>
            <a:r>
              <a:rPr lang="cs-CZ" i="1" dirty="0"/>
              <a:t> </a:t>
            </a:r>
            <a:r>
              <a:rPr lang="cs-CZ" i="1" dirty="0" err="1"/>
              <a:t>Its</a:t>
            </a:r>
            <a:r>
              <a:rPr lang="cs-CZ" i="1" dirty="0"/>
              <a:t> </a:t>
            </a:r>
            <a:r>
              <a:rPr lang="cs-CZ" i="1" dirty="0" err="1"/>
              <a:t>Applications</a:t>
            </a:r>
            <a:r>
              <a:rPr lang="cs-CZ" dirty="0"/>
              <a:t> (1889)  </a:t>
            </a:r>
          </a:p>
          <a:p>
            <a:pPr lvl="0"/>
            <a:r>
              <a:rPr lang="cs-CZ" i="1" dirty="0" err="1"/>
              <a:t>Travels</a:t>
            </a:r>
            <a:r>
              <a:rPr lang="cs-CZ" i="1" dirty="0"/>
              <a:t> on </a:t>
            </a:r>
            <a:r>
              <a:rPr lang="cs-CZ" i="1" dirty="0" err="1"/>
              <a:t>the</a:t>
            </a:r>
            <a:r>
              <a:rPr lang="cs-CZ" i="1" dirty="0"/>
              <a:t> Amazon and Rio </a:t>
            </a:r>
            <a:r>
              <a:rPr lang="cs-CZ" i="1" dirty="0" err="1"/>
              <a:t>Negro</a:t>
            </a:r>
            <a:r>
              <a:rPr lang="cs-CZ" dirty="0"/>
              <a:t> (1889)  </a:t>
            </a:r>
          </a:p>
          <a:p>
            <a:pPr lvl="0"/>
            <a:r>
              <a:rPr lang="cs-CZ" i="1" dirty="0"/>
              <a:t>My </a:t>
            </a:r>
            <a:r>
              <a:rPr lang="cs-CZ" i="1" dirty="0" err="1"/>
              <a:t>Life</a:t>
            </a:r>
            <a:r>
              <a:rPr lang="cs-CZ" i="1" dirty="0"/>
              <a:t>. I., II.</a:t>
            </a:r>
            <a:r>
              <a:rPr lang="cs-CZ" dirty="0"/>
              <a:t> (1905)  </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99585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5400" b="1" dirty="0"/>
            </a:br>
            <a:br>
              <a:rPr lang="cs-CZ" sz="5400" b="1" dirty="0"/>
            </a:br>
            <a:br>
              <a:rPr lang="cs-CZ" sz="5400" b="1" dirty="0"/>
            </a:br>
            <a:r>
              <a:rPr lang="en-GB" sz="4900" dirty="0"/>
              <a:t>Opinions: The Creator was active in the history of life no less than three times</a:t>
            </a:r>
            <a:br>
              <a:rPr lang="cs-CZ" dirty="0"/>
            </a:br>
            <a:br>
              <a:rPr lang="cs-CZ" sz="5400" dirty="0"/>
            </a:br>
            <a:br>
              <a:rPr lang="cs-CZ" dirty="0"/>
            </a:br>
            <a:endParaRPr lang="cs-CZ" dirty="0"/>
          </a:p>
        </p:txBody>
      </p:sp>
      <p:sp>
        <p:nvSpPr>
          <p:cNvPr id="3" name="Zástupný symbol pro obsah 2"/>
          <p:cNvSpPr>
            <a:spLocks noGrp="1"/>
          </p:cNvSpPr>
          <p:nvPr>
            <p:ph idx="1"/>
          </p:nvPr>
        </p:nvSpPr>
        <p:spPr/>
        <p:txBody>
          <a:bodyPr>
            <a:noAutofit/>
          </a:bodyPr>
          <a:lstStyle/>
          <a:p>
            <a:pPr lvl="0"/>
            <a:endParaRPr lang="cs-CZ" sz="2600" dirty="0"/>
          </a:p>
          <a:p>
            <a:pPr lvl="0"/>
            <a:r>
              <a:rPr lang="en-GB" sz="2600" dirty="0"/>
              <a:t>First he created living matter.</a:t>
            </a:r>
            <a:endParaRPr lang="cs-CZ" sz="2600" dirty="0"/>
          </a:p>
          <a:p>
            <a:pPr lvl="0"/>
            <a:endParaRPr lang="cs-CZ" sz="2600" dirty="0"/>
          </a:p>
          <a:p>
            <a:pPr lvl="0"/>
            <a:r>
              <a:rPr lang="en-GB" sz="2600" dirty="0"/>
              <a:t>At a higher stage of development he breathed consciousness into it.</a:t>
            </a:r>
            <a:endParaRPr lang="cs-CZ" sz="2600" dirty="0"/>
          </a:p>
          <a:p>
            <a:pPr lvl="0"/>
            <a:endParaRPr lang="cs-CZ" sz="2600" dirty="0"/>
          </a:p>
          <a:p>
            <a:pPr lvl="0"/>
            <a:r>
              <a:rPr lang="en-GB" sz="2600" dirty="0"/>
              <a:t>At the highest developmental stage he endowed man with soul.</a:t>
            </a:r>
            <a:endParaRPr lang="cs-CZ" sz="2600" dirty="0"/>
          </a:p>
          <a:p>
            <a:pPr lvl="0"/>
            <a:endParaRPr lang="cs-CZ" sz="2600" dirty="0"/>
          </a:p>
          <a:p>
            <a:pPr lvl="0"/>
            <a:r>
              <a:rPr lang="en-GB" sz="2600" dirty="0"/>
              <a:t>The human body originated from natural selection; the spiritual capacities were conferred on it through divine intervention.</a:t>
            </a:r>
            <a:endParaRPr lang="cs-CZ" sz="2600" dirty="0"/>
          </a:p>
          <a:p>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8464416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80731" y="1733108"/>
            <a:ext cx="10515600" cy="1935236"/>
          </a:xfrm>
        </p:spPr>
        <p:txBody>
          <a:bodyPr>
            <a:normAutofit fontScale="90000"/>
          </a:bodyPr>
          <a:lstStyle/>
          <a:p>
            <a:pPr lvl="0" algn="ctr"/>
            <a:br>
              <a:rPr lang="cs-CZ" b="1" dirty="0"/>
            </a:br>
            <a:r>
              <a:rPr lang="cs-CZ" sz="5900" b="1" dirty="0"/>
              <a:t>12. Erazim Kohák</a:t>
            </a:r>
            <a:br>
              <a:rPr lang="cs-CZ" sz="5400" dirty="0"/>
            </a:br>
            <a:br>
              <a:rPr lang="cs-CZ" dirty="0"/>
            </a:b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7719163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5400" b="1" dirty="0"/>
            </a:br>
            <a:br>
              <a:rPr lang="cs-CZ" sz="5400" b="1" dirty="0"/>
            </a:br>
            <a:r>
              <a:rPr lang="cs-CZ" sz="4900" dirty="0"/>
              <a:t>Erazim Kohák (1933)</a:t>
            </a:r>
            <a:br>
              <a:rPr lang="cs-CZ" sz="5400" dirty="0"/>
            </a:br>
            <a:br>
              <a:rPr lang="cs-CZ" dirty="0"/>
            </a:br>
            <a:endParaRPr lang="cs-CZ" dirty="0"/>
          </a:p>
        </p:txBody>
      </p:sp>
      <p:sp>
        <p:nvSpPr>
          <p:cNvPr id="3" name="Zástupný symbol pro obsah 2"/>
          <p:cNvSpPr>
            <a:spLocks noGrp="1"/>
          </p:cNvSpPr>
          <p:nvPr>
            <p:ph idx="1"/>
          </p:nvPr>
        </p:nvSpPr>
        <p:spPr>
          <a:xfrm>
            <a:off x="838201" y="1641021"/>
            <a:ext cx="10515600" cy="4535942"/>
          </a:xfrm>
        </p:spPr>
        <p:txBody>
          <a:bodyPr>
            <a:noAutofit/>
          </a:bodyPr>
          <a:lstStyle/>
          <a:p>
            <a:pPr lvl="0"/>
            <a:endParaRPr lang="cs-CZ" sz="2400" dirty="0"/>
          </a:p>
          <a:p>
            <a:pPr lvl="0"/>
            <a:r>
              <a:rPr lang="en-GB" sz="2600" dirty="0"/>
              <a:t>Czech philosopher</a:t>
            </a:r>
            <a:endParaRPr lang="cs-CZ" sz="2600" dirty="0"/>
          </a:p>
          <a:p>
            <a:pPr lvl="0"/>
            <a:r>
              <a:rPr lang="en-GB" sz="2600" dirty="0"/>
              <a:t>publicist</a:t>
            </a:r>
            <a:endParaRPr lang="cs-CZ" sz="2600" dirty="0"/>
          </a:p>
          <a:p>
            <a:pPr lvl="0"/>
            <a:r>
              <a:rPr lang="en-GB" sz="2600" dirty="0"/>
              <a:t>after 1948 he emigrated with his parents to the U.S.A. </a:t>
            </a:r>
            <a:endParaRPr lang="cs-CZ" sz="2600" dirty="0"/>
          </a:p>
          <a:p>
            <a:pPr lvl="0"/>
            <a:r>
              <a:rPr lang="en-GB" sz="2600" dirty="0"/>
              <a:t>at American universities he studied philosophy and </a:t>
            </a:r>
            <a:r>
              <a:rPr lang="en-GB" sz="2600" dirty="0" err="1"/>
              <a:t>thelogy</a:t>
            </a:r>
            <a:endParaRPr lang="cs-CZ" sz="2600" dirty="0"/>
          </a:p>
          <a:p>
            <a:pPr lvl="0"/>
            <a:r>
              <a:rPr lang="en-GB" sz="2600" dirty="0"/>
              <a:t>in 1995 he returned to the Czech Republic</a:t>
            </a:r>
            <a:endParaRPr lang="cs-CZ" sz="2600" dirty="0"/>
          </a:p>
          <a:p>
            <a:pPr lvl="0"/>
            <a:r>
              <a:rPr lang="en-GB" sz="2600" dirty="0"/>
              <a:t>he works at the Centre of Global Studies of the Philosophical Institute, the Academy of Sciences of the Czech Republic</a:t>
            </a:r>
            <a:endParaRPr lang="cs-CZ" sz="2600" dirty="0"/>
          </a:p>
          <a:p>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1747314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r>
              <a:rPr lang="cs-CZ" sz="4900" dirty="0"/>
              <a:t>Works</a:t>
            </a:r>
            <a:br>
              <a:rPr lang="cs-CZ" dirty="0"/>
            </a:b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pPr lvl="0"/>
            <a:r>
              <a:rPr lang="cs-CZ" sz="2600" i="1" dirty="0"/>
              <a:t>Pražské přednášky. Život v pravdě a moderní skepse</a:t>
            </a:r>
          </a:p>
          <a:p>
            <a:pPr lvl="0"/>
            <a:endParaRPr lang="cs-CZ" sz="2600" dirty="0"/>
          </a:p>
          <a:p>
            <a:pPr lvl="0"/>
            <a:r>
              <a:rPr lang="cs-CZ" sz="2600" i="1" dirty="0"/>
              <a:t>Člověk, dobro a zlo</a:t>
            </a:r>
          </a:p>
          <a:p>
            <a:pPr lvl="0"/>
            <a:endParaRPr lang="cs-CZ" sz="2600" dirty="0"/>
          </a:p>
          <a:p>
            <a:pPr lvl="0"/>
            <a:r>
              <a:rPr lang="cs-CZ" sz="2600" i="1" dirty="0"/>
              <a:t>Zelená svatozář</a:t>
            </a:r>
          </a:p>
          <a:p>
            <a:pPr lvl="0"/>
            <a:endParaRPr lang="cs-CZ" sz="2600" dirty="0"/>
          </a:p>
          <a:p>
            <a:pPr lvl="0"/>
            <a:r>
              <a:rPr lang="cs-CZ" sz="2600" i="1" dirty="0"/>
              <a:t>Poutník po hvězdách</a:t>
            </a:r>
          </a:p>
          <a:p>
            <a:pPr lvl="0"/>
            <a:endParaRPr lang="cs-CZ" sz="2600" dirty="0"/>
          </a:p>
          <a:p>
            <a:pPr lvl="0"/>
            <a:r>
              <a:rPr lang="cs-CZ" sz="2600" i="1" dirty="0"/>
              <a:t>Oheň a hvězdy </a:t>
            </a:r>
            <a:endParaRPr lang="cs-CZ" sz="2600" dirty="0"/>
          </a:p>
          <a:p>
            <a:pPr marL="0" lvl="0" indent="0">
              <a:buNone/>
            </a:pP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3343273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br>
              <a:rPr lang="cs-CZ" b="1" dirty="0"/>
            </a:br>
            <a:br>
              <a:rPr lang="cs-CZ" b="1" dirty="0"/>
            </a:br>
            <a:r>
              <a:rPr lang="en-GB" sz="4900" dirty="0"/>
              <a:t>The starting point of his philosophy</a:t>
            </a:r>
            <a:br>
              <a:rPr lang="cs-CZ" dirty="0"/>
            </a:br>
            <a:br>
              <a:rPr lang="cs-CZ" sz="5400" dirty="0"/>
            </a:br>
            <a:br>
              <a:rPr lang="cs-CZ" dirty="0"/>
            </a:b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pPr lvl="0"/>
            <a:endParaRPr lang="cs-CZ" sz="2600" dirty="0"/>
          </a:p>
          <a:p>
            <a:pPr lvl="0"/>
            <a:r>
              <a:rPr lang="en-GB" sz="2600" dirty="0"/>
              <a:t>phenomenology and the traditional Protestant values</a:t>
            </a:r>
            <a:endParaRPr lang="cs-CZ" sz="2600" dirty="0"/>
          </a:p>
          <a:p>
            <a:pPr lvl="0"/>
            <a:r>
              <a:rPr lang="en-GB" sz="2600" dirty="0"/>
              <a:t>American personalism</a:t>
            </a:r>
            <a:endParaRPr lang="cs-CZ" sz="2600" dirty="0"/>
          </a:p>
          <a:p>
            <a:pPr lvl="0"/>
            <a:r>
              <a:rPr lang="en-GB" sz="2600" dirty="0"/>
              <a:t>philosophy conceived as an endeavour to direct man to God, to the world and to man</a:t>
            </a:r>
            <a:endParaRPr lang="cs-CZ" sz="2600" dirty="0"/>
          </a:p>
          <a:p>
            <a:pPr lvl="0"/>
            <a:r>
              <a:rPr lang="en-GB" sz="2600" dirty="0"/>
              <a:t>the philosopher’s duty is not only to pursue professional competence, but similarly important are his pedagogical activities where he addresses the widest targeted public on fundamental issues of common interest</a:t>
            </a:r>
            <a:endParaRPr lang="cs-CZ" sz="2600" dirty="0"/>
          </a:p>
          <a:p>
            <a:pPr lvl="0"/>
            <a:r>
              <a:rPr lang="en-GB" sz="2600" dirty="0"/>
              <a:t>emphasis is placed on the ethical dimension of contemporary societal issues</a:t>
            </a:r>
            <a:endParaRPr lang="cs-CZ" sz="2600" dirty="0"/>
          </a:p>
          <a:p>
            <a:pPr marL="0" lvl="0" indent="0">
              <a:buNone/>
            </a:pP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6418697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br>
              <a:rPr lang="cs-CZ" b="1" dirty="0"/>
            </a:br>
            <a:br>
              <a:rPr lang="cs-CZ" b="1" dirty="0"/>
            </a:br>
            <a:br>
              <a:rPr lang="cs-CZ" b="1" dirty="0"/>
            </a:br>
            <a:br>
              <a:rPr lang="cs-CZ" b="1" dirty="0"/>
            </a:br>
            <a:r>
              <a:rPr lang="en-GB" sz="4900" dirty="0"/>
              <a:t>The thematic scope of his ideas</a:t>
            </a:r>
            <a:br>
              <a:rPr lang="cs-CZ" dirty="0"/>
            </a:br>
            <a:br>
              <a:rPr lang="cs-CZ" sz="5400" dirty="0"/>
            </a:br>
            <a:br>
              <a:rPr lang="cs-CZ" sz="5400" dirty="0"/>
            </a:br>
            <a:br>
              <a:rPr lang="cs-CZ" dirty="0"/>
            </a:b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pPr lvl="0"/>
            <a:endParaRPr lang="cs-CZ" sz="2600" dirty="0"/>
          </a:p>
          <a:p>
            <a:pPr lvl="0"/>
            <a:r>
              <a:rPr lang="en-GB" sz="2600" dirty="0"/>
              <a:t>man’s relationship to man and humankind</a:t>
            </a:r>
            <a:endParaRPr lang="cs-CZ" sz="2600" dirty="0"/>
          </a:p>
          <a:p>
            <a:pPr lvl="0"/>
            <a:r>
              <a:rPr lang="en-GB" sz="2600" dirty="0"/>
              <a:t>the core of democracy is appreciating the inner worth of all being and the attitude of respect and good will resulting from it</a:t>
            </a:r>
            <a:endParaRPr lang="cs-CZ" sz="2600" dirty="0"/>
          </a:p>
          <a:p>
            <a:pPr lvl="0"/>
            <a:r>
              <a:rPr lang="en-GB" sz="2600" dirty="0"/>
              <a:t>the direct experience of Nature, so familiar to man, leads to </a:t>
            </a:r>
            <a:r>
              <a:rPr lang="en-GB" sz="2600" dirty="0" err="1"/>
              <a:t>ecocentrism</a:t>
            </a:r>
            <a:r>
              <a:rPr lang="en-GB" sz="2600" dirty="0"/>
              <a:t>: man is a being responsible to himself and to Nature in general</a:t>
            </a:r>
            <a:endParaRPr lang="cs-CZ" sz="2600" dirty="0"/>
          </a:p>
          <a:p>
            <a:pPr lvl="0"/>
            <a:r>
              <a:rPr lang="en-GB" sz="2600" dirty="0"/>
              <a:t>man deliberately assumes responsibility for the consequences of his existence on the Earth, seeking a sustainable concept of his habitation on the Earth</a:t>
            </a:r>
            <a:endParaRPr lang="cs-CZ" sz="2600" dirty="0"/>
          </a:p>
          <a:p>
            <a:pPr lvl="0"/>
            <a:r>
              <a:rPr lang="en-GB" sz="2600" dirty="0"/>
              <a:t>man’s attitude to God is of cardinal importance</a:t>
            </a:r>
            <a:endParaRPr lang="cs-CZ" sz="2600" dirty="0"/>
          </a:p>
          <a:p>
            <a:endParaRPr lang="cs-CZ" sz="2400" dirty="0"/>
          </a:p>
          <a:p>
            <a:pPr marL="0" lvl="0" indent="0">
              <a:buNone/>
            </a:pP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36379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325563"/>
          </a:xfrm>
        </p:spPr>
        <p:txBody>
          <a:bodyPr>
            <a:normAutofit fontScale="90000"/>
          </a:bodyPr>
          <a:lstStyle/>
          <a:p>
            <a:br>
              <a:rPr lang="cs-CZ" b="1" dirty="0"/>
            </a:br>
            <a:r>
              <a:rPr lang="en-GB" sz="4900" dirty="0"/>
              <a:t>Works</a:t>
            </a:r>
            <a:br>
              <a:rPr lang="cs-CZ" b="1" dirty="0"/>
            </a:br>
            <a:endParaRPr lang="cs-CZ" dirty="0"/>
          </a:p>
        </p:txBody>
      </p:sp>
      <p:sp>
        <p:nvSpPr>
          <p:cNvPr id="3" name="Zástupný symbol pro obsah 2"/>
          <p:cNvSpPr>
            <a:spLocks noGrp="1"/>
          </p:cNvSpPr>
          <p:nvPr>
            <p:ph idx="1"/>
          </p:nvPr>
        </p:nvSpPr>
        <p:spPr/>
        <p:txBody>
          <a:bodyPr>
            <a:normAutofit/>
          </a:bodyPr>
          <a:lstStyle/>
          <a:p>
            <a:endParaRPr lang="cs-CZ" b="1" dirty="0"/>
          </a:p>
          <a:p>
            <a:pPr lvl="0"/>
            <a:r>
              <a:rPr lang="en-GB" sz="2600" i="1" dirty="0" err="1"/>
              <a:t>Útržky</a:t>
            </a:r>
            <a:r>
              <a:rPr lang="en-GB" sz="2600" i="1" dirty="0"/>
              <a:t> </a:t>
            </a:r>
            <a:r>
              <a:rPr lang="en-GB" sz="2600" i="1" dirty="0" err="1"/>
              <a:t>ze</a:t>
            </a:r>
            <a:r>
              <a:rPr lang="en-GB" sz="2600" i="1" dirty="0"/>
              <a:t> </a:t>
            </a:r>
            <a:r>
              <a:rPr lang="en-GB" sz="2600" i="1" dirty="0" err="1"/>
              <a:t>zápisníku</a:t>
            </a:r>
            <a:r>
              <a:rPr lang="en-GB" sz="2600" i="1" dirty="0"/>
              <a:t> </a:t>
            </a:r>
            <a:r>
              <a:rPr lang="en-GB" sz="2600" i="1" dirty="0" err="1"/>
              <a:t>zemřelého</a:t>
            </a:r>
            <a:r>
              <a:rPr lang="en-GB" sz="2600" i="1" dirty="0"/>
              <a:t> </a:t>
            </a:r>
            <a:r>
              <a:rPr lang="en-GB" sz="2600" i="1" dirty="0" err="1"/>
              <a:t>přírodovědce</a:t>
            </a:r>
            <a:r>
              <a:rPr lang="en-GB" sz="2600" dirty="0"/>
              <a:t> (first published in 1910)</a:t>
            </a:r>
            <a:endParaRPr lang="cs-CZ" sz="2600" dirty="0"/>
          </a:p>
          <a:p>
            <a:pPr lvl="0"/>
            <a:endParaRPr lang="cs-CZ" sz="2600" dirty="0"/>
          </a:p>
          <a:p>
            <a:pPr lvl="0"/>
            <a:r>
              <a:rPr lang="en-GB" sz="2600" i="1" dirty="0"/>
              <a:t>O </a:t>
            </a:r>
            <a:r>
              <a:rPr lang="en-GB" sz="2600" i="1" dirty="0" err="1"/>
              <a:t>spánku</a:t>
            </a:r>
            <a:r>
              <a:rPr lang="en-GB" sz="2600" i="1" dirty="0"/>
              <a:t>, </a:t>
            </a:r>
            <a:r>
              <a:rPr lang="en-GB" sz="2600" i="1" dirty="0" err="1"/>
              <a:t>snech</a:t>
            </a:r>
            <a:r>
              <a:rPr lang="en-GB" sz="2600" i="1" dirty="0"/>
              <a:t> a </a:t>
            </a:r>
            <a:r>
              <a:rPr lang="en-GB" sz="2600" i="1" dirty="0" err="1"/>
              <a:t>stavech</a:t>
            </a:r>
            <a:r>
              <a:rPr lang="en-GB" sz="2600" i="1" dirty="0"/>
              <a:t> </a:t>
            </a:r>
            <a:r>
              <a:rPr lang="en-GB" sz="2600" i="1" dirty="0" err="1"/>
              <a:t>příbuzných</a:t>
            </a:r>
            <a:r>
              <a:rPr lang="en-GB" sz="2600" dirty="0"/>
              <a:t> (1857) </a:t>
            </a:r>
            <a:endParaRPr lang="cs-CZ" sz="2600" dirty="0"/>
          </a:p>
          <a:p>
            <a:pPr lvl="0"/>
            <a:endParaRPr lang="cs-CZ" sz="2600" dirty="0"/>
          </a:p>
          <a:p>
            <a:pPr lvl="0"/>
            <a:r>
              <a:rPr lang="en-GB" sz="2600" i="1" dirty="0" err="1"/>
              <a:t>Individuální</a:t>
            </a:r>
            <a:r>
              <a:rPr lang="en-GB" sz="2600" i="1" dirty="0"/>
              <a:t> </a:t>
            </a:r>
            <a:r>
              <a:rPr lang="en-GB" sz="2600" i="1" dirty="0" err="1"/>
              <a:t>duševní</a:t>
            </a:r>
            <a:r>
              <a:rPr lang="en-GB" sz="2600" i="1" dirty="0"/>
              <a:t> </a:t>
            </a:r>
            <a:r>
              <a:rPr lang="en-GB" sz="2600" i="1" dirty="0" err="1"/>
              <a:t>ústroj</a:t>
            </a:r>
            <a:r>
              <a:rPr lang="en-GB" sz="2600" i="1" dirty="0"/>
              <a:t> </a:t>
            </a:r>
            <a:r>
              <a:rPr lang="en-GB" sz="2600" i="1" dirty="0" err="1"/>
              <a:t>člověka</a:t>
            </a:r>
            <a:r>
              <a:rPr lang="en-GB" sz="2600" dirty="0"/>
              <a:t> (1864–1866)</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587476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en-GB" sz="4900" dirty="0"/>
              <a:t>Opinions</a:t>
            </a:r>
            <a:br>
              <a:rPr lang="cs-CZ" dirty="0"/>
            </a:br>
            <a:endParaRPr lang="cs-CZ" dirty="0"/>
          </a:p>
        </p:txBody>
      </p:sp>
      <p:sp>
        <p:nvSpPr>
          <p:cNvPr id="3" name="Zástupný symbol pro obsah 2"/>
          <p:cNvSpPr>
            <a:spLocks noGrp="1"/>
          </p:cNvSpPr>
          <p:nvPr>
            <p:ph idx="1"/>
          </p:nvPr>
        </p:nvSpPr>
        <p:spPr>
          <a:xfrm>
            <a:off x="838200" y="1583871"/>
            <a:ext cx="10515600" cy="4593092"/>
          </a:xfrm>
        </p:spPr>
        <p:txBody>
          <a:bodyPr>
            <a:normAutofit fontScale="92500" lnSpcReduction="20000"/>
          </a:bodyPr>
          <a:lstStyle/>
          <a:p>
            <a:pPr lvl="0"/>
            <a:r>
              <a:rPr lang="en-GB" dirty="0"/>
              <a:t>The cellular substance is termed by him as protoplasm.</a:t>
            </a:r>
            <a:endParaRPr lang="cs-CZ" dirty="0"/>
          </a:p>
          <a:p>
            <a:pPr lvl="0"/>
            <a:r>
              <a:rPr lang="en-GB" dirty="0"/>
              <a:t>He conducted a systematic examination on the animal cell structure. </a:t>
            </a:r>
            <a:endParaRPr lang="cs-CZ" dirty="0"/>
          </a:p>
          <a:p>
            <a:pPr lvl="0"/>
            <a:r>
              <a:rPr lang="en-GB" dirty="0"/>
              <a:t>Together with Schleiden and Schwann, he formulated the idea that both plants and animals principally share one fundamental element – the cell (cellular theory; </a:t>
            </a:r>
            <a:r>
              <a:rPr lang="en-GB" dirty="0" err="1"/>
              <a:t>cellula</a:t>
            </a:r>
            <a:r>
              <a:rPr lang="en-GB" dirty="0"/>
              <a:t>).</a:t>
            </a:r>
            <a:endParaRPr lang="cs-CZ" dirty="0"/>
          </a:p>
          <a:p>
            <a:pPr lvl="0"/>
            <a:r>
              <a:rPr lang="en-GB" dirty="0"/>
              <a:t>He conceived physiology as a natural science based on observation while employing the knowledge of physics and chemistry.</a:t>
            </a:r>
            <a:endParaRPr lang="cs-CZ" dirty="0"/>
          </a:p>
          <a:p>
            <a:pPr lvl="0"/>
            <a:r>
              <a:rPr lang="en-GB" dirty="0"/>
              <a:t>For </a:t>
            </a:r>
            <a:r>
              <a:rPr lang="en-GB" dirty="0" err="1"/>
              <a:t>eaxmple</a:t>
            </a:r>
            <a:r>
              <a:rPr lang="en-GB" dirty="0"/>
              <a:t>, he described heart muscle fibres and cerebellum cells.</a:t>
            </a:r>
            <a:endParaRPr lang="cs-CZ" dirty="0"/>
          </a:p>
          <a:p>
            <a:pPr lvl="0"/>
            <a:r>
              <a:rPr lang="en-GB" dirty="0"/>
              <a:t>Having examined the impact of medication on the human organism, he is ranked among founding pharmacologists.</a:t>
            </a:r>
            <a:endParaRPr lang="cs-CZ" dirty="0"/>
          </a:p>
          <a:p>
            <a:pPr lvl="0"/>
            <a:r>
              <a:rPr lang="en-GB" dirty="0"/>
              <a:t>He constructed a device that projects brief moving pictures making them appear stationary – which makes him the founder of cinematography.</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8540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855194"/>
            <a:ext cx="10515600" cy="1325563"/>
          </a:xfrm>
        </p:spPr>
        <p:txBody>
          <a:bodyPr>
            <a:normAutofit fontScale="90000"/>
          </a:bodyPr>
          <a:lstStyle/>
          <a:p>
            <a:br>
              <a:rPr lang="cs-CZ" dirty="0"/>
            </a:br>
            <a:r>
              <a:rPr lang="en-GB" sz="4900" dirty="0"/>
              <a:t>Inspired by the ideas of</a:t>
            </a:r>
            <a:br>
              <a:rPr lang="cs-CZ" dirty="0"/>
            </a:br>
            <a:br>
              <a:rPr lang="cs-CZ" dirty="0"/>
            </a:br>
            <a:endParaRPr lang="cs-CZ" dirty="0"/>
          </a:p>
        </p:txBody>
      </p:sp>
      <p:sp>
        <p:nvSpPr>
          <p:cNvPr id="3" name="Zástupný symbol pro obsah 2"/>
          <p:cNvSpPr>
            <a:spLocks noGrp="1"/>
          </p:cNvSpPr>
          <p:nvPr>
            <p:ph idx="1"/>
          </p:nvPr>
        </p:nvSpPr>
        <p:spPr>
          <a:xfrm>
            <a:off x="838200" y="1583871"/>
            <a:ext cx="10515600" cy="4593092"/>
          </a:xfrm>
        </p:spPr>
        <p:txBody>
          <a:bodyPr>
            <a:normAutofit/>
          </a:bodyPr>
          <a:lstStyle/>
          <a:p>
            <a:pPr lvl="1"/>
            <a:endParaRPr lang="cs-CZ" sz="2600" dirty="0"/>
          </a:p>
          <a:p>
            <a:pPr lvl="1"/>
            <a:r>
              <a:rPr lang="cs-CZ" sz="2600" dirty="0"/>
              <a:t>Jan Amos Komenský</a:t>
            </a:r>
          </a:p>
          <a:p>
            <a:pPr lvl="0"/>
            <a:endParaRPr lang="cs-CZ" sz="2600" dirty="0"/>
          </a:p>
          <a:p>
            <a:pPr lvl="1"/>
            <a:r>
              <a:rPr lang="cs-CZ" sz="2600" dirty="0"/>
              <a:t>Friedrich Wilhelm Joseph </a:t>
            </a:r>
            <a:r>
              <a:rPr lang="cs-CZ" sz="2600" dirty="0" err="1"/>
              <a:t>Schelling</a:t>
            </a:r>
            <a:endParaRPr lang="cs-CZ" sz="2600" dirty="0"/>
          </a:p>
          <a:p>
            <a:pPr lvl="0"/>
            <a:endParaRPr lang="cs-CZ" sz="2600" dirty="0"/>
          </a:p>
          <a:p>
            <a:pPr lvl="1"/>
            <a:r>
              <a:rPr lang="cs-CZ" sz="2600" dirty="0"/>
              <a:t>Julius </a:t>
            </a:r>
            <a:r>
              <a:rPr lang="cs-CZ" sz="2600" dirty="0" err="1"/>
              <a:t>Sachs</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94338130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2834</Words>
  <Application>Microsoft Office PowerPoint</Application>
  <PresentationFormat>Širokoúhlá obrazovka</PresentationFormat>
  <Paragraphs>459</Paragraphs>
  <Slides>67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67</vt:i4>
      </vt:variant>
    </vt:vector>
  </HeadingPairs>
  <TitlesOfParts>
    <vt:vector size="71" baseType="lpstr">
      <vt:lpstr>Arial</vt:lpstr>
      <vt:lpstr>Calibri</vt:lpstr>
      <vt:lpstr>Calibri Light</vt:lpstr>
      <vt:lpstr>Motiv Office</vt:lpstr>
      <vt:lpstr>A selection of philosophical issues related to natural sciences</vt:lpstr>
      <vt:lpstr>Annotation</vt:lpstr>
      <vt:lpstr>Bibliography</vt:lpstr>
      <vt:lpstr>Topics</vt:lpstr>
      <vt:lpstr>1.Jan Evangelista Purkyně – naturalist, philosopher and inventor</vt:lpstr>
      <vt:lpstr>Jan Evangelista Purkyně (1787 – 1869)</vt:lpstr>
      <vt:lpstr> Works </vt:lpstr>
      <vt:lpstr> Opinions </vt:lpstr>
      <vt:lpstr> Inspired by the ideas of  </vt:lpstr>
      <vt:lpstr>Prezentace aplikace PowerPoint</vt:lpstr>
      <vt:lpstr>Jean – Baptiste Lamarck (1744 – 1829) </vt:lpstr>
      <vt:lpstr> Works and opinions </vt:lpstr>
      <vt:lpstr>Georges Cuvier (1769 – 1832)</vt:lpstr>
      <vt:lpstr>Works</vt:lpstr>
      <vt:lpstr>Opinions</vt:lpstr>
      <vt:lpstr>Prezentace aplikace PowerPoint</vt:lpstr>
      <vt:lpstr> Preliminary data </vt:lpstr>
      <vt:lpstr>   The most popular theories of life   </vt:lpstr>
      <vt:lpstr>   Creationist (religious) theory   </vt:lpstr>
      <vt:lpstr>  The theory of self-creation  </vt:lpstr>
      <vt:lpstr>   Life originationg from probiotic molecules (bio-monomers)   </vt:lpstr>
      <vt:lpstr>Prezentace aplikace PowerPoint</vt:lpstr>
      <vt:lpstr>Prezentace aplikace PowerPoint</vt:lpstr>
      <vt:lpstr> Josef Velenovský (1858 – 1949) </vt:lpstr>
      <vt:lpstr>Works </vt:lpstr>
      <vt:lpstr>Opinions</vt:lpstr>
      <vt:lpstr>Inspired by the ideas of</vt:lpstr>
      <vt:lpstr>Prezentace aplikace PowerPoint</vt:lpstr>
      <vt:lpstr> Adolf Portmann (1897 – 1982) </vt:lpstr>
      <vt:lpstr>  Works  </vt:lpstr>
      <vt:lpstr>  Opinions  </vt:lpstr>
      <vt:lpstr>   Young animals of two kinds   </vt:lpstr>
      <vt:lpstr>Human</vt:lpstr>
      <vt:lpstr>Prezentace aplikace PowerPoint</vt:lpstr>
      <vt:lpstr> Ernst Haeckel (1834 – 1919) </vt:lpstr>
      <vt:lpstr> Works </vt:lpstr>
      <vt:lpstr> Welträtsel </vt:lpstr>
      <vt:lpstr>Philosophical opinions</vt:lpstr>
      <vt:lpstr>Prezentace aplikace PowerPoint</vt:lpstr>
      <vt:lpstr> František Mareš (1857 – 1942) </vt:lpstr>
      <vt:lpstr> Works </vt:lpstr>
      <vt:lpstr> Opinions </vt:lpstr>
      <vt:lpstr> Inspired by the ideas of </vt:lpstr>
      <vt:lpstr>Prezentace aplikace PowerPoint</vt:lpstr>
      <vt:lpstr> Johann Gregor Mendel (1822 – 1884) </vt:lpstr>
      <vt:lpstr> Mendel pursued scientific researches when nothing was known about </vt:lpstr>
      <vt:lpstr>Mendel’s contribution to natural science </vt:lpstr>
      <vt:lpstr>Why was Mendel forgotten?</vt:lpstr>
      <vt:lpstr>Prezentace aplikace PowerPoint</vt:lpstr>
      <vt:lpstr> Anna Pammrová (1860 – 1945) </vt:lpstr>
      <vt:lpstr>Works</vt:lpstr>
      <vt:lpstr>Opinions</vt:lpstr>
      <vt:lpstr>Other opinions</vt:lpstr>
      <vt:lpstr>  Inspired by the ideas of  </vt:lpstr>
      <vt:lpstr> 10. Charles Robert Darwin  </vt:lpstr>
      <vt:lpstr>  Charles Robert Darwin (1809 – 1882)  </vt:lpstr>
      <vt:lpstr>The most influential works</vt:lpstr>
      <vt:lpstr>Opinions</vt:lpstr>
      <vt:lpstr> 11. Alfred Russel Wallace  </vt:lpstr>
      <vt:lpstr>Alfred Russel Wallace (1823 – 1913)</vt:lpstr>
      <vt:lpstr>  Works  </vt:lpstr>
      <vt:lpstr>   Opinions: The Creator was active in the history of life no less than three times   </vt:lpstr>
      <vt:lpstr> 12. Erazim Kohák  </vt:lpstr>
      <vt:lpstr>  Erazim Kohák (1933)  </vt:lpstr>
      <vt:lpstr>  Works  </vt:lpstr>
      <vt:lpstr>    The starting point of his philosophy    </vt:lpstr>
      <vt:lpstr>     The thematic scope of his ideas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benesmartin88@gmail.com</cp:lastModifiedBy>
  <cp:revision>147</cp:revision>
  <dcterms:created xsi:type="dcterms:W3CDTF">2017-05-10T10:51:34Z</dcterms:created>
  <dcterms:modified xsi:type="dcterms:W3CDTF">2017-08-23T22:50:47Z</dcterms:modified>
</cp:coreProperties>
</file>