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316" r:id="rId6"/>
    <p:sldId id="261" r:id="rId7"/>
    <p:sldId id="262" r:id="rId8"/>
    <p:sldId id="263" r:id="rId9"/>
    <p:sldId id="317" r:id="rId10"/>
    <p:sldId id="342" r:id="rId11"/>
    <p:sldId id="264" r:id="rId12"/>
    <p:sldId id="267" r:id="rId13"/>
    <p:sldId id="318" r:id="rId14"/>
    <p:sldId id="268" r:id="rId15"/>
    <p:sldId id="269" r:id="rId16"/>
    <p:sldId id="270" r:id="rId17"/>
    <p:sldId id="319" r:id="rId18"/>
    <p:sldId id="274" r:id="rId19"/>
    <p:sldId id="320" r:id="rId20"/>
    <p:sldId id="275" r:id="rId21"/>
    <p:sldId id="276" r:id="rId22"/>
    <p:sldId id="345" r:id="rId23"/>
    <p:sldId id="321" r:id="rId24"/>
    <p:sldId id="279" r:id="rId25"/>
    <p:sldId id="280" r:id="rId26"/>
    <p:sldId id="281" r:id="rId27"/>
    <p:sldId id="282" r:id="rId28"/>
    <p:sldId id="283" r:id="rId29"/>
    <p:sldId id="322" r:id="rId30"/>
    <p:sldId id="284" r:id="rId31"/>
    <p:sldId id="285" r:id="rId32"/>
    <p:sldId id="286" r:id="rId33"/>
    <p:sldId id="293" r:id="rId34"/>
    <p:sldId id="323" r:id="rId35"/>
    <p:sldId id="294" r:id="rId36"/>
    <p:sldId id="295" r:id="rId37"/>
    <p:sldId id="296" r:id="rId38"/>
    <p:sldId id="297" r:id="rId39"/>
    <p:sldId id="324" r:id="rId40"/>
    <p:sldId id="298" r:id="rId41"/>
    <p:sldId id="325" r:id="rId42"/>
    <p:sldId id="300" r:id="rId43"/>
    <p:sldId id="326" r:id="rId44"/>
    <p:sldId id="308" r:id="rId45"/>
    <p:sldId id="310" r:id="rId46"/>
    <p:sldId id="311" r:id="rId47"/>
    <p:sldId id="312" r:id="rId48"/>
    <p:sldId id="313" r:id="rId49"/>
    <p:sldId id="315" r:id="rId50"/>
    <p:sldId id="336" r:id="rId51"/>
    <p:sldId id="309" r:id="rId52"/>
    <p:sldId id="330" r:id="rId53"/>
    <p:sldId id="337" r:id="rId54"/>
    <p:sldId id="338" r:id="rId55"/>
    <p:sldId id="327" r:id="rId56"/>
    <p:sldId id="332" r:id="rId57"/>
    <p:sldId id="339" r:id="rId58"/>
    <p:sldId id="340" r:id="rId59"/>
    <p:sldId id="341" r:id="rId60"/>
    <p:sldId id="346" r:id="rId61"/>
    <p:sldId id="347" r:id="rId62"/>
    <p:sldId id="348" r:id="rId63"/>
    <p:sldId id="349" r:id="rId64"/>
    <p:sldId id="334" r:id="rId65"/>
    <p:sldId id="350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59" r:id="rId74"/>
    <p:sldId id="358" r:id="rId75"/>
    <p:sldId id="360" r:id="rId76"/>
    <p:sldId id="361" r:id="rId77"/>
    <p:sldId id="333" r:id="rId78"/>
    <p:sldId id="362" r:id="rId79"/>
    <p:sldId id="364" r:id="rId80"/>
    <p:sldId id="365" r:id="rId81"/>
    <p:sldId id="366" r:id="rId82"/>
    <p:sldId id="367" r:id="rId83"/>
    <p:sldId id="368" r:id="rId84"/>
    <p:sldId id="369" r:id="rId8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microsoft.com/office/2015/10/relationships/revisionInfo" Target="revisionInfo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24.08.2017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340205"/>
            <a:ext cx="9144000" cy="2387600"/>
          </a:xfrm>
        </p:spPr>
        <p:txBody>
          <a:bodyPr/>
          <a:lstStyle/>
          <a:p>
            <a:r>
              <a:rPr lang="cs-CZ" dirty="0"/>
              <a:t>Ekonomika a řízení podniku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099583"/>
            <a:ext cx="9144000" cy="1655762"/>
          </a:xfrm>
        </p:spPr>
        <p:txBody>
          <a:bodyPr/>
          <a:lstStyle/>
          <a:p>
            <a:r>
              <a:rPr lang="cs-CZ" b="1" dirty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07" y="235670"/>
            <a:ext cx="10515600" cy="59412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u="sng" dirty="0"/>
              <a:t>Právnické osoby mohou mít následující podobu</a:t>
            </a:r>
            <a:r>
              <a:rPr lang="cs-CZ" sz="2600" dirty="0"/>
              <a:t>:</a:t>
            </a:r>
          </a:p>
          <a:p>
            <a:endParaRPr lang="cs-CZ" sz="2600" dirty="0"/>
          </a:p>
          <a:p>
            <a:pPr lvl="1"/>
            <a:r>
              <a:rPr lang="cs-CZ" sz="2600" b="1" dirty="0"/>
              <a:t>obchodní společnosti</a:t>
            </a:r>
            <a:r>
              <a:rPr lang="cs-CZ" sz="2600" dirty="0"/>
              <a:t> – evropská společnost (</a:t>
            </a:r>
            <a:r>
              <a:rPr lang="cs-CZ" sz="2600" dirty="0" err="1"/>
              <a:t>Societas</a:t>
            </a:r>
            <a:r>
              <a:rPr lang="cs-CZ" sz="2600" dirty="0"/>
              <a:t> </a:t>
            </a:r>
            <a:r>
              <a:rPr lang="cs-CZ" sz="2600" dirty="0" err="1"/>
              <a:t>Europaea</a:t>
            </a:r>
            <a:r>
              <a:rPr lang="cs-CZ" sz="2600" dirty="0"/>
              <a:t>), akciové společnosti, společnost s ručením omezeným, veřejná obchodní společnost, komanditní společnost, Evropské hospodářské zájmové sdružení</a:t>
            </a:r>
          </a:p>
          <a:p>
            <a:pPr lvl="1"/>
            <a:r>
              <a:rPr lang="cs-CZ" sz="2600" b="1" dirty="0"/>
              <a:t>státní podnik</a:t>
            </a:r>
            <a:endParaRPr lang="cs-CZ" sz="2600" dirty="0"/>
          </a:p>
          <a:p>
            <a:pPr lvl="1"/>
            <a:r>
              <a:rPr lang="cs-CZ" sz="2600" b="1" dirty="0"/>
              <a:t>sdružení fyzických a právnických osob </a:t>
            </a:r>
            <a:r>
              <a:rPr lang="cs-CZ" sz="2600" dirty="0"/>
              <a:t>– družstvo, společenství vlastníků…</a:t>
            </a:r>
          </a:p>
          <a:p>
            <a:pPr lvl="1"/>
            <a:r>
              <a:rPr lang="cs-CZ" sz="2600" b="1" dirty="0"/>
              <a:t>účelového sdružení majetku</a:t>
            </a:r>
            <a:endParaRPr lang="cs-CZ" sz="2600" dirty="0"/>
          </a:p>
          <a:p>
            <a:pPr lvl="1"/>
            <a:r>
              <a:rPr lang="cs-CZ" sz="2600" b="1" dirty="0"/>
              <a:t>nevládní neziskové organizace – </a:t>
            </a:r>
            <a:r>
              <a:rPr lang="cs-CZ" sz="2600" dirty="0"/>
              <a:t>obecně prospěšná společnost, občanské sdružení, nadace…</a:t>
            </a:r>
          </a:p>
          <a:p>
            <a:pPr lvl="1"/>
            <a:r>
              <a:rPr lang="cs-CZ" sz="2600" b="1" dirty="0"/>
              <a:t>veřejnoprávní právnické osoby – </a:t>
            </a:r>
            <a:r>
              <a:rPr lang="cs-CZ" sz="2600" dirty="0"/>
              <a:t>příspěvkové organizace, státní fond, svazek obcí ….</a:t>
            </a:r>
          </a:p>
          <a:p>
            <a:pPr lvl="1"/>
            <a:r>
              <a:rPr lang="cs-CZ" sz="2600" b="1" dirty="0"/>
              <a:t>vysoké školy</a:t>
            </a:r>
            <a:endParaRPr lang="cs-CZ" sz="2600" dirty="0"/>
          </a:p>
          <a:p>
            <a:pPr lvl="1"/>
            <a:r>
              <a:rPr lang="cs-CZ" sz="2600" b="1" dirty="0"/>
              <a:t>školské právnické osoby</a:t>
            </a:r>
            <a:endParaRPr lang="cs-CZ" sz="2600" dirty="0"/>
          </a:p>
          <a:p>
            <a:endParaRPr lang="cs-CZ" sz="30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159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29938"/>
            <a:ext cx="10648950" cy="5847025"/>
          </a:xfrm>
        </p:spPr>
        <p:txBody>
          <a:bodyPr>
            <a:normAutofit/>
          </a:bodyPr>
          <a:lstStyle/>
          <a:p>
            <a:r>
              <a:rPr lang="cs-CZ" sz="2600" dirty="0"/>
              <a:t>V souvislosti s podnikatelskou činností je možné očekávat určitou míru rizika. </a:t>
            </a:r>
            <a:r>
              <a:rPr lang="cs-CZ" sz="2600" b="1" dirty="0"/>
              <a:t>Riziko </a:t>
            </a:r>
            <a:r>
              <a:rPr lang="cs-CZ" sz="2600" dirty="0"/>
              <a:t>představuje nebezpečí, které spočívá v nedosažení vytyčených výsledků dle předpokladu. </a:t>
            </a:r>
          </a:p>
          <a:p>
            <a:endParaRPr lang="cs-CZ" sz="2600" dirty="0"/>
          </a:p>
          <a:p>
            <a:pPr lvl="1"/>
            <a:r>
              <a:rPr lang="cs-CZ" sz="2600" b="1" dirty="0"/>
              <a:t>Rozdělení rizika</a:t>
            </a:r>
            <a:r>
              <a:rPr lang="cs-CZ" sz="2600" dirty="0"/>
              <a:t>:</a:t>
            </a:r>
          </a:p>
          <a:p>
            <a:pPr lvl="2"/>
            <a:r>
              <a:rPr lang="cs-CZ" sz="2600" b="1" dirty="0"/>
              <a:t>obecná </a:t>
            </a:r>
            <a:r>
              <a:rPr lang="cs-CZ" sz="2600" dirty="0"/>
              <a:t>– souvisejí s důsledky živelních událostí, katastrof, ale i v důsledku škod způsobených jinými osobami</a:t>
            </a:r>
          </a:p>
          <a:p>
            <a:pPr lvl="2"/>
            <a:r>
              <a:rPr lang="cs-CZ" sz="2600" b="1" dirty="0"/>
              <a:t>související s podnikatelskou činností</a:t>
            </a:r>
            <a:r>
              <a:rPr lang="cs-CZ" sz="2600" dirty="0"/>
              <a:t> – jedná se o riziko ovlivnitelné – patří sem především rizika vyplývající ze smluvních závazků a jejich nedodržování.</a:t>
            </a:r>
          </a:p>
          <a:p>
            <a:pPr lvl="2"/>
            <a:r>
              <a:rPr lang="cs-CZ" sz="2600" dirty="0"/>
              <a:t>vyplývající z nedostatečné odbornosti – např. riziko nesprávného odhadu budoucího vývoje, neznalost legislativy, která v důsledku představuje porušování předpisů atd.</a:t>
            </a:r>
          </a:p>
          <a:p>
            <a:pPr lvl="0"/>
            <a:endParaRPr lang="cs-CZ" sz="3100" dirty="0"/>
          </a:p>
          <a:p>
            <a:pPr lvl="0"/>
            <a:endParaRPr lang="cs-CZ" sz="31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9203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>
            <a:extLst>
              <a:ext uri="{FF2B5EF4-FFF2-40B4-BE49-F238E27FC236}">
                <a16:creationId xmlns:a16="http://schemas.microsoft.com/office/drawing/2014/main" id="{F595A915-3C86-4D43-9280-63F5EB6CBE19}"/>
              </a:ext>
            </a:extLst>
          </p:cNvPr>
          <p:cNvSpPr txBox="1">
            <a:spLocks/>
          </p:cNvSpPr>
          <p:nvPr/>
        </p:nvSpPr>
        <p:spPr>
          <a:xfrm>
            <a:off x="1524000" y="1932645"/>
            <a:ext cx="9144000" cy="2586191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endParaRPr lang="cs-CZ" sz="5400" b="1" dirty="0"/>
          </a:p>
          <a:p>
            <a:pPr algn="ctr"/>
            <a:r>
              <a:rPr lang="cs-CZ" sz="6400" b="1" dirty="0"/>
              <a:t>3. Majetková struktura podniku </a:t>
            </a:r>
            <a:endParaRPr lang="cs-CZ" sz="6400" dirty="0"/>
          </a:p>
          <a:p>
            <a:pPr algn="ctr"/>
            <a:br>
              <a:rPr lang="cs-CZ" sz="5400" dirty="0"/>
            </a:b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94812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33633"/>
            <a:ext cx="10515600" cy="57433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600" b="1" u="sng" dirty="0"/>
              <a:t>Majetek / aktiva podniku</a:t>
            </a:r>
            <a:r>
              <a:rPr lang="cs-CZ" sz="2600" u="sng" dirty="0"/>
              <a:t> </a:t>
            </a:r>
            <a:endParaRPr lang="cs-CZ" sz="2600" dirty="0"/>
          </a:p>
          <a:p>
            <a:r>
              <a:rPr lang="cs-CZ" sz="2600" b="1" dirty="0"/>
              <a:t>Majetkem </a:t>
            </a:r>
            <a:r>
              <a:rPr lang="cs-CZ" sz="2600" dirty="0"/>
              <a:t>se rozumí souhrn majetkových hodnot (věcí, pohledávek, práv a hodnot oceněných penězi), které patří podnikateli a slouží k podnikání. Dle doby použití v podniku:</a:t>
            </a:r>
          </a:p>
          <a:p>
            <a:pPr lvl="1"/>
            <a:r>
              <a:rPr lang="cs-CZ" sz="2600" dirty="0"/>
              <a:t>dlouhodobý majetek – stálá aktiva</a:t>
            </a:r>
          </a:p>
          <a:p>
            <a:pPr lvl="1"/>
            <a:r>
              <a:rPr lang="cs-CZ" sz="2600" dirty="0"/>
              <a:t>oběžný majetek</a:t>
            </a:r>
          </a:p>
          <a:p>
            <a:pPr lvl="1"/>
            <a:r>
              <a:rPr lang="cs-CZ" sz="2600" dirty="0"/>
              <a:t>ostatní aktiva</a:t>
            </a:r>
          </a:p>
          <a:p>
            <a:pPr marL="0" indent="0">
              <a:buNone/>
            </a:pPr>
            <a:r>
              <a:rPr lang="cs-CZ" sz="2600" u="sng" dirty="0"/>
              <a:t>Dlouhodobý majetek podniku</a:t>
            </a:r>
            <a:r>
              <a:rPr lang="cs-CZ" sz="2600" b="1" u="sng" dirty="0"/>
              <a:t> </a:t>
            </a:r>
            <a:r>
              <a:rPr lang="cs-CZ" sz="2600" dirty="0"/>
              <a:t>dělíme na:</a:t>
            </a:r>
          </a:p>
          <a:p>
            <a:pPr lvl="1"/>
            <a:r>
              <a:rPr lang="cs-CZ" sz="2600" dirty="0"/>
              <a:t>nehmotný (PC je vyšší než 60.000,-Kč, doba použitelnosti ↑ než 1 rok)</a:t>
            </a:r>
          </a:p>
          <a:p>
            <a:pPr lvl="1"/>
            <a:r>
              <a:rPr lang="cs-CZ" sz="2600" dirty="0"/>
              <a:t>hmotný (PC je vyšší než 40.000,-Kč, doba použitelnosti ↑ než 1 rok)</a:t>
            </a:r>
          </a:p>
          <a:p>
            <a:pPr lvl="1"/>
            <a:r>
              <a:rPr lang="cs-CZ" sz="2600" dirty="0"/>
              <a:t>finanční (zejména peníze vložené do cizích dlouhodobých CP – akcií, dluhopisů a jiných podniků, půjček, státních obligací atd.)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764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9047"/>
            <a:ext cx="10515600" cy="5464580"/>
          </a:xfrm>
        </p:spPr>
        <p:txBody>
          <a:bodyPr>
            <a:normAutofit lnSpcReduction="10000"/>
          </a:bodyPr>
          <a:lstStyle/>
          <a:p>
            <a:r>
              <a:rPr lang="cs-CZ" sz="2600" u="sng" dirty="0"/>
              <a:t>Lze jej pořídit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nákupem (výrobní linka) nebo výstavbou (stavby)</a:t>
            </a:r>
          </a:p>
          <a:p>
            <a:pPr lvl="1"/>
            <a:r>
              <a:rPr lang="cs-CZ" sz="2600" dirty="0"/>
              <a:t>vlastní činností</a:t>
            </a:r>
          </a:p>
          <a:p>
            <a:pPr lvl="1"/>
            <a:r>
              <a:rPr lang="cs-CZ" sz="2600" dirty="0"/>
              <a:t>převodem nemovitosti</a:t>
            </a:r>
          </a:p>
          <a:p>
            <a:pPr lvl="1"/>
            <a:r>
              <a:rPr lang="cs-CZ" sz="2600" dirty="0"/>
              <a:t>vkladem do společného podniku</a:t>
            </a:r>
          </a:p>
          <a:p>
            <a:pPr lvl="1"/>
            <a:r>
              <a:rPr lang="cs-CZ" sz="2600" dirty="0"/>
              <a:t>převodem z osobního do podnikatelského využití</a:t>
            </a:r>
          </a:p>
          <a:p>
            <a:pPr lvl="1"/>
            <a:r>
              <a:rPr lang="cs-CZ" sz="2600" dirty="0"/>
              <a:t>bezplatným nabytím (darováním)</a:t>
            </a:r>
          </a:p>
          <a:p>
            <a:r>
              <a:rPr lang="cs-CZ" sz="2600" u="sng" dirty="0"/>
              <a:t>Lze jej vyřadit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prodejem</a:t>
            </a:r>
          </a:p>
          <a:p>
            <a:pPr lvl="1"/>
            <a:r>
              <a:rPr lang="cs-CZ" sz="2600" dirty="0"/>
              <a:t>likvidací</a:t>
            </a:r>
          </a:p>
          <a:p>
            <a:pPr lvl="1"/>
            <a:r>
              <a:rPr lang="cs-CZ" sz="2600" dirty="0"/>
              <a:t>bezúplatným převodem</a:t>
            </a:r>
          </a:p>
          <a:p>
            <a:pPr lvl="1"/>
            <a:r>
              <a:rPr lang="cs-CZ" sz="2600" dirty="0"/>
              <a:t>přeřazením z podnikání do osobního vlastnictví</a:t>
            </a:r>
          </a:p>
          <a:p>
            <a:pPr lvl="1"/>
            <a:r>
              <a:rPr lang="cs-CZ" sz="2600" dirty="0"/>
              <a:t>vyřazení v důsledku škody</a:t>
            </a:r>
          </a:p>
          <a:p>
            <a:pPr lvl="0"/>
            <a:endParaRPr lang="cs-CZ" dirty="0"/>
          </a:p>
          <a:p>
            <a:pPr lvl="0"/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43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365" y="0"/>
            <a:ext cx="11349871" cy="5973627"/>
          </a:xfrm>
        </p:spPr>
        <p:txBody>
          <a:bodyPr>
            <a:noAutofit/>
          </a:bodyPr>
          <a:lstStyle/>
          <a:p>
            <a:r>
              <a:rPr lang="cs-CZ" sz="2400" dirty="0"/>
              <a:t>Výkaz </a:t>
            </a:r>
            <a:r>
              <a:rPr lang="cs-CZ" sz="2400" b="1" dirty="0"/>
              <a:t>rozvaha</a:t>
            </a:r>
            <a:r>
              <a:rPr lang="cs-CZ" sz="2400" dirty="0"/>
              <a:t> má formu účtu, na jeho levé (debetní) straně je zachyceno konkrétní složení majetku, tj. všechna jeho aktiva. Na straně pravé (kreditní) se nacházejí kapitálové zdroje, tj. pasiva.</a:t>
            </a:r>
          </a:p>
          <a:p>
            <a:r>
              <a:rPr lang="cs-CZ" sz="2400" b="1" dirty="0"/>
              <a:t>Bilanční princip = aktiva celkem = pasiva celkem</a:t>
            </a:r>
            <a:endParaRPr lang="cs-CZ" sz="2400" dirty="0"/>
          </a:p>
          <a:p>
            <a:r>
              <a:rPr lang="cs-CZ" sz="2200" b="1" u="sng" dirty="0"/>
              <a:t>AKTIVA CELKEM</a:t>
            </a:r>
            <a:r>
              <a:rPr lang="cs-CZ" sz="2200" b="1" dirty="0"/>
              <a:t>:</a:t>
            </a:r>
            <a:endParaRPr lang="cs-CZ" sz="2200" dirty="0"/>
          </a:p>
          <a:p>
            <a:pPr lvl="1"/>
            <a:r>
              <a:rPr lang="cs-CZ" dirty="0"/>
              <a:t>A) Pohledávky za upsaný základní kapitál</a:t>
            </a:r>
          </a:p>
          <a:p>
            <a:pPr lvl="1"/>
            <a:r>
              <a:rPr lang="cs-CZ" dirty="0"/>
              <a:t>B) Dlouhodobý majetek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Dlouhodobý </a:t>
            </a:r>
            <a:r>
              <a:rPr lang="cs-CZ" sz="2200" u="sng" dirty="0"/>
              <a:t>nehmotný</a:t>
            </a:r>
            <a:r>
              <a:rPr lang="cs-CZ" sz="2200" dirty="0"/>
              <a:t> majetek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Dlouhodobý </a:t>
            </a:r>
            <a:r>
              <a:rPr lang="cs-CZ" sz="2200" u="sng" dirty="0"/>
              <a:t>hmotný</a:t>
            </a:r>
            <a:r>
              <a:rPr lang="cs-CZ" sz="2200" dirty="0"/>
              <a:t> majetek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Dlouhodobý </a:t>
            </a:r>
            <a:r>
              <a:rPr lang="cs-CZ" sz="2200" u="sng" dirty="0"/>
              <a:t>finanční</a:t>
            </a:r>
            <a:r>
              <a:rPr lang="cs-CZ" sz="2200" dirty="0"/>
              <a:t> majetek</a:t>
            </a:r>
          </a:p>
          <a:p>
            <a:pPr lvl="1"/>
            <a:r>
              <a:rPr lang="cs-CZ" dirty="0"/>
              <a:t>C) Oběžná aktiva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Zásoby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Dlouhodobé pohledávky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Krátkodobé pohledávky</a:t>
            </a:r>
          </a:p>
          <a:p>
            <a:pPr marL="1885950" lvl="3" indent="-514350">
              <a:buFont typeface="+mj-lt"/>
              <a:buAutoNum type="romanUcPeriod"/>
            </a:pPr>
            <a:r>
              <a:rPr lang="cs-CZ" sz="2200" dirty="0"/>
              <a:t>Krátkodobý finanční majetek</a:t>
            </a:r>
          </a:p>
          <a:p>
            <a:pPr lvl="1"/>
            <a:r>
              <a:rPr lang="cs-CZ" dirty="0"/>
              <a:t>D) Časové rozlišení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2883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838200" y="339365"/>
            <a:ext cx="10515600" cy="5837598"/>
          </a:xfrm>
        </p:spPr>
        <p:txBody>
          <a:bodyPr>
            <a:normAutofit lnSpcReduction="10000"/>
          </a:bodyPr>
          <a:lstStyle/>
          <a:p>
            <a:r>
              <a:rPr lang="cs-CZ" sz="2600" u="sng" dirty="0"/>
              <a:t>Ocenění dlouhodobého majetku lze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Pořizovací cenou </a:t>
            </a:r>
          </a:p>
          <a:p>
            <a:pPr lvl="1"/>
            <a:r>
              <a:rPr lang="cs-CZ" sz="2600" dirty="0"/>
              <a:t>Reprodukční pořizovací cenou </a:t>
            </a:r>
          </a:p>
          <a:p>
            <a:pPr lvl="1"/>
            <a:r>
              <a:rPr lang="cs-CZ" sz="2600" dirty="0"/>
              <a:t>Cenou na úrovni vlastních nákladů </a:t>
            </a:r>
          </a:p>
          <a:p>
            <a:pPr lvl="1"/>
            <a:r>
              <a:rPr lang="cs-CZ" sz="2600" dirty="0"/>
              <a:t>Cenou pořízení </a:t>
            </a:r>
          </a:p>
          <a:p>
            <a:r>
              <a:rPr lang="cs-CZ" sz="2600" u="sng" dirty="0"/>
              <a:t>Důležité o dlouhodobém majetku podniku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fyzicky i morálně zastarává</a:t>
            </a:r>
          </a:p>
          <a:p>
            <a:pPr lvl="1"/>
            <a:r>
              <a:rPr lang="cs-CZ" sz="2600" dirty="0"/>
              <a:t>ve výrobním procesu ztrácí jen část své ceny</a:t>
            </a:r>
          </a:p>
          <a:p>
            <a:pPr lvl="1"/>
            <a:r>
              <a:rPr lang="cs-CZ" sz="2600" dirty="0"/>
              <a:t>opotřebení se vyjadřuje odpisy, které jsou součástí nákladů podniku. Odpisy jsou peněžním vyjádřením fyzického a morálního opotřebení hmotného a nehmotného majetku za dané časové období</a:t>
            </a:r>
          </a:p>
          <a:p>
            <a:pPr lvl="1"/>
            <a:r>
              <a:rPr lang="cs-CZ" sz="2600" dirty="0"/>
              <a:t>odpisy jsou současně jedním ze zdrojů financování obnovy odpisovaného majetku</a:t>
            </a:r>
          </a:p>
          <a:p>
            <a:pPr lvl="1"/>
            <a:r>
              <a:rPr lang="cs-CZ" sz="2600" dirty="0"/>
              <a:t>odpisy se provádí ze vstupní ceny prořízeného dlouhodobého majetku</a:t>
            </a:r>
          </a:p>
          <a:p>
            <a:pPr lvl="1"/>
            <a:r>
              <a:rPr lang="cs-CZ" sz="2600" dirty="0"/>
              <a:t>ODPISUJE SE ZÁSADNĚ Z POŘIZOVACÍ CENY!!!!!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244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3695"/>
            <a:ext cx="10515600" cy="6073268"/>
          </a:xfrm>
        </p:spPr>
        <p:txBody>
          <a:bodyPr>
            <a:normAutofit/>
          </a:bodyPr>
          <a:lstStyle/>
          <a:p>
            <a:r>
              <a:rPr lang="cs-CZ" sz="2600" u="sng" dirty="0"/>
              <a:t>Další pojmy související s odpisováním</a:t>
            </a:r>
            <a:r>
              <a:rPr lang="cs-CZ" sz="2600" dirty="0"/>
              <a:t>:</a:t>
            </a:r>
          </a:p>
          <a:p>
            <a:pPr lvl="0"/>
            <a:r>
              <a:rPr lang="cs-CZ" sz="2600" dirty="0"/>
              <a:t>oprávky (součet odpisů za určité období)</a:t>
            </a:r>
          </a:p>
          <a:p>
            <a:pPr lvl="0"/>
            <a:r>
              <a:rPr lang="cs-CZ" sz="2600" dirty="0"/>
              <a:t>zůstatková cena (rozdíl vstupní ceny a oprávek)</a:t>
            </a:r>
          </a:p>
          <a:p>
            <a:r>
              <a:rPr lang="cs-CZ" sz="2600" b="1" dirty="0"/>
              <a:t>Metody odpisování </a:t>
            </a:r>
            <a:r>
              <a:rPr lang="cs-CZ" sz="2600" dirty="0"/>
              <a:t>(účetní, daňové)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Obrázek 37">
            <a:extLst>
              <a:ext uri="{FF2B5EF4-FFF2-40B4-BE49-F238E27FC236}">
                <a16:creationId xmlns:a16="http://schemas.microsoft.com/office/drawing/2014/main" id="{38D43D71-9A26-49CD-B776-1837C58CD1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7049" y="2163731"/>
            <a:ext cx="8369376" cy="3674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70021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Nadpis 7">
            <a:extLst>
              <a:ext uri="{FF2B5EF4-FFF2-40B4-BE49-F238E27FC236}">
                <a16:creationId xmlns:a16="http://schemas.microsoft.com/office/drawing/2014/main" id="{9499F259-92F9-4657-ABD7-0B03CA29CB77}"/>
              </a:ext>
            </a:extLst>
          </p:cNvPr>
          <p:cNvSpPr txBox="1">
            <a:spLocks/>
          </p:cNvSpPr>
          <p:nvPr/>
        </p:nvSpPr>
        <p:spPr>
          <a:xfrm>
            <a:off x="1524000" y="1932645"/>
            <a:ext cx="9144000" cy="25861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/>
          </a:p>
          <a:p>
            <a:pPr algn="ctr"/>
            <a:r>
              <a:rPr lang="cs-CZ" sz="5400" b="1" dirty="0"/>
              <a:t>4. Kapitálová struktura podniku 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015794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6243"/>
            <a:ext cx="10515600" cy="5950720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u="sng" dirty="0"/>
              <a:t>také finanční struktura podniku</a:t>
            </a:r>
            <a:r>
              <a:rPr lang="cs-CZ" sz="3100" b="1" dirty="0"/>
              <a:t> </a:t>
            </a:r>
            <a:r>
              <a:rPr lang="cs-CZ" sz="3100" dirty="0"/>
              <a:t>– je struktura zdrojů, z nichž majetek podniku vznikl. Představuje složení podnikového kapitálu, ze kterého je financován majetek a je zachycena v pasivech rozvahy.</a:t>
            </a:r>
          </a:p>
          <a:p>
            <a:r>
              <a:rPr lang="cs-CZ" sz="3100" b="1" u="sng" dirty="0"/>
              <a:t>Finanční strukturu tvoří</a:t>
            </a:r>
            <a:r>
              <a:rPr lang="cs-CZ" sz="3100" b="1" dirty="0"/>
              <a:t>:</a:t>
            </a:r>
            <a:endParaRPr lang="cs-CZ" sz="3100" dirty="0"/>
          </a:p>
          <a:p>
            <a:pPr lvl="2"/>
            <a:r>
              <a:rPr lang="cs-CZ" sz="3100" dirty="0"/>
              <a:t>Vlastní kapitál</a:t>
            </a:r>
          </a:p>
          <a:p>
            <a:pPr lvl="2"/>
            <a:r>
              <a:rPr lang="cs-CZ" sz="3100" dirty="0"/>
              <a:t>Cizí kapitál</a:t>
            </a:r>
          </a:p>
          <a:p>
            <a:pPr lvl="2"/>
            <a:r>
              <a:rPr lang="cs-CZ" sz="3100" dirty="0"/>
              <a:t>Optimální finanční struktura</a:t>
            </a:r>
          </a:p>
          <a:p>
            <a:r>
              <a:rPr lang="cs-CZ" sz="3100" b="1" u="sng" dirty="0"/>
              <a:t>Celková velikost kapitálu závisí na</a:t>
            </a:r>
            <a:r>
              <a:rPr lang="cs-CZ" sz="3100" dirty="0"/>
              <a:t>:</a:t>
            </a:r>
          </a:p>
          <a:p>
            <a:pPr lvl="2"/>
            <a:r>
              <a:rPr lang="cs-CZ" sz="3100" dirty="0"/>
              <a:t>velikost podniku</a:t>
            </a:r>
          </a:p>
          <a:p>
            <a:pPr lvl="2"/>
            <a:r>
              <a:rPr lang="cs-CZ" sz="3100" dirty="0"/>
              <a:t>stupni mechanizace, automatizace</a:t>
            </a:r>
          </a:p>
          <a:p>
            <a:pPr lvl="2"/>
            <a:r>
              <a:rPr lang="cs-CZ" sz="3100" dirty="0"/>
              <a:t>rychlosti obratu kapitálu</a:t>
            </a:r>
          </a:p>
          <a:p>
            <a:pPr lvl="2"/>
            <a:r>
              <a:rPr lang="cs-CZ" sz="3100" dirty="0"/>
              <a:t>organizaci odbytu</a:t>
            </a:r>
          </a:p>
          <a:p>
            <a:pPr lvl="2"/>
            <a:r>
              <a:rPr lang="cs-CZ" sz="3100" dirty="0"/>
              <a:t>daňovém systému</a:t>
            </a:r>
          </a:p>
          <a:p>
            <a:pPr lvl="2"/>
            <a:r>
              <a:rPr lang="cs-CZ" sz="3100" dirty="0"/>
              <a:t>požadavcích věřitelů</a:t>
            </a:r>
          </a:p>
          <a:p>
            <a:pPr lvl="2"/>
            <a:r>
              <a:rPr lang="cs-CZ" sz="3100" dirty="0"/>
              <a:t>velikosti a stabilitě očekávaného realizovaného zisku</a:t>
            </a:r>
          </a:p>
          <a:p>
            <a:pPr lvl="2"/>
            <a:r>
              <a:rPr lang="cs-CZ" sz="3100" dirty="0"/>
              <a:t>majetkové struktuře podniku</a:t>
            </a:r>
          </a:p>
          <a:p>
            <a:pPr lvl="2"/>
            <a:r>
              <a:rPr lang="cs-CZ" sz="3100" dirty="0"/>
              <a:t>postoji manažerů k riziku</a:t>
            </a:r>
          </a:p>
          <a:p>
            <a:pPr lvl="2"/>
            <a:r>
              <a:rPr lang="cs-CZ" sz="3100" dirty="0"/>
              <a:t>nákladech kapitálu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0602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600" dirty="0"/>
          </a:p>
          <a:p>
            <a:r>
              <a:rPr lang="cs-CZ" sz="2600" dirty="0"/>
              <a:t>Cílem předmětu je zprostředkování základních znalostí o ekonomice, o podstatě podnikání, řízení podniku, typologii podniků a právních forem podnikání. Úvod do studia předmětu se zabývá majetkovou a kapitálovou strukturou podniku včetně faktorů, které je ovlivňují.</a:t>
            </a:r>
          </a:p>
          <a:p>
            <a:r>
              <a:rPr lang="cs-CZ" sz="2600" dirty="0"/>
              <a:t>Vysvětluje pojmy – výnosy, náklady, výsledek hospodaření, zabývá se základními vývojovými směry v managementu, plánováním, osobností manažera a také personální činností ve smyslu vedení a motivace pracovníků.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8536"/>
            <a:ext cx="10515600" cy="5988427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/>
              <a:t>PASIVA CELKEM</a:t>
            </a:r>
            <a:endParaRPr lang="cs-CZ" dirty="0"/>
          </a:p>
          <a:p>
            <a:r>
              <a:rPr lang="cs-CZ" dirty="0"/>
              <a:t>A. Vlastní kapitál</a:t>
            </a:r>
          </a:p>
          <a:p>
            <a:pPr marL="0" indent="0">
              <a:buNone/>
            </a:pPr>
            <a:r>
              <a:rPr lang="cs-CZ" dirty="0"/>
              <a:t>   		A.I. Základní kapitál</a:t>
            </a:r>
          </a:p>
          <a:p>
            <a:pPr marL="0" indent="0">
              <a:buNone/>
            </a:pPr>
            <a:r>
              <a:rPr lang="cs-CZ" dirty="0"/>
              <a:t>  		A.II. Kapitálové fondy</a:t>
            </a:r>
          </a:p>
          <a:p>
            <a:r>
              <a:rPr lang="cs-CZ" dirty="0"/>
              <a:t>A.III. Rezervní fondy, nedělitelný fond a ostatní fondy ze zisku</a:t>
            </a:r>
          </a:p>
          <a:p>
            <a:pPr marL="0" indent="0">
              <a:buNone/>
            </a:pPr>
            <a:r>
              <a:rPr lang="cs-CZ" dirty="0"/>
              <a:t> 		A.IV. Výsledek hospodaření minulých let</a:t>
            </a:r>
          </a:p>
          <a:p>
            <a:pPr marL="0" indent="0">
              <a:buNone/>
            </a:pPr>
            <a:r>
              <a:rPr lang="cs-CZ" dirty="0"/>
              <a:t>  		A.V. Výsledek hospodaření běžného účetního období (+/-)</a:t>
            </a:r>
          </a:p>
          <a:p>
            <a:r>
              <a:rPr lang="cs-CZ" dirty="0"/>
              <a:t>B. Cizí zdroje</a:t>
            </a:r>
          </a:p>
          <a:p>
            <a:pPr marL="0" indent="0">
              <a:buNone/>
            </a:pPr>
            <a:r>
              <a:rPr lang="cs-CZ" dirty="0"/>
              <a:t>   		B.I.  Dlouhodobé závazky</a:t>
            </a:r>
          </a:p>
          <a:p>
            <a:pPr marL="0" indent="0">
              <a:buNone/>
            </a:pPr>
            <a:r>
              <a:rPr lang="cs-CZ" dirty="0"/>
              <a:t>   		B.II. Rezervy</a:t>
            </a:r>
          </a:p>
          <a:p>
            <a:pPr marL="0" indent="0">
              <a:buNone/>
            </a:pPr>
            <a:r>
              <a:rPr lang="cs-CZ" dirty="0"/>
              <a:t>  		B.III. Krátkodobé závazky</a:t>
            </a:r>
          </a:p>
          <a:p>
            <a:pPr marL="0" indent="0">
              <a:buNone/>
            </a:pPr>
            <a:r>
              <a:rPr lang="cs-CZ" dirty="0"/>
              <a:t>  		B.IV. Bankovní úvěry a výpomoci</a:t>
            </a:r>
          </a:p>
          <a:p>
            <a:r>
              <a:rPr lang="cs-CZ" dirty="0"/>
              <a:t> C.I. Časové rozlišení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5525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829"/>
            <a:ext cx="10515600" cy="6026134"/>
          </a:xfrm>
        </p:spPr>
        <p:txBody>
          <a:bodyPr>
            <a:normAutofit fontScale="92500" lnSpcReduction="20000"/>
          </a:bodyPr>
          <a:lstStyle/>
          <a:p>
            <a:r>
              <a:rPr lang="cs-CZ" b="1" u="sng" dirty="0"/>
              <a:t>Vlastní kapitál</a:t>
            </a:r>
            <a:endParaRPr lang="cs-CZ" dirty="0"/>
          </a:p>
          <a:p>
            <a:r>
              <a:rPr lang="cs-CZ" dirty="0"/>
              <a:t>Vlastní kapitál tvoří peněžité i nepeněžité vklady osob, které jsou s podnikem dočasně či trvale majetkově spojeny.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u="sng" dirty="0"/>
              <a:t>Vlastní kapitál</a:t>
            </a:r>
            <a:r>
              <a:rPr lang="cs-CZ" dirty="0"/>
              <a:t> může mít i nepeněžní podobu, je hlavním nositelem podnikatelského rizika, není stálou veličinou a kolísá podle výsledků hospodaření.</a:t>
            </a:r>
          </a:p>
          <a:p>
            <a:r>
              <a:rPr lang="cs-CZ" dirty="0"/>
              <a:t>Vlastní kapitál má následující položky:</a:t>
            </a:r>
          </a:p>
          <a:p>
            <a:pPr lvl="1"/>
            <a:r>
              <a:rPr lang="cs-CZ" sz="2800" b="1" dirty="0"/>
              <a:t>Emisní </a:t>
            </a:r>
            <a:r>
              <a:rPr lang="cs-CZ" sz="2800" b="1" dirty="0" err="1"/>
              <a:t>ažio</a:t>
            </a:r>
            <a:r>
              <a:rPr lang="cs-CZ" sz="2800" dirty="0"/>
              <a:t> vzniká při emisi akcií (rozdíl mezi nominální a tržní cenou akcie při prodeji)</a:t>
            </a:r>
          </a:p>
          <a:p>
            <a:pPr lvl="1"/>
            <a:r>
              <a:rPr lang="cs-CZ" sz="2800" b="1" dirty="0"/>
              <a:t>Rezervní fond</a:t>
            </a:r>
            <a:r>
              <a:rPr lang="cs-CZ" sz="2800" dirty="0"/>
              <a:t> slouží ke krytí ztrát nebo překonání nepříznivého průběhu hospodaření</a:t>
            </a:r>
          </a:p>
          <a:p>
            <a:pPr lvl="1"/>
            <a:r>
              <a:rPr lang="cs-CZ" sz="2800" b="1" dirty="0"/>
              <a:t>Ostatní kapitálové fondy</a:t>
            </a:r>
            <a:r>
              <a:rPr lang="cs-CZ" sz="2800" dirty="0"/>
              <a:t> = např. hodnoty přijatých darů, státní příspěvky</a:t>
            </a:r>
          </a:p>
          <a:p>
            <a:pPr lvl="1"/>
            <a:r>
              <a:rPr lang="cs-CZ" sz="2800" b="1" dirty="0"/>
              <a:t>Nerozdělený zisk minulých let</a:t>
            </a:r>
            <a:r>
              <a:rPr lang="cs-CZ" sz="2800" dirty="0"/>
              <a:t> – část zisku po odvodu daní z předcházejících účetních období – slouží k dalšímu podnikání</a:t>
            </a:r>
          </a:p>
          <a:p>
            <a:pPr lvl="1"/>
            <a:r>
              <a:rPr lang="cs-CZ" sz="2800" b="1" dirty="0"/>
              <a:t>Hospodářský výsledek běžného období </a:t>
            </a:r>
            <a:r>
              <a:rPr lang="cs-CZ" sz="2800" dirty="0"/>
              <a:t>je zisk/ztráta aktuálního účetního období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489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>
            <a:normAutofit/>
          </a:bodyPr>
          <a:lstStyle/>
          <a:p>
            <a:endParaRPr lang="cs-CZ" sz="2600" b="1" u="sng" dirty="0"/>
          </a:p>
          <a:p>
            <a:r>
              <a:rPr lang="cs-CZ" sz="2600" b="1" u="sng" dirty="0"/>
              <a:t>Kapitálové fondy</a:t>
            </a:r>
            <a:r>
              <a:rPr lang="cs-CZ" sz="2600" dirty="0"/>
              <a:t> nejsou tvořeny ze zisku</a:t>
            </a:r>
          </a:p>
          <a:p>
            <a:endParaRPr lang="cs-CZ" sz="2600" dirty="0"/>
          </a:p>
          <a:p>
            <a:r>
              <a:rPr lang="cs-CZ" sz="2600" b="1" u="sng" dirty="0"/>
              <a:t>Fondy ze zisku</a:t>
            </a:r>
            <a:r>
              <a:rPr lang="cs-CZ" sz="2600" dirty="0"/>
              <a:t> = tvoří se z čistého zisku, který se nerozdělí na dividendy</a:t>
            </a:r>
          </a:p>
          <a:p>
            <a:r>
              <a:rPr lang="cs-CZ" sz="2600" dirty="0"/>
              <a:t>účelově vázané fondy – není je možno použít k jinému účelu</a:t>
            </a:r>
          </a:p>
          <a:p>
            <a:pPr lvl="1"/>
            <a:r>
              <a:rPr lang="cs-CZ" sz="2600" dirty="0"/>
              <a:t>Zákonné rezervní fondy = zřizují ho povinně kapitálové společnosti (s.r.o., a.s. + státní podniky) </a:t>
            </a:r>
          </a:p>
          <a:p>
            <a:pPr lvl="2"/>
            <a:r>
              <a:rPr lang="cs-CZ" sz="2600" dirty="0"/>
              <a:t>Zřizují ho z čistého zisku, který byl dosažen v 1. roce fungování</a:t>
            </a:r>
          </a:p>
          <a:p>
            <a:pPr lvl="1"/>
            <a:r>
              <a:rPr lang="cs-CZ" sz="2600" dirty="0"/>
              <a:t>Nedělitelný fond = funkce jako u rezervního fondu, ale ve družstvech se nedělí mezi členy</a:t>
            </a:r>
          </a:p>
          <a:p>
            <a:pPr lvl="1"/>
            <a:r>
              <a:rPr lang="cs-CZ" sz="2600" dirty="0"/>
              <a:t>Statutární a ostatní fondy = odměny, dary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42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7645"/>
            <a:ext cx="10515600" cy="5809318"/>
          </a:xfrm>
        </p:spPr>
        <p:txBody>
          <a:bodyPr>
            <a:normAutofit/>
          </a:bodyPr>
          <a:lstStyle/>
          <a:p>
            <a:endParaRPr lang="cs-CZ" sz="2600" b="1" dirty="0"/>
          </a:p>
          <a:p>
            <a:r>
              <a:rPr lang="cs-CZ" sz="2600" b="1" u="sng" dirty="0"/>
              <a:t>Hospodářský výsledek minulých let</a:t>
            </a:r>
            <a:r>
              <a:rPr lang="cs-CZ" sz="2600" dirty="0"/>
              <a:t> má 3 podoby zisku:	</a:t>
            </a:r>
          </a:p>
          <a:p>
            <a:pPr lvl="1"/>
            <a:r>
              <a:rPr lang="cs-CZ" sz="2600" dirty="0"/>
              <a:t>1) zisk</a:t>
            </a:r>
          </a:p>
          <a:p>
            <a:pPr lvl="1"/>
            <a:r>
              <a:rPr lang="cs-CZ" sz="2600" dirty="0"/>
              <a:t>2) ztráta</a:t>
            </a:r>
          </a:p>
          <a:p>
            <a:pPr lvl="1"/>
            <a:r>
              <a:rPr lang="cs-CZ" sz="2600" dirty="0"/>
              <a:t>3) nulový HV</a:t>
            </a:r>
          </a:p>
          <a:p>
            <a:r>
              <a:rPr lang="cs-CZ" sz="2600" dirty="0"/>
              <a:t>HV běžného roku = HV běžný: 	</a:t>
            </a:r>
          </a:p>
          <a:p>
            <a:pPr lvl="1"/>
            <a:r>
              <a:rPr lang="cs-CZ" sz="2600" dirty="0"/>
              <a:t>1) provozní</a:t>
            </a:r>
          </a:p>
          <a:p>
            <a:pPr lvl="1"/>
            <a:r>
              <a:rPr lang="cs-CZ" sz="2600" dirty="0"/>
              <a:t>2) finanční</a:t>
            </a:r>
          </a:p>
          <a:p>
            <a:pPr lvl="1"/>
            <a:r>
              <a:rPr lang="cs-CZ" sz="2600" dirty="0"/>
              <a:t>3) mimořádný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8653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795" y="65088"/>
            <a:ext cx="10515600" cy="5937015"/>
          </a:xfrm>
        </p:spPr>
        <p:txBody>
          <a:bodyPr>
            <a:normAutofit/>
          </a:bodyPr>
          <a:lstStyle/>
          <a:p>
            <a:r>
              <a:rPr lang="cs-CZ" sz="2600" b="1" dirty="0"/>
              <a:t>Tvorba cizího kapitálu – schéma: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Obrázek 26">
            <a:extLst>
              <a:ext uri="{FF2B5EF4-FFF2-40B4-BE49-F238E27FC236}">
                <a16:creationId xmlns:a16="http://schemas.microsoft.com/office/drawing/2014/main" id="{7B1ED733-DE7C-408C-A857-4FA5C1B523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950" y="584945"/>
            <a:ext cx="10852245" cy="530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425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3951"/>
            <a:ext cx="10515600" cy="5913012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600" u="sng" dirty="0"/>
              <a:t>Rezervy</a:t>
            </a:r>
            <a:r>
              <a:rPr lang="cs-CZ" sz="2600" dirty="0"/>
              <a:t> = nelze je vytvářet na technické zhodnocení</a:t>
            </a:r>
          </a:p>
          <a:p>
            <a:endParaRPr lang="cs-CZ" sz="2600" dirty="0"/>
          </a:p>
          <a:p>
            <a:r>
              <a:rPr lang="cs-CZ" sz="2600" u="sng" dirty="0"/>
              <a:t>Dlouhodobé závazky</a:t>
            </a:r>
            <a:r>
              <a:rPr lang="cs-CZ" sz="2600" dirty="0"/>
              <a:t> = splatnost je delší než 1 rok</a:t>
            </a:r>
          </a:p>
          <a:p>
            <a:endParaRPr lang="cs-CZ" sz="2600" dirty="0"/>
          </a:p>
          <a:p>
            <a:pPr lvl="1"/>
            <a:r>
              <a:rPr lang="cs-CZ" sz="2600" b="1" dirty="0"/>
              <a:t>Dluhopisy</a:t>
            </a:r>
            <a:r>
              <a:rPr lang="cs-CZ" sz="2600" dirty="0"/>
              <a:t> – jsou vypsány podnikem</a:t>
            </a:r>
          </a:p>
          <a:p>
            <a:pPr lvl="1"/>
            <a:endParaRPr lang="cs-CZ" sz="2600" dirty="0"/>
          </a:p>
          <a:p>
            <a:pPr lvl="1"/>
            <a:r>
              <a:rPr lang="cs-CZ" sz="2600" b="1" dirty="0"/>
              <a:t>Dlouhodobé přijaté zá</a:t>
            </a:r>
            <a:r>
              <a:rPr lang="cs-CZ" sz="2600" dirty="0"/>
              <a:t>lohy – na závazky z obchodních vztahů, závazky z ovládající a řídící osoby</a:t>
            </a:r>
          </a:p>
          <a:p>
            <a:pPr lvl="1"/>
            <a:endParaRPr lang="cs-CZ" sz="2600" dirty="0"/>
          </a:p>
          <a:p>
            <a:pPr lvl="1"/>
            <a:r>
              <a:rPr lang="cs-CZ" sz="2600" b="1" dirty="0"/>
              <a:t>Krátkodobé závazky </a:t>
            </a:r>
            <a:r>
              <a:rPr lang="cs-CZ" sz="2600" dirty="0"/>
              <a:t>– stejné jako u dlouhodobého - závazky k zaměstnancům – z pracovně právních vztahů na základě uzavření pracovně-právních smluv - daňové závazky – závazky za sociální a zdravotní pojištění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6882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1085" y="0"/>
            <a:ext cx="11698663" cy="6287678"/>
          </a:xfrm>
        </p:spPr>
        <p:txBody>
          <a:bodyPr>
            <a:normAutofit fontScale="40000" lnSpcReduction="20000"/>
          </a:bodyPr>
          <a:lstStyle/>
          <a:p>
            <a:r>
              <a:rPr lang="cs-CZ" sz="4500" b="1" dirty="0"/>
              <a:t>OTÁZKY K OPAKOVÁNÍ</a:t>
            </a:r>
            <a:endParaRPr lang="cs-CZ" sz="4500" dirty="0"/>
          </a:p>
          <a:p>
            <a:r>
              <a:rPr lang="cs-CZ" sz="4500" b="1" dirty="0"/>
              <a:t>1. Co rozumíme pod pojmem podnik:</a:t>
            </a:r>
            <a:endParaRPr lang="cs-CZ" sz="4500" dirty="0"/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jméno podniku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soubor hmotných, nehmotných a osobních složek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soustavnou činnost prováděnou podnikatelem samostatně, vlastním jménem a na vlastní zodpovědnost za účelem dosažení zisku.</a:t>
            </a:r>
          </a:p>
          <a:p>
            <a:r>
              <a:rPr lang="cs-CZ" sz="4500" b="1" dirty="0"/>
              <a:t>2. Pojem podnikání:</a:t>
            </a:r>
            <a:endParaRPr lang="cs-CZ" sz="4500" dirty="0"/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tvůrčí činnost za účelem založení firmy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soubor hmotných, nehmotných a osobních složek 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soustavnou činnost prováděnou podnikatelem samostatně, vlastním jménem a na vlastní   zodpovědnost za účelem dosažení zisku.</a:t>
            </a:r>
          </a:p>
          <a:p>
            <a:r>
              <a:rPr lang="cs-CZ" sz="4500" b="1" dirty="0"/>
              <a:t>3. Veškerým svým majetkem ručí za závazky</a:t>
            </a:r>
            <a:r>
              <a:rPr lang="cs-CZ" sz="4500" dirty="0"/>
              <a:t>: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fyzické osoby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společníci v.o.s.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společníci a.s.</a:t>
            </a:r>
          </a:p>
          <a:p>
            <a:r>
              <a:rPr lang="cs-CZ" sz="4500" b="1" dirty="0"/>
              <a:t>4. Účetní audit je povinný:</a:t>
            </a:r>
            <a:endParaRPr lang="cs-CZ" sz="4500" dirty="0"/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u akciových společností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u sdružení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není povinný </a:t>
            </a:r>
          </a:p>
          <a:p>
            <a:r>
              <a:rPr lang="cs-CZ" sz="4500" b="1" dirty="0"/>
              <a:t>5. Tvorba kalkulací patří do oblasti:</a:t>
            </a:r>
            <a:endParaRPr lang="cs-CZ" sz="4500" dirty="0"/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technické přípravy výroby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technologické přípravy výroby</a:t>
            </a:r>
          </a:p>
          <a:p>
            <a:pPr marL="1200150" lvl="1" indent="-742950">
              <a:buFont typeface="+mj-lt"/>
              <a:buAutoNum type="alphaLcParenR"/>
            </a:pPr>
            <a:r>
              <a:rPr lang="cs-CZ" sz="4500" dirty="0"/>
              <a:t>ekonomické přípravy výroby</a:t>
            </a:r>
          </a:p>
          <a:p>
            <a:pPr lvl="0"/>
            <a:endParaRPr lang="cs-CZ" sz="3000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320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-1"/>
            <a:ext cx="10515600" cy="6297105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6. Majetek tvoří:</a:t>
            </a:r>
            <a:endParaRPr lang="cs-CZ" dirty="0"/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aktiva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pasiva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nic z uvedeného</a:t>
            </a:r>
          </a:p>
          <a:p>
            <a:r>
              <a:rPr lang="cs-CZ" b="1" dirty="0"/>
              <a:t>7. Riziko podnikání může také spočívat v:</a:t>
            </a:r>
            <a:endParaRPr lang="cs-CZ" dirty="0"/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nedostatečné odbornosti pracovníků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 rizikem firma nepočítá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ve zvolené formě podnikání</a:t>
            </a:r>
          </a:p>
          <a:p>
            <a:r>
              <a:rPr lang="cs-CZ" b="1" dirty="0"/>
              <a:t>8. Rozvaha:</a:t>
            </a:r>
            <a:endParaRPr lang="cs-CZ" dirty="0"/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je jedním ze základních finančních výkazů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je výkaz o majetku podniku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a, b je správně</a:t>
            </a:r>
          </a:p>
          <a:p>
            <a:r>
              <a:rPr lang="cs-CZ" b="1" dirty="0"/>
              <a:t>9. Kapitálové fondy:</a:t>
            </a:r>
            <a:endParaRPr lang="cs-CZ" dirty="0"/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jsou tvořeny ze zisku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nejsou tvořeny ze zisku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se ziskem vůbec nesouvisí</a:t>
            </a:r>
          </a:p>
          <a:p>
            <a:r>
              <a:rPr lang="cs-CZ" b="1" dirty="0"/>
              <a:t>10. Cizí zdroje tvoří:</a:t>
            </a:r>
            <a:endParaRPr lang="cs-CZ" dirty="0"/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kapitálové fondy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Rezervy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rezervní fondy</a:t>
            </a:r>
          </a:p>
          <a:p>
            <a:pPr marL="0" indent="0">
              <a:buNone/>
            </a:pPr>
            <a:r>
              <a:rPr lang="cs-CZ" b="1" dirty="0"/>
              <a:t>SPRÁVNÉ ODPOVĚDI</a:t>
            </a:r>
            <a:r>
              <a:rPr lang="cs-CZ" dirty="0"/>
              <a:t>:</a:t>
            </a:r>
          </a:p>
          <a:p>
            <a:r>
              <a:rPr lang="cs-CZ" dirty="0"/>
              <a:t>1B, 2C, 3B, 4A, 5C, 6A, 7A, 8C, 9B, 10B</a:t>
            </a:r>
          </a:p>
          <a:p>
            <a:pPr lvl="0"/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15432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id="{DE9EF04B-7723-48BE-A174-8A3C9E1C183D}"/>
              </a:ext>
            </a:extLst>
          </p:cNvPr>
          <p:cNvSpPr txBox="1">
            <a:spLocks/>
          </p:cNvSpPr>
          <p:nvPr/>
        </p:nvSpPr>
        <p:spPr>
          <a:xfrm>
            <a:off x="2140420" y="1491772"/>
            <a:ext cx="8186057" cy="298225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r>
              <a:rPr lang="cs-CZ" sz="5400" b="1" dirty="0"/>
              <a:t>5. Náklady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448613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6243"/>
            <a:ext cx="10515600" cy="59507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600" b="1" dirty="0"/>
          </a:p>
          <a:p>
            <a:endParaRPr lang="cs-CZ" sz="2600" b="1" dirty="0"/>
          </a:p>
          <a:p>
            <a:r>
              <a:rPr lang="cs-CZ" sz="2600" b="1" dirty="0"/>
              <a:t>Náklady: </a:t>
            </a:r>
            <a:r>
              <a:rPr lang="cs-CZ" sz="2600" dirty="0"/>
              <a:t>spotřeba výrobních faktorů účelně vynaložených na tvorbu podnikových výnosů včetně dalších nutných nákladů spojených s činností podniku (pojetí nákladů z pohledu finančního účetnictví)</a:t>
            </a:r>
          </a:p>
          <a:p>
            <a:endParaRPr lang="cs-CZ" sz="2600" dirty="0"/>
          </a:p>
          <a:p>
            <a:r>
              <a:rPr lang="cs-CZ" sz="2600" b="1" dirty="0"/>
              <a:t>Pojmy: </a:t>
            </a:r>
            <a:r>
              <a:rPr lang="cs-CZ" sz="2600" dirty="0"/>
              <a:t>náklady a výdaje</a:t>
            </a:r>
          </a:p>
          <a:p>
            <a:endParaRPr lang="cs-CZ" sz="2600" dirty="0"/>
          </a:p>
          <a:p>
            <a:r>
              <a:rPr lang="cs-CZ" sz="2600" b="1" dirty="0"/>
              <a:t>Ekonomické pojetí nákladů – charakterizuje</a:t>
            </a:r>
            <a:r>
              <a:rPr lang="cs-CZ" sz="2600" dirty="0"/>
              <a:t> to, co bylo skutečně obětováno </a:t>
            </a:r>
          </a:p>
          <a:p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833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1. Podnik a podnikatelské prostředí</a:t>
            </a:r>
          </a:p>
          <a:p>
            <a:pPr lvl="0"/>
            <a:r>
              <a:rPr lang="cs-CZ" dirty="0"/>
              <a:t>2. Formy podnikání a rizika spojena s podnikáním</a:t>
            </a:r>
          </a:p>
          <a:p>
            <a:pPr lvl="0"/>
            <a:r>
              <a:rPr lang="cs-CZ" dirty="0"/>
              <a:t>3. Majetková struktura podniku</a:t>
            </a:r>
          </a:p>
          <a:p>
            <a:pPr lvl="0"/>
            <a:r>
              <a:rPr lang="cs-CZ" dirty="0"/>
              <a:t>4. Kapitálová struktura podniku</a:t>
            </a:r>
          </a:p>
          <a:p>
            <a:pPr lvl="0"/>
            <a:r>
              <a:rPr lang="cs-CZ" dirty="0"/>
              <a:t>5. Náklady</a:t>
            </a:r>
          </a:p>
          <a:p>
            <a:pPr lvl="0"/>
            <a:r>
              <a:rPr lang="cs-CZ" dirty="0"/>
              <a:t>6. Výnosy, hospodářský výsledek </a:t>
            </a:r>
          </a:p>
          <a:p>
            <a:pPr lvl="0"/>
            <a:r>
              <a:rPr lang="cs-CZ" dirty="0"/>
              <a:t>7. Podnikové řízení</a:t>
            </a:r>
          </a:p>
          <a:p>
            <a:pPr lvl="0"/>
            <a:r>
              <a:rPr lang="cs-CZ" dirty="0"/>
              <a:t>8. Postavení, profil a osobnost manažera</a:t>
            </a:r>
          </a:p>
          <a:p>
            <a:pPr lvl="0"/>
            <a:r>
              <a:rPr lang="cs-CZ" dirty="0"/>
              <a:t>9. Základní vývojové směry v managementu</a:t>
            </a:r>
          </a:p>
          <a:p>
            <a:pPr lvl="0"/>
            <a:r>
              <a:rPr lang="cs-CZ" dirty="0"/>
              <a:t>10. Plánování</a:t>
            </a:r>
          </a:p>
          <a:p>
            <a:pPr lvl="0"/>
            <a:r>
              <a:rPr lang="cs-CZ" dirty="0"/>
              <a:t>11. Podnikatelská pozice firmy a její portfolio</a:t>
            </a:r>
          </a:p>
          <a:p>
            <a:pPr lvl="0"/>
            <a:r>
              <a:rPr lang="cs-CZ" dirty="0"/>
              <a:t>12. Vedení lidí, motivace a stimulace pracovníků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18151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0874" y="0"/>
            <a:ext cx="11536327" cy="5973627"/>
          </a:xfrm>
        </p:spPr>
        <p:txBody>
          <a:bodyPr>
            <a:normAutofit/>
          </a:bodyPr>
          <a:lstStyle/>
          <a:p>
            <a:endParaRPr lang="cs-CZ" sz="2600" b="1" dirty="0"/>
          </a:p>
          <a:p>
            <a:r>
              <a:rPr lang="cs-CZ" sz="2600" b="1" dirty="0"/>
              <a:t>Třídění nákladů:</a:t>
            </a:r>
            <a:r>
              <a:rPr lang="cs-CZ" sz="2600" dirty="0"/>
              <a:t> provádí se podle několika hledisek:</a:t>
            </a:r>
          </a:p>
          <a:p>
            <a:endParaRPr lang="cs-CZ" sz="2600" dirty="0"/>
          </a:p>
          <a:p>
            <a:r>
              <a:rPr lang="cs-CZ" sz="2600" b="1" dirty="0"/>
              <a:t>Podle nákladových druhů</a:t>
            </a:r>
            <a:r>
              <a:rPr lang="cs-CZ" sz="2600" dirty="0"/>
              <a:t> – se člení náklady na tyto ekonomicky stejnorodé skupiny: </a:t>
            </a:r>
            <a:br>
              <a:rPr lang="cs-CZ" sz="2600" dirty="0"/>
            </a:br>
            <a:r>
              <a:rPr lang="cs-CZ" sz="2600" dirty="0"/>
              <a:t>	a) materiálové náklady </a:t>
            </a:r>
            <a:br>
              <a:rPr lang="cs-CZ" sz="2600" dirty="0"/>
            </a:br>
            <a:r>
              <a:rPr lang="cs-CZ" sz="2600" dirty="0"/>
              <a:t> 	b) služby </a:t>
            </a:r>
            <a:br>
              <a:rPr lang="cs-CZ" sz="2600" dirty="0"/>
            </a:br>
            <a:r>
              <a:rPr lang="cs-CZ" sz="2600" dirty="0"/>
              <a:t> 	c) mzdové a ostatní osobní náklady </a:t>
            </a:r>
            <a:br>
              <a:rPr lang="cs-CZ" sz="2600" dirty="0"/>
            </a:br>
            <a:r>
              <a:rPr lang="cs-CZ" sz="2600" dirty="0"/>
              <a:t> 	d) daně a poplatky </a:t>
            </a:r>
            <a:br>
              <a:rPr lang="cs-CZ" sz="2600" dirty="0"/>
            </a:br>
            <a:r>
              <a:rPr lang="cs-CZ" sz="2600" dirty="0"/>
              <a:t> 	e) jiné provozní náklady </a:t>
            </a:r>
            <a:br>
              <a:rPr lang="cs-CZ" sz="2600" dirty="0"/>
            </a:br>
            <a:r>
              <a:rPr lang="cs-CZ" sz="2600" dirty="0"/>
              <a:t>	f) odpisy a rezervy </a:t>
            </a:r>
            <a:br>
              <a:rPr lang="cs-CZ" sz="2600" dirty="0"/>
            </a:br>
            <a:r>
              <a:rPr lang="cs-CZ" sz="2600" dirty="0"/>
              <a:t>	g) finanční náklady </a:t>
            </a:r>
            <a:br>
              <a:rPr lang="cs-CZ" sz="2600" dirty="0"/>
            </a:br>
            <a:r>
              <a:rPr lang="cs-CZ" sz="2600" dirty="0"/>
              <a:t> 	h) rezervy a finanční náklady </a:t>
            </a:r>
            <a:br>
              <a:rPr lang="cs-CZ" sz="2600" dirty="0"/>
            </a:br>
            <a:r>
              <a:rPr lang="cs-CZ" sz="2600" dirty="0"/>
              <a:t> 	i) zvláštní náklady </a:t>
            </a:r>
            <a:br>
              <a:rPr lang="cs-CZ" sz="2600" dirty="0"/>
            </a:br>
            <a:r>
              <a:rPr lang="cs-CZ" sz="2600" dirty="0"/>
              <a:t> 	j) daně z příjmů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607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315739"/>
          </a:xfrm>
        </p:spPr>
        <p:txBody>
          <a:bodyPr>
            <a:normAutofit/>
          </a:bodyPr>
          <a:lstStyle/>
          <a:p>
            <a:r>
              <a:rPr lang="cs-CZ" sz="2600" b="1" dirty="0"/>
              <a:t>Podle účelu</a:t>
            </a:r>
            <a:r>
              <a:rPr lang="cs-CZ" sz="2600" dirty="0"/>
              <a:t> – podle činností, které vyvolávají jejich vznik:</a:t>
            </a:r>
          </a:p>
          <a:p>
            <a:r>
              <a:rPr lang="cs-CZ" sz="2600" dirty="0"/>
              <a:t>a) náklady technologické</a:t>
            </a:r>
          </a:p>
          <a:p>
            <a:r>
              <a:rPr lang="cs-CZ" sz="2600" dirty="0"/>
              <a:t>b) náklady na vytvoření, zajištění a udržení podmínek racionálního průběhu výrobního procesu -    režijní náklady </a:t>
            </a:r>
          </a:p>
          <a:p>
            <a:r>
              <a:rPr lang="cs-CZ" sz="2600" b="1" dirty="0"/>
              <a:t>Kalkulační členění nákladů </a:t>
            </a:r>
            <a:endParaRPr lang="cs-CZ" sz="2600" dirty="0"/>
          </a:p>
          <a:p>
            <a:r>
              <a:rPr lang="cs-CZ" sz="2600" u="sng" dirty="0"/>
              <a:t>přímé náklady</a:t>
            </a:r>
            <a:r>
              <a:rPr lang="cs-CZ" sz="2600" dirty="0"/>
              <a:t> – přímo přičitatelné předmětu kalkulace,</a:t>
            </a:r>
          </a:p>
          <a:p>
            <a:r>
              <a:rPr lang="cs-CZ" sz="2600" u="sng" dirty="0"/>
              <a:t>nepřímé náklady</a:t>
            </a:r>
            <a:r>
              <a:rPr lang="cs-CZ" sz="2600" dirty="0"/>
              <a:t> – přiřazení pomocí rozvrhových klíčů</a:t>
            </a:r>
          </a:p>
          <a:p>
            <a:r>
              <a:rPr lang="cs-CZ" sz="2600" b="1" dirty="0"/>
              <a:t>Kalkulační členění umožňuje</a:t>
            </a:r>
            <a:r>
              <a:rPr lang="cs-CZ" sz="2600" dirty="0"/>
              <a:t>:</a:t>
            </a:r>
          </a:p>
          <a:p>
            <a:r>
              <a:rPr lang="cs-CZ" sz="2600" dirty="0"/>
              <a:t> - sledovat náklady podle účelu a místa vzniku</a:t>
            </a:r>
          </a:p>
          <a:p>
            <a:r>
              <a:rPr lang="cs-CZ" sz="2600" dirty="0"/>
              <a:t> - provádět rozbory nákladů</a:t>
            </a:r>
          </a:p>
          <a:p>
            <a:r>
              <a:rPr lang="cs-CZ" sz="2600" dirty="0"/>
              <a:t> - odkrývat rezervy</a:t>
            </a:r>
          </a:p>
          <a:p>
            <a:r>
              <a:rPr lang="cs-CZ" sz="2600" dirty="0"/>
              <a:t> - sestavovat kalkulace nákladů jednotlivých výrobků: viz následující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9105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7584"/>
            <a:ext cx="10515600" cy="6060287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/>
              <a:t>Podle původu spotřebovaných vstupů</a:t>
            </a:r>
            <a:endParaRPr lang="cs-CZ" dirty="0"/>
          </a:p>
          <a:p>
            <a:r>
              <a:rPr lang="cs-CZ" u="sng" dirty="0"/>
              <a:t>Podle závislosti nákladů na změnách objemu výroby</a:t>
            </a:r>
            <a:r>
              <a:rPr lang="cs-CZ" b="1" dirty="0"/>
              <a:t> – </a:t>
            </a:r>
            <a:r>
              <a:rPr lang="cs-CZ" dirty="0"/>
              <a:t>celkové, průměrné, mezní, variabilní, fixní</a:t>
            </a:r>
          </a:p>
          <a:p>
            <a:r>
              <a:rPr lang="cs-CZ" u="sng" dirty="0"/>
              <a:t>Podle místa vzniku a odpovědnosti</a:t>
            </a:r>
            <a:r>
              <a:rPr lang="cs-CZ" dirty="0"/>
              <a:t> – podle vnitropodnikových útvarů</a:t>
            </a:r>
          </a:p>
          <a:p>
            <a:r>
              <a:rPr lang="cs-CZ" u="sng" dirty="0"/>
              <a:t>Podle typu rozhodovací úlohy</a:t>
            </a:r>
            <a:r>
              <a:rPr lang="cs-CZ" dirty="0"/>
              <a:t> – relevantní a irelevantní náklady</a:t>
            </a:r>
          </a:p>
          <a:p>
            <a:pPr lvl="1"/>
            <a:r>
              <a:rPr lang="cs-CZ" sz="2800" b="1" dirty="0"/>
              <a:t>Další typy nákladů: </a:t>
            </a:r>
            <a:r>
              <a:rPr lang="cs-CZ" sz="2800" dirty="0"/>
              <a:t>explicitní, implicitní, náklady obětované příležitosti</a:t>
            </a:r>
          </a:p>
          <a:p>
            <a:pPr lvl="1"/>
            <a:r>
              <a:rPr lang="cs-CZ" sz="2800" b="1" dirty="0"/>
              <a:t>Existence nákladových modelů</a:t>
            </a:r>
            <a:endParaRPr lang="cs-CZ" sz="2800" dirty="0"/>
          </a:p>
          <a:p>
            <a:pPr lvl="1"/>
            <a:r>
              <a:rPr lang="cs-CZ" sz="2800" b="1" dirty="0"/>
              <a:t>Nákladové funkce: </a:t>
            </a:r>
            <a:r>
              <a:rPr lang="cs-CZ" sz="2800" dirty="0"/>
              <a:t>odvodíme pomocí: klasifikační analýzy, využití soustavy rovnic, metody krajních bodů, grafické metody, metody nejmenších čtverců </a:t>
            </a:r>
          </a:p>
          <a:p>
            <a:r>
              <a:rPr lang="cs-CZ" b="1" dirty="0"/>
              <a:t> </a:t>
            </a:r>
            <a:r>
              <a:rPr lang="cs-CZ" b="1" u="sng" dirty="0"/>
              <a:t>Tradiční přístupy k problematice snižování nákladů</a:t>
            </a:r>
            <a:r>
              <a:rPr lang="cs-CZ" b="1" dirty="0"/>
              <a:t>:</a:t>
            </a:r>
            <a:endParaRPr lang="cs-CZ" dirty="0"/>
          </a:p>
          <a:p>
            <a:pPr lvl="1"/>
            <a:r>
              <a:rPr lang="cs-CZ" dirty="0"/>
              <a:t>Úspora materiálu, energie</a:t>
            </a:r>
          </a:p>
          <a:p>
            <a:pPr lvl="1"/>
            <a:r>
              <a:rPr lang="cs-CZ" dirty="0"/>
              <a:t>Zrychlování obratu zásob, řízení zásob</a:t>
            </a:r>
          </a:p>
          <a:p>
            <a:pPr lvl="1"/>
            <a:r>
              <a:rPr lang="cs-CZ" dirty="0"/>
              <a:t>Předcházení vzniku nadnormativních zásob</a:t>
            </a:r>
          </a:p>
          <a:p>
            <a:pPr lvl="1"/>
            <a:r>
              <a:rPr lang="cs-CZ" dirty="0"/>
              <a:t>Péče o investiční majetek</a:t>
            </a:r>
          </a:p>
          <a:p>
            <a:pPr lvl="1"/>
            <a:r>
              <a:rPr lang="cs-CZ" dirty="0"/>
              <a:t>Efektivní využití pracovní doby a pracovní síly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93165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Nadpis 7">
            <a:extLst>
              <a:ext uri="{FF2B5EF4-FFF2-40B4-BE49-F238E27FC236}">
                <a16:creationId xmlns:a16="http://schemas.microsoft.com/office/drawing/2014/main" id="{1E2AC700-EACF-43D8-9EE0-5DCB52075F3B}"/>
              </a:ext>
            </a:extLst>
          </p:cNvPr>
          <p:cNvSpPr txBox="1">
            <a:spLocks/>
          </p:cNvSpPr>
          <p:nvPr/>
        </p:nvSpPr>
        <p:spPr>
          <a:xfrm>
            <a:off x="1524000" y="1755321"/>
            <a:ext cx="9144000" cy="299629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400" b="1" dirty="0"/>
          </a:p>
          <a:p>
            <a:pPr algn="ctr"/>
            <a:r>
              <a:rPr lang="cs-CZ" sz="5400" b="1" dirty="0"/>
              <a:t>6. Výnosy, hospodářský výsledek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042019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044988"/>
          </a:xfrm>
        </p:spPr>
        <p:txBody>
          <a:bodyPr>
            <a:normAutofit/>
          </a:bodyPr>
          <a:lstStyle/>
          <a:p>
            <a:r>
              <a:rPr lang="cs-CZ" sz="2600" b="1" dirty="0"/>
              <a:t>Výnosy</a:t>
            </a:r>
          </a:p>
          <a:p>
            <a:endParaRPr lang="cs-CZ" sz="2600" dirty="0"/>
          </a:p>
          <a:p>
            <a:r>
              <a:rPr lang="cs-CZ" sz="2600" b="1" dirty="0"/>
              <a:t>Definice:</a:t>
            </a:r>
            <a:r>
              <a:rPr lang="cs-CZ" sz="2600" dirty="0"/>
              <a:t> peněžní částky, které podnik získal z veškerých svých činností za určité účetní období (měsíc, rok), bez ohledu na to, zda v tomto období došlo k jejich úhradě (výrobního podniku – tržby za výrobky a služby) obchodního podniku (obchodní rozpětí=marže – rozdíl mezi kupní a prodejní cenou) bankovního podniku (rozdíl mezi úroky z úvěrů a z vkladů)</a:t>
            </a:r>
          </a:p>
          <a:p>
            <a:r>
              <a:rPr lang="cs-CZ" sz="2600" b="1" dirty="0"/>
              <a:t>Pojmy</a:t>
            </a:r>
            <a:r>
              <a:rPr lang="cs-CZ" sz="2600" dirty="0"/>
              <a:t>: </a:t>
            </a:r>
            <a:r>
              <a:rPr lang="cs-CZ" sz="2600" u="sng" dirty="0"/>
              <a:t>Výnosy – příjmy </a:t>
            </a:r>
            <a:endParaRPr lang="cs-CZ" sz="2600" dirty="0"/>
          </a:p>
          <a:p>
            <a:r>
              <a:rPr lang="cs-CZ" sz="2600" dirty="0"/>
              <a:t>Kromě tržeb patří do výnosů:</a:t>
            </a:r>
          </a:p>
          <a:p>
            <a:r>
              <a:rPr lang="cs-CZ" sz="2600" dirty="0"/>
              <a:t>     - dodávky vnitropodnikových výkonů</a:t>
            </a:r>
          </a:p>
          <a:p>
            <a:r>
              <a:rPr lang="cs-CZ" sz="2600" dirty="0"/>
              <a:t>     - dotace, intervence k prodejním cenám, příplatky a nástroje hospodářské politiky státu</a:t>
            </a:r>
          </a:p>
          <a:p>
            <a:pPr lvl="0"/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34899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7390"/>
            <a:ext cx="10515600" cy="5766237"/>
          </a:xfrm>
        </p:spPr>
        <p:txBody>
          <a:bodyPr>
            <a:normAutofit/>
          </a:bodyPr>
          <a:lstStyle/>
          <a:p>
            <a:r>
              <a:rPr lang="cs-CZ" sz="2600" b="1" dirty="0"/>
              <a:t>Členění výnosů</a:t>
            </a:r>
            <a:r>
              <a:rPr lang="cs-CZ" sz="2600" dirty="0"/>
              <a:t>   </a:t>
            </a:r>
          </a:p>
          <a:p>
            <a:r>
              <a:rPr lang="cs-CZ" sz="2600" dirty="0"/>
              <a:t>- podle druhu</a:t>
            </a:r>
          </a:p>
          <a:p>
            <a:r>
              <a:rPr lang="cs-CZ" sz="2600" dirty="0"/>
              <a:t>- podle účelu</a:t>
            </a:r>
          </a:p>
          <a:p>
            <a:r>
              <a:rPr lang="cs-CZ" sz="2600" dirty="0"/>
              <a:t> - ve vztahu k objemu výroby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b="1" dirty="0"/>
              <a:t>Faktory ovlivňující výši výnosů:</a:t>
            </a:r>
            <a:endParaRPr lang="cs-CZ" sz="2600" dirty="0"/>
          </a:p>
          <a:p>
            <a:pPr lvl="1"/>
            <a:r>
              <a:rPr lang="cs-CZ" sz="2600" dirty="0"/>
              <a:t>objem a kvalita realizovaných výkonů</a:t>
            </a:r>
          </a:p>
          <a:p>
            <a:pPr lvl="1"/>
            <a:r>
              <a:rPr lang="cs-CZ" sz="2600" dirty="0"/>
              <a:t>cena za jednotku realizovaného výkonu</a:t>
            </a:r>
          </a:p>
          <a:p>
            <a:pPr lvl="1"/>
            <a:r>
              <a:rPr lang="cs-CZ" sz="2600" dirty="0"/>
              <a:t>sortimentní skladba</a:t>
            </a:r>
          </a:p>
          <a:p>
            <a:pPr lvl="1"/>
            <a:r>
              <a:rPr lang="cs-CZ" sz="2600" dirty="0"/>
              <a:t>různé přirážky a srážky.</a:t>
            </a:r>
          </a:p>
          <a:p>
            <a:pPr lvl="1"/>
            <a:endParaRPr lang="cs-CZ" sz="2200" dirty="0"/>
          </a:p>
          <a:p>
            <a:r>
              <a:rPr lang="cs-CZ" sz="2600" b="1" u="sng" dirty="0"/>
              <a:t>Výkaz zisku a ztráty</a:t>
            </a:r>
            <a:r>
              <a:rPr lang="cs-CZ" sz="2600" u="sng" dirty="0"/>
              <a:t> – další důležitý dokument podnikové ekonomiky</a:t>
            </a:r>
            <a:r>
              <a:rPr lang="cs-CZ" sz="2600" dirty="0"/>
              <a:t>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86722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" y="235670"/>
            <a:ext cx="12192000" cy="5737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u="sng" dirty="0"/>
              <a:t>Základní třídění výnosů a nákladů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600" dirty="0"/>
              <a:t>Provozní výnosy – provozní náklady       = 	</a:t>
            </a:r>
            <a:r>
              <a:rPr lang="cs-CZ" sz="2600" b="1" dirty="0"/>
              <a:t>provozní výsledek hospodaření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          +                                            +                                         +</a:t>
            </a:r>
          </a:p>
          <a:p>
            <a:pPr marL="0" indent="0">
              <a:buNone/>
            </a:pPr>
            <a:r>
              <a:rPr lang="cs-CZ" sz="2600" dirty="0"/>
              <a:t>Finanční výnosy – finanční náklady = finanční výsledek hospodaření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= 		</a:t>
            </a:r>
            <a:r>
              <a:rPr lang="cs-CZ" sz="2600" b="1" dirty="0"/>
              <a:t>výsledek hospodaření za běžnou činnost</a:t>
            </a:r>
            <a:r>
              <a:rPr lang="cs-CZ" sz="2600" dirty="0"/>
              <a:t> </a:t>
            </a:r>
          </a:p>
          <a:p>
            <a:pPr marL="0" indent="0">
              <a:buNone/>
            </a:pPr>
            <a:r>
              <a:rPr lang="cs-CZ" sz="2600" dirty="0"/>
              <a:t>          +                                           +                                          +</a:t>
            </a:r>
          </a:p>
          <a:p>
            <a:pPr marL="0" indent="0">
              <a:buNone/>
            </a:pPr>
            <a:r>
              <a:rPr lang="cs-CZ" sz="2600" dirty="0"/>
              <a:t>Mimořádné výnosy – mimořádné náklady = 	</a:t>
            </a:r>
            <a:r>
              <a:rPr lang="cs-CZ" sz="2600" b="1" dirty="0"/>
              <a:t>mimořádný výsledek hospodaření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pPr marL="0" indent="0">
              <a:buNone/>
            </a:pPr>
            <a:r>
              <a:rPr lang="cs-CZ" sz="2600" dirty="0"/>
              <a:t>Výnosy       -     náklady                     =              	</a:t>
            </a:r>
            <a:r>
              <a:rPr lang="cs-CZ" sz="2600" b="1" dirty="0"/>
              <a:t>hospodářský výsledek před zdaněním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 						 -  daně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</a:t>
            </a:r>
            <a:r>
              <a:rPr lang="cs-CZ" sz="2600" b="1" dirty="0"/>
              <a:t>= 		hospodářský výsledek po zdanění za účetní období </a:t>
            </a:r>
            <a:endParaRPr lang="cs-CZ" sz="2600" dirty="0"/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78406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r>
              <a:rPr lang="cs-CZ" dirty="0"/>
              <a:t>Hospodářský výsledek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351338"/>
          </a:xfrm>
        </p:spPr>
        <p:txBody>
          <a:bodyPr>
            <a:normAutofit/>
          </a:bodyPr>
          <a:lstStyle/>
          <a:p>
            <a:endParaRPr lang="cs-CZ" b="1" u="sng" dirty="0"/>
          </a:p>
          <a:p>
            <a:r>
              <a:rPr lang="cs-CZ" sz="2600" b="1" u="sng" dirty="0"/>
              <a:t>Hospodářský výsledek</a:t>
            </a:r>
            <a:r>
              <a:rPr lang="cs-CZ" sz="2600" dirty="0"/>
              <a:t> je měřítkem úspěšnosti činnosti podniku.</a:t>
            </a:r>
          </a:p>
          <a:p>
            <a:r>
              <a:rPr lang="cs-CZ" sz="2600" dirty="0"/>
              <a:t>Je - </a:t>
            </a:r>
            <a:r>
              <a:rPr lang="cs-CZ" sz="2600" dirty="0" err="1"/>
              <a:t>li</a:t>
            </a:r>
            <a:r>
              <a:rPr lang="cs-CZ" sz="2600" dirty="0"/>
              <a:t> </a:t>
            </a:r>
            <a:r>
              <a:rPr lang="cs-CZ" sz="2600" b="1" dirty="0"/>
              <a:t>HV &gt; 0</a:t>
            </a:r>
            <a:r>
              <a:rPr lang="cs-CZ" sz="2600" dirty="0"/>
              <a:t> , pak podnik dosahuje </a:t>
            </a:r>
            <a:r>
              <a:rPr lang="cs-CZ" sz="2600" b="1" dirty="0"/>
              <a:t>zisk </a:t>
            </a:r>
            <a:endParaRPr lang="cs-CZ" sz="2600" dirty="0"/>
          </a:p>
          <a:p>
            <a:r>
              <a:rPr lang="cs-CZ" sz="2600" dirty="0"/>
              <a:t>Je - </a:t>
            </a:r>
            <a:r>
              <a:rPr lang="cs-CZ" sz="2600" dirty="0" err="1"/>
              <a:t>li</a:t>
            </a:r>
            <a:r>
              <a:rPr lang="cs-CZ" sz="2600" b="1" dirty="0"/>
              <a:t> HV &lt; 0,</a:t>
            </a:r>
            <a:r>
              <a:rPr lang="cs-CZ" sz="2600" dirty="0"/>
              <a:t> pak podnik dosahuje </a:t>
            </a:r>
            <a:r>
              <a:rPr lang="cs-CZ" sz="2600" b="1" dirty="0"/>
              <a:t>ztrátu</a:t>
            </a:r>
            <a:r>
              <a:rPr lang="cs-CZ" sz="2600" dirty="0"/>
              <a:t> </a:t>
            </a:r>
          </a:p>
          <a:p>
            <a:r>
              <a:rPr lang="cs-CZ" sz="2600" b="1" dirty="0"/>
              <a:t>HV </a:t>
            </a:r>
            <a:r>
              <a:rPr lang="cs-CZ" sz="2600" dirty="0"/>
              <a:t>může dosáhnout hodnoty </a:t>
            </a:r>
            <a:r>
              <a:rPr lang="cs-CZ" sz="2600" b="1" dirty="0"/>
              <a:t>0</a:t>
            </a:r>
            <a:r>
              <a:rPr lang="cs-CZ" sz="2600" dirty="0"/>
              <a:t> </a:t>
            </a:r>
          </a:p>
          <a:p>
            <a:r>
              <a:rPr lang="cs-CZ" sz="2600" b="1" dirty="0"/>
              <a:t>Zisk odráží</a:t>
            </a:r>
            <a:r>
              <a:rPr lang="cs-CZ" sz="2600" dirty="0"/>
              <a:t> účelnost vyráběné produkce, stupeň hospodárnosti, míru využití vloženého kapitálu</a:t>
            </a:r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1357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id="{FDF2B68B-3CDC-491A-A5B1-C450A01FEEBA}"/>
              </a:ext>
            </a:extLst>
          </p:cNvPr>
          <p:cNvSpPr txBox="1">
            <a:spLocks/>
          </p:cNvSpPr>
          <p:nvPr/>
        </p:nvSpPr>
        <p:spPr>
          <a:xfrm>
            <a:off x="1524000" y="1600201"/>
            <a:ext cx="9144000" cy="29186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/>
          </a:p>
          <a:p>
            <a:pPr algn="ctr"/>
            <a:r>
              <a:rPr lang="cs-CZ" sz="5300" b="1" dirty="0"/>
              <a:t>7. Podnikové řízení</a:t>
            </a:r>
          </a:p>
        </p:txBody>
      </p:sp>
    </p:spTree>
    <p:extLst>
      <p:ext uri="{BB962C8B-B14F-4D97-AF65-F5344CB8AC3E}">
        <p14:creationId xmlns:p14="http://schemas.microsoft.com/office/powerpoint/2010/main" val="18708894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88536"/>
            <a:ext cx="10515600" cy="598842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Řízení</a:t>
            </a:r>
            <a:endParaRPr lang="cs-CZ" dirty="0"/>
          </a:p>
          <a:p>
            <a:pPr lvl="1"/>
            <a:r>
              <a:rPr lang="cs-CZ" sz="2800" dirty="0"/>
              <a:t>Řízení je cílevědomá lidská činnost, která vede k realizaci vytčených cílů.</a:t>
            </a:r>
          </a:p>
          <a:p>
            <a:pPr lvl="1"/>
            <a:r>
              <a:rPr lang="cs-CZ" sz="2800" dirty="0"/>
              <a:t>Řízení je proces tvorby a udržování prostředí, ve kterém jednotlivci pracují společně ve skupinách a účinně dosahují vybraných (vytčených) cílů.</a:t>
            </a:r>
          </a:p>
          <a:p>
            <a:r>
              <a:rPr lang="cs-CZ" b="1" dirty="0"/>
              <a:t>Funkce managementu</a:t>
            </a:r>
            <a:endParaRPr lang="cs-CZ" dirty="0"/>
          </a:p>
          <a:p>
            <a:pPr lvl="1"/>
            <a:r>
              <a:rPr lang="cs-CZ" sz="2800" dirty="0"/>
              <a:t>Plánování (předvídání)</a:t>
            </a:r>
          </a:p>
          <a:p>
            <a:pPr lvl="1"/>
            <a:r>
              <a:rPr lang="cs-CZ" sz="2800" dirty="0"/>
              <a:t>Organizování</a:t>
            </a:r>
          </a:p>
          <a:p>
            <a:pPr lvl="1"/>
            <a:r>
              <a:rPr lang="cs-CZ" sz="2800" dirty="0"/>
              <a:t>Personalistiky</a:t>
            </a:r>
          </a:p>
          <a:p>
            <a:pPr lvl="1"/>
            <a:r>
              <a:rPr lang="cs-CZ" sz="2800" dirty="0"/>
              <a:t>Vedení</a:t>
            </a:r>
          </a:p>
          <a:p>
            <a:pPr lvl="1"/>
            <a:r>
              <a:rPr lang="cs-CZ" sz="2800" dirty="0"/>
              <a:t>Kontrolování</a:t>
            </a:r>
          </a:p>
          <a:p>
            <a:r>
              <a:rPr lang="cs-CZ" b="1" dirty="0"/>
              <a:t>Úrovně managementu</a:t>
            </a:r>
            <a:endParaRPr lang="cs-CZ" dirty="0"/>
          </a:p>
          <a:p>
            <a:pPr lvl="1"/>
            <a:r>
              <a:rPr lang="cs-CZ" sz="2800" dirty="0"/>
              <a:t>Vrcholoví manažeři</a:t>
            </a:r>
          </a:p>
          <a:p>
            <a:pPr lvl="1"/>
            <a:r>
              <a:rPr lang="cs-CZ" sz="2800" dirty="0"/>
              <a:t>Manažeři střední úrovně</a:t>
            </a:r>
          </a:p>
          <a:p>
            <a:pPr lvl="1"/>
            <a:r>
              <a:rPr lang="cs-CZ" sz="2800" dirty="0"/>
              <a:t>Manažeři na nižších úrovních</a:t>
            </a:r>
          </a:p>
          <a:p>
            <a:pPr lvl="1"/>
            <a:r>
              <a:rPr lang="cs-CZ" sz="2800" dirty="0"/>
              <a:t>Všichni manažeři vykonávají řídící funkce, ale čas věnovaný jednotlivým funkcím řízení se liší podle úrovně řízení.</a:t>
            </a:r>
          </a:p>
          <a:p>
            <a:pPr lvl="0"/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63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522" y="1681843"/>
            <a:ext cx="10506593" cy="2305695"/>
          </a:xfrm>
        </p:spPr>
        <p:txBody>
          <a:bodyPr>
            <a:normAutofit/>
          </a:bodyPr>
          <a:lstStyle/>
          <a:p>
            <a:pPr lvl="0"/>
            <a:r>
              <a:rPr lang="cs-CZ" sz="5300" b="1" dirty="0"/>
              <a:t>1. Základní pojmy – </a:t>
            </a:r>
            <a:r>
              <a:rPr lang="cs-CZ" sz="5300" dirty="0"/>
              <a:t>podnik, podnikání, podnikatelské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600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7535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5973627"/>
          </a:xfrm>
        </p:spPr>
        <p:txBody>
          <a:bodyPr>
            <a:normAutofit fontScale="32500" lnSpcReduction="20000"/>
          </a:bodyPr>
          <a:lstStyle/>
          <a:p>
            <a:endParaRPr lang="cs-CZ" sz="6500" dirty="0"/>
          </a:p>
          <a:p>
            <a:r>
              <a:rPr lang="cs-CZ" sz="6500" b="1" dirty="0"/>
              <a:t>Manažerské dovednosti</a:t>
            </a:r>
            <a:endParaRPr lang="cs-CZ" sz="6500" dirty="0"/>
          </a:p>
          <a:p>
            <a:pPr lvl="1"/>
            <a:r>
              <a:rPr lang="cs-CZ" sz="6500" dirty="0"/>
              <a:t>Technické dovednosti </a:t>
            </a:r>
          </a:p>
          <a:p>
            <a:pPr lvl="1"/>
            <a:r>
              <a:rPr lang="cs-CZ" sz="6500" dirty="0"/>
              <a:t>Lidské dovednosti </a:t>
            </a:r>
          </a:p>
          <a:p>
            <a:pPr lvl="1"/>
            <a:r>
              <a:rPr lang="cs-CZ" sz="6500" dirty="0"/>
              <a:t>Koncepční dovednosti </a:t>
            </a:r>
          </a:p>
          <a:p>
            <a:pPr lvl="1"/>
            <a:r>
              <a:rPr lang="cs-CZ" sz="6500" dirty="0"/>
              <a:t>Projekční dovednosti </a:t>
            </a:r>
          </a:p>
          <a:p>
            <a:pPr lvl="1"/>
            <a:r>
              <a:rPr lang="cs-CZ" sz="6500" dirty="0"/>
              <a:t>V jednotlivých úrovních managementu převažují různé typy manažerských dovedností.</a:t>
            </a:r>
          </a:p>
          <a:p>
            <a:r>
              <a:rPr lang="cs-CZ" sz="6500" b="1" dirty="0"/>
              <a:t>Znaky dobře řízené firmy</a:t>
            </a:r>
            <a:endParaRPr lang="cs-CZ" sz="6500" dirty="0"/>
          </a:p>
          <a:p>
            <a:pPr lvl="1"/>
            <a:r>
              <a:rPr lang="cs-CZ" sz="6500" dirty="0"/>
              <a:t>ZISK </a:t>
            </a:r>
          </a:p>
          <a:p>
            <a:pPr lvl="1"/>
            <a:r>
              <a:rPr lang="cs-CZ" sz="6500" dirty="0"/>
              <a:t>Konkurenční aktivity na trhu </a:t>
            </a:r>
          </a:p>
          <a:p>
            <a:pPr lvl="1"/>
            <a:r>
              <a:rPr lang="cs-CZ" sz="6500" dirty="0"/>
              <a:t>Maximální pozornost zákazníkovi </a:t>
            </a:r>
          </a:p>
          <a:p>
            <a:pPr lvl="1"/>
            <a:r>
              <a:rPr lang="cs-CZ" sz="6500" dirty="0"/>
              <a:t>Dobré vztahy k okolí podniku </a:t>
            </a:r>
          </a:p>
          <a:p>
            <a:pPr lvl="1"/>
            <a:r>
              <a:rPr lang="cs-CZ" sz="6500" dirty="0"/>
              <a:t>Vysoká kvalifikace zaměstnanců </a:t>
            </a:r>
          </a:p>
          <a:p>
            <a:pPr lvl="1"/>
            <a:r>
              <a:rPr lang="cs-CZ" sz="6500" dirty="0"/>
              <a:t>Zkušený management </a:t>
            </a:r>
          </a:p>
          <a:p>
            <a:pPr lvl="1"/>
            <a:r>
              <a:rPr lang="cs-CZ" sz="6500" dirty="0"/>
              <a:t>Dokonalá administrativa s minimálními náklady</a:t>
            </a:r>
          </a:p>
          <a:p>
            <a:pPr lvl="1"/>
            <a:r>
              <a:rPr lang="cs-CZ" sz="6500" dirty="0"/>
              <a:t>Jednoduchá organizační struktura </a:t>
            </a:r>
          </a:p>
          <a:p>
            <a:pPr lvl="1"/>
            <a:r>
              <a:rPr lang="cs-CZ" sz="6500" dirty="0"/>
              <a:t>Minimum právních sporů </a:t>
            </a:r>
          </a:p>
          <a:p>
            <a:pPr lvl="1"/>
            <a:r>
              <a:rPr lang="cs-CZ" sz="6500" dirty="0"/>
              <a:t>Dobré vztahy s veřejností </a:t>
            </a:r>
          </a:p>
          <a:p>
            <a:pPr lvl="1"/>
            <a:r>
              <a:rPr lang="cs-CZ" sz="6500" dirty="0"/>
              <a:t>Dobré vztahy mezi zaměstnanci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19560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682"/>
            <a:ext cx="10515600" cy="5890605"/>
          </a:xfrm>
        </p:spPr>
        <p:txBody>
          <a:bodyPr>
            <a:normAutofit fontScale="85000" lnSpcReduction="20000"/>
          </a:bodyPr>
          <a:lstStyle/>
          <a:p>
            <a:r>
              <a:rPr lang="cs-CZ" sz="3100" b="1" dirty="0"/>
              <a:t>Pojmy spojené s řízením firmy:</a:t>
            </a:r>
            <a:endParaRPr lang="cs-CZ" sz="3100" dirty="0"/>
          </a:p>
          <a:p>
            <a:r>
              <a:rPr lang="cs-CZ" sz="3100" b="1" u="sng" dirty="0"/>
              <a:t>Produktivita</a:t>
            </a:r>
            <a:r>
              <a:rPr lang="cs-CZ" sz="3100" b="1" dirty="0"/>
              <a:t> – definice</a:t>
            </a:r>
            <a:r>
              <a:rPr lang="cs-CZ" sz="3100" dirty="0"/>
              <a:t>: firmy vytvářejí nadhodnotu prostřednictvím produktivních operací. Definujeme ji jako poměr mezi výstupy a vstupy za určitého časového období v požadované kvalit.</a:t>
            </a:r>
          </a:p>
          <a:p>
            <a:r>
              <a:rPr lang="cs-CZ" sz="3100" dirty="0"/>
              <a:t>Produktivita v sobě zahrnuje účinnost a efektivnost individuální a organizační výkonnosti.</a:t>
            </a:r>
          </a:p>
          <a:p>
            <a:r>
              <a:rPr lang="cs-CZ" sz="3100" b="1" u="sng" dirty="0"/>
              <a:t>Účinnost</a:t>
            </a:r>
            <a:r>
              <a:rPr lang="cs-CZ" sz="3100" b="1" dirty="0"/>
              <a:t> </a:t>
            </a:r>
            <a:r>
              <a:rPr lang="cs-CZ" sz="3100" dirty="0"/>
              <a:t>znamená dosahování cílů.</a:t>
            </a:r>
          </a:p>
          <a:p>
            <a:r>
              <a:rPr lang="cs-CZ" sz="3100" b="1" u="sng" dirty="0"/>
              <a:t>Efektivnost</a:t>
            </a:r>
            <a:r>
              <a:rPr lang="cs-CZ" sz="3100" b="1" dirty="0"/>
              <a:t> </a:t>
            </a:r>
            <a:r>
              <a:rPr lang="cs-CZ" sz="3100" dirty="0"/>
              <a:t>znamená dosažení cíle s nejmenším množstvím zdrojů. </a:t>
            </a:r>
          </a:p>
          <a:p>
            <a:r>
              <a:rPr lang="cs-CZ" sz="3100" dirty="0"/>
              <a:t>Manažeři nemohou vědět, zda jsou produktivní, pokud neznají své cíle a cíle své organizace.</a:t>
            </a:r>
          </a:p>
          <a:p>
            <a:r>
              <a:rPr lang="cs-CZ" sz="3100" b="1" dirty="0"/>
              <a:t>Řízení: věda nebo umění?</a:t>
            </a:r>
            <a:endParaRPr lang="cs-CZ" sz="3100" dirty="0"/>
          </a:p>
          <a:p>
            <a:pPr lvl="1"/>
            <a:r>
              <a:rPr lang="cs-CZ" sz="2700" u="sng" dirty="0"/>
              <a:t>Řízení</a:t>
            </a:r>
            <a:r>
              <a:rPr lang="cs-CZ" sz="2700" dirty="0"/>
              <a:t> stejně jako všechny ostatní činnosti (konstruování, lékařství, účetnictví,..) je </a:t>
            </a:r>
            <a:r>
              <a:rPr lang="cs-CZ" sz="2700" u="sng" dirty="0"/>
              <a:t>umění</a:t>
            </a:r>
            <a:r>
              <a:rPr lang="cs-CZ" sz="2700" dirty="0"/>
              <a:t>, které vychází z toho </a:t>
            </a:r>
            <a:r>
              <a:rPr lang="cs-CZ" sz="2700" u="sng" dirty="0"/>
              <a:t>vědět jak reagovat v podmínkách skutečné situace</a:t>
            </a:r>
            <a:r>
              <a:rPr lang="cs-CZ" sz="2700" dirty="0"/>
              <a:t>.</a:t>
            </a:r>
          </a:p>
          <a:p>
            <a:pPr lvl="1"/>
            <a:r>
              <a:rPr lang="cs-CZ" sz="2700" u="sng" dirty="0"/>
              <a:t>Řízení vychází</a:t>
            </a:r>
            <a:r>
              <a:rPr lang="cs-CZ" sz="2700" dirty="0"/>
              <a:t>:</a:t>
            </a:r>
          </a:p>
          <a:p>
            <a:pPr lvl="1"/>
            <a:r>
              <a:rPr lang="cs-CZ" sz="2700" dirty="0"/>
              <a:t>ze systematických znalostí managementu </a:t>
            </a:r>
          </a:p>
          <a:p>
            <a:pPr lvl="1"/>
            <a:r>
              <a:rPr lang="cs-CZ" sz="2700" dirty="0"/>
              <a:t>z vlastních zkušeností manažera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53631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5841652"/>
          </a:xfrm>
        </p:spPr>
        <p:txBody>
          <a:bodyPr>
            <a:normAutofit/>
          </a:bodyPr>
          <a:lstStyle/>
          <a:p>
            <a:r>
              <a:rPr lang="cs-CZ" b="1" dirty="0"/>
              <a:t>Systémový přístup k managementu</a:t>
            </a:r>
            <a:endParaRPr lang="cs-CZ" dirty="0"/>
          </a:p>
          <a:p>
            <a:pPr lvl="0"/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1ABF90D-FD85-43BB-A549-480EB735A8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0582" y="791853"/>
            <a:ext cx="8578392" cy="501790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601804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01278"/>
            <a:ext cx="10515600" cy="5375685"/>
          </a:xfrm>
        </p:spPr>
        <p:txBody>
          <a:bodyPr>
            <a:normAutofit/>
          </a:bodyPr>
          <a:lstStyle/>
          <a:p>
            <a:endParaRPr lang="cs-CZ" b="1" dirty="0"/>
          </a:p>
          <a:p>
            <a:endParaRPr lang="cs-CZ" b="1" dirty="0"/>
          </a:p>
          <a:p>
            <a:r>
              <a:rPr lang="cs-CZ" sz="2600" b="1" dirty="0"/>
              <a:t>Okruhy manažerských činností</a:t>
            </a:r>
          </a:p>
          <a:p>
            <a:endParaRPr lang="cs-CZ" sz="2600" dirty="0"/>
          </a:p>
          <a:p>
            <a:pPr lvl="1"/>
            <a:r>
              <a:rPr lang="cs-CZ" sz="2600" dirty="0"/>
              <a:t>PLÁNOVÁNÍ </a:t>
            </a:r>
          </a:p>
          <a:p>
            <a:pPr lvl="1"/>
            <a:r>
              <a:rPr lang="cs-CZ" sz="2600" dirty="0"/>
              <a:t>ORGANIZOVÁNÍ</a:t>
            </a:r>
          </a:p>
          <a:p>
            <a:pPr lvl="1"/>
            <a:r>
              <a:rPr lang="cs-CZ" sz="2600" dirty="0"/>
              <a:t>PERSONALISTIKA </a:t>
            </a:r>
          </a:p>
          <a:p>
            <a:pPr lvl="1"/>
            <a:r>
              <a:rPr lang="cs-CZ" sz="2600" dirty="0"/>
              <a:t>VEDENÍ LIDÍ</a:t>
            </a:r>
          </a:p>
          <a:p>
            <a:pPr lvl="1"/>
            <a:r>
              <a:rPr lang="cs-CZ" sz="2600" dirty="0"/>
              <a:t>KONTROLA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6615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Nadpis 7">
            <a:extLst>
              <a:ext uri="{FF2B5EF4-FFF2-40B4-BE49-F238E27FC236}">
                <a16:creationId xmlns:a16="http://schemas.microsoft.com/office/drawing/2014/main" id="{706114E5-D009-4A0E-9715-7817C4B56838}"/>
              </a:ext>
            </a:extLst>
          </p:cNvPr>
          <p:cNvSpPr txBox="1">
            <a:spLocks/>
          </p:cNvSpPr>
          <p:nvPr/>
        </p:nvSpPr>
        <p:spPr>
          <a:xfrm>
            <a:off x="1621410" y="1428751"/>
            <a:ext cx="9247695" cy="3090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5300" b="1" dirty="0"/>
          </a:p>
          <a:p>
            <a:pPr algn="ctr"/>
            <a:r>
              <a:rPr lang="cs-CZ" sz="5300" b="1" dirty="0"/>
              <a:t>8. Postavení, profil a osobnost manažera</a:t>
            </a:r>
            <a:endParaRPr lang="cs-CZ" sz="5300" dirty="0"/>
          </a:p>
        </p:txBody>
      </p:sp>
    </p:spTree>
    <p:extLst>
      <p:ext uri="{BB962C8B-B14F-4D97-AF65-F5344CB8AC3E}">
        <p14:creationId xmlns:p14="http://schemas.microsoft.com/office/powerpoint/2010/main" val="5096110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194" y="0"/>
            <a:ext cx="10863606" cy="6176963"/>
          </a:xfrm>
        </p:spPr>
        <p:txBody>
          <a:bodyPr>
            <a:normAutofit fontScale="62500" lnSpcReduction="20000"/>
          </a:bodyPr>
          <a:lstStyle/>
          <a:p>
            <a:r>
              <a:rPr lang="cs-CZ" sz="3100" b="1" dirty="0"/>
              <a:t>Pojetí manažera</a:t>
            </a:r>
            <a:endParaRPr lang="cs-CZ" sz="3100" dirty="0"/>
          </a:p>
          <a:p>
            <a:pPr lvl="1"/>
            <a:r>
              <a:rPr lang="cs-CZ" sz="3100" dirty="0"/>
              <a:t>Manažer v užším vymezení: je vedoucím pracovníkem firmy (TOP management)</a:t>
            </a:r>
          </a:p>
          <a:p>
            <a:pPr lvl="1"/>
            <a:r>
              <a:rPr lang="cs-CZ" sz="3100" dirty="0"/>
              <a:t>Manažera v širším pojetí charakterizují</a:t>
            </a:r>
          </a:p>
          <a:p>
            <a:pPr marL="0" indent="0">
              <a:buNone/>
            </a:pPr>
            <a:r>
              <a:rPr lang="cs-CZ" sz="3100" b="1" dirty="0"/>
              <a:t> 4 atributy:</a:t>
            </a:r>
            <a:endParaRPr lang="cs-CZ" sz="3100" dirty="0"/>
          </a:p>
          <a:p>
            <a:pPr marL="971550" lvl="1" indent="-514350">
              <a:buFont typeface="+mj-lt"/>
              <a:buAutoNum type="arabicPeriod"/>
            </a:pPr>
            <a:r>
              <a:rPr lang="cs-CZ" sz="3100" dirty="0"/>
              <a:t>řídí a organizuje práci a přebírá odpovědnost za výsledky práce jiných,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100" dirty="0"/>
              <a:t>naplňuje řídící činnost z hlediska funkcí, aktivit a komponent,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100" dirty="0"/>
              <a:t>vykazuje univerzálnost dovedností a znalostí ve svém komplexním pojetí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sz="3100" dirty="0"/>
              <a:t>je nositelem specifických vrozených a získaných vlastností.</a:t>
            </a:r>
            <a:r>
              <a:rPr lang="cs-CZ" sz="3100" b="1" dirty="0"/>
              <a:t> </a:t>
            </a:r>
            <a:endParaRPr lang="cs-CZ" sz="3100" dirty="0"/>
          </a:p>
          <a:p>
            <a:r>
              <a:rPr lang="cs-CZ" sz="3100" b="1" u="sng" dirty="0"/>
              <a:t>Podle J. S. </a:t>
            </a:r>
            <a:r>
              <a:rPr lang="cs-CZ" sz="3100" b="1" u="sng" dirty="0" err="1"/>
              <a:t>Livingstona</a:t>
            </a:r>
            <a:r>
              <a:rPr lang="cs-CZ" sz="3100" b="1" dirty="0"/>
              <a:t>:</a:t>
            </a:r>
          </a:p>
          <a:p>
            <a:pPr lvl="1"/>
            <a:r>
              <a:rPr lang="cs-CZ" sz="3100" u="sng" dirty="0"/>
              <a:t>manažerská práce</a:t>
            </a:r>
            <a:r>
              <a:rPr lang="cs-CZ" sz="3100" dirty="0"/>
              <a:t> – technokratické a humanistické pojetí</a:t>
            </a:r>
          </a:p>
          <a:p>
            <a:pPr lvl="1"/>
            <a:r>
              <a:rPr lang="cs-CZ" sz="3100" u="sng" dirty="0"/>
              <a:t>osobnost manažera má dvě roviny</a:t>
            </a:r>
            <a:r>
              <a:rPr lang="cs-CZ" sz="3100" dirty="0"/>
              <a:t> – výkonnost a efektivnost</a:t>
            </a:r>
          </a:p>
          <a:p>
            <a:pPr lvl="1"/>
            <a:r>
              <a:rPr lang="cs-CZ" sz="3100" u="sng" dirty="0"/>
              <a:t>oddělení zájmů vlastníků a podnikatelů</a:t>
            </a:r>
            <a:r>
              <a:rPr lang="cs-CZ" sz="3100" dirty="0"/>
              <a:t> – rozdělení manažerů do jednotlivých úrovní</a:t>
            </a:r>
          </a:p>
          <a:p>
            <a:pPr marL="0" indent="0">
              <a:buNone/>
            </a:pPr>
            <a:r>
              <a:rPr lang="cs-CZ" sz="3100" b="1" dirty="0"/>
              <a:t> </a:t>
            </a:r>
            <a:endParaRPr lang="cs-CZ" sz="3100" dirty="0"/>
          </a:p>
          <a:p>
            <a:r>
              <a:rPr lang="cs-CZ" sz="3100" b="1" dirty="0"/>
              <a:t>Role manažera v podniku</a:t>
            </a:r>
            <a:endParaRPr lang="cs-CZ" sz="3100" dirty="0"/>
          </a:p>
          <a:p>
            <a:pPr lvl="1"/>
            <a:r>
              <a:rPr lang="cs-CZ" sz="3100" u="sng" dirty="0"/>
              <a:t>Interpersonální</a:t>
            </a:r>
            <a:r>
              <a:rPr lang="cs-CZ" sz="3100" dirty="0"/>
              <a:t> (představitel, vedoucí, zprostředkovatel),</a:t>
            </a:r>
          </a:p>
          <a:p>
            <a:pPr lvl="1"/>
            <a:r>
              <a:rPr lang="cs-CZ" sz="3100" u="sng" dirty="0"/>
              <a:t>Informační</a:t>
            </a:r>
            <a:r>
              <a:rPr lang="cs-CZ" sz="3100" dirty="0"/>
              <a:t> (monitor, </a:t>
            </a:r>
            <a:r>
              <a:rPr lang="cs-CZ" sz="3100" dirty="0" err="1"/>
              <a:t>disseminator</a:t>
            </a:r>
            <a:r>
              <a:rPr lang="cs-CZ" sz="3100" dirty="0"/>
              <a:t>, mluvčí),</a:t>
            </a:r>
          </a:p>
          <a:p>
            <a:pPr lvl="1"/>
            <a:r>
              <a:rPr lang="cs-CZ" sz="3100" u="sng" dirty="0"/>
              <a:t>Rozhodovací</a:t>
            </a:r>
            <a:r>
              <a:rPr lang="cs-CZ" sz="3100" dirty="0"/>
              <a:t> (koordinátor, vyjednávač, alokátor zdrojů).</a:t>
            </a:r>
          </a:p>
          <a:p>
            <a:pPr marL="0" indent="0">
              <a:buNone/>
            </a:pPr>
            <a:endParaRPr lang="cs-CZ" sz="3100" dirty="0"/>
          </a:p>
          <a:p>
            <a:r>
              <a:rPr lang="cs-CZ" sz="3100" dirty="0"/>
              <a:t>Předpoklady pro manažerskou práci</a:t>
            </a:r>
          </a:p>
          <a:p>
            <a:pPr lvl="1"/>
            <a:r>
              <a:rPr lang="cs-CZ" sz="3100" u="sng" dirty="0"/>
              <a:t>Vrozené</a:t>
            </a:r>
            <a:r>
              <a:rPr lang="cs-CZ" sz="3100" dirty="0"/>
              <a:t> (temperament, inteligence),</a:t>
            </a:r>
          </a:p>
          <a:p>
            <a:pPr lvl="1"/>
            <a:r>
              <a:rPr lang="cs-CZ" sz="3100" u="sng" dirty="0"/>
              <a:t>Získané</a:t>
            </a:r>
            <a:r>
              <a:rPr lang="cs-CZ" sz="3100" dirty="0"/>
              <a:t> (vědomosti, dovednosti, praxe).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40003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01658"/>
            <a:ext cx="10515600" cy="5875305"/>
          </a:xfrm>
        </p:spPr>
        <p:txBody>
          <a:bodyPr>
            <a:normAutofit/>
          </a:bodyPr>
          <a:lstStyle/>
          <a:p>
            <a:r>
              <a:rPr lang="cs-CZ" sz="2600" b="1" dirty="0"/>
              <a:t>Druhy inteligence</a:t>
            </a:r>
            <a:endParaRPr lang="cs-CZ" sz="2600" dirty="0"/>
          </a:p>
          <a:p>
            <a:r>
              <a:rPr lang="cs-CZ" sz="2600" dirty="0"/>
              <a:t>Manažer, který chce dosáhnout úspěchu, musí si osvojit tři dimenze: IQ, EQ a PQ.</a:t>
            </a:r>
          </a:p>
          <a:p>
            <a:pPr lvl="1"/>
            <a:r>
              <a:rPr lang="cs-CZ" sz="2600" dirty="0"/>
              <a:t>IQ neboli </a:t>
            </a:r>
            <a:r>
              <a:rPr lang="cs-CZ" sz="2600" u="sng" dirty="0"/>
              <a:t>inteligenční</a:t>
            </a:r>
            <a:r>
              <a:rPr lang="cs-CZ" sz="2600" dirty="0"/>
              <a:t> kvocient = racionální řízení, umožní manažerovi vypořádat se s problémy,</a:t>
            </a:r>
          </a:p>
          <a:p>
            <a:pPr lvl="1"/>
            <a:r>
              <a:rPr lang="cs-CZ" sz="2600" dirty="0"/>
              <a:t>EQ neboli </a:t>
            </a:r>
            <a:r>
              <a:rPr lang="cs-CZ" sz="2600" u="sng" dirty="0"/>
              <a:t>emoční</a:t>
            </a:r>
            <a:r>
              <a:rPr lang="cs-CZ" sz="2600" dirty="0"/>
              <a:t> kvocient = emocionální řízení, naučí manažera jednat s lidmi,</a:t>
            </a:r>
          </a:p>
          <a:p>
            <a:pPr lvl="1"/>
            <a:r>
              <a:rPr lang="cs-CZ" sz="2600" dirty="0"/>
              <a:t>PQ neboli </a:t>
            </a:r>
            <a:r>
              <a:rPr lang="cs-CZ" sz="2600" u="sng" dirty="0"/>
              <a:t>politický</a:t>
            </a:r>
            <a:r>
              <a:rPr lang="cs-CZ" sz="2600" dirty="0"/>
              <a:t> kvocient = politické řízení, pomůže manažerovi rozhodovat o prioritách, bojovat o povýšení a stejné možnosti odměn</a:t>
            </a:r>
          </a:p>
          <a:p>
            <a:r>
              <a:rPr lang="cs-CZ" sz="2600" b="1" dirty="0"/>
              <a:t>Systém podnikových cílů</a:t>
            </a:r>
            <a:endParaRPr lang="cs-CZ" sz="2600" dirty="0"/>
          </a:p>
          <a:p>
            <a:pPr marL="971550" lvl="1" indent="-514350">
              <a:buFont typeface="+mj-lt"/>
              <a:buAutoNum type="alphaLcParenR"/>
            </a:pPr>
            <a:r>
              <a:rPr lang="cs-CZ" sz="2600" dirty="0"/>
              <a:t>cílovou funkcí dlouhodobá </a:t>
            </a:r>
            <a:r>
              <a:rPr lang="cs-CZ" sz="2600" u="sng" dirty="0"/>
              <a:t>maximalizace zisku</a:t>
            </a:r>
            <a:r>
              <a:rPr lang="cs-CZ" sz="2600" dirty="0"/>
              <a:t>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sz="2600" dirty="0"/>
              <a:t>V podnikové </a:t>
            </a:r>
            <a:r>
              <a:rPr lang="cs-CZ" sz="2600" u="sng" dirty="0"/>
              <a:t>praxi</a:t>
            </a:r>
            <a:r>
              <a:rPr lang="cs-CZ" sz="2600" dirty="0"/>
              <a:t> se dociluje nikoli izolovaně, ale s ohledem na </a:t>
            </a:r>
            <a:r>
              <a:rPr lang="cs-CZ" sz="2600" u="sng" dirty="0"/>
              <a:t>vedlejší podmínky</a:t>
            </a:r>
            <a:r>
              <a:rPr lang="cs-CZ" sz="2600" dirty="0"/>
              <a:t>. Pak se hovoří o </a:t>
            </a:r>
            <a:r>
              <a:rPr lang="cs-CZ" sz="2600" u="sng" dirty="0"/>
              <a:t>svazku cílů nebo o cílovém systému</a:t>
            </a:r>
            <a:r>
              <a:rPr lang="cs-CZ" sz="2600" dirty="0"/>
              <a:t>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14675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548"/>
            <a:ext cx="10515600" cy="6054415"/>
          </a:xfrm>
        </p:spPr>
        <p:txBody>
          <a:bodyPr>
            <a:normAutofit fontScale="62500" lnSpcReduction="20000"/>
          </a:bodyPr>
          <a:lstStyle/>
          <a:p>
            <a:r>
              <a:rPr lang="cs-CZ" sz="3500" b="1" dirty="0"/>
              <a:t>Dělení cílů</a:t>
            </a:r>
          </a:p>
          <a:p>
            <a:pPr lvl="0"/>
            <a:r>
              <a:rPr lang="cs-CZ" u="sng" dirty="0"/>
              <a:t>A) dle měřitelnosti v penězích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monetární</a:t>
            </a:r>
            <a:r>
              <a:rPr lang="cs-CZ" dirty="0"/>
              <a:t> – dají se měřit penězi;</a:t>
            </a:r>
          </a:p>
          <a:p>
            <a:pPr lvl="1"/>
            <a:r>
              <a:rPr lang="cs-CZ" b="1" dirty="0"/>
              <a:t>nemonetární </a:t>
            </a:r>
            <a:endParaRPr lang="cs-CZ" dirty="0"/>
          </a:p>
          <a:p>
            <a:r>
              <a:rPr lang="cs-CZ" dirty="0"/>
              <a:t>B) </a:t>
            </a:r>
            <a:r>
              <a:rPr lang="cs-CZ" u="sng" dirty="0"/>
              <a:t>podle pořadí cílů</a:t>
            </a:r>
            <a:r>
              <a:rPr lang="cs-CZ" dirty="0"/>
              <a:t>:</a:t>
            </a:r>
          </a:p>
          <a:p>
            <a:pPr lvl="1"/>
            <a:r>
              <a:rPr lang="cs-CZ" b="1" dirty="0"/>
              <a:t>vrcholový</a:t>
            </a:r>
            <a:r>
              <a:rPr lang="cs-CZ" dirty="0"/>
              <a:t> cíl, </a:t>
            </a:r>
          </a:p>
          <a:p>
            <a:pPr lvl="1"/>
            <a:r>
              <a:rPr lang="cs-CZ" b="1" dirty="0"/>
              <a:t>dílčí</a:t>
            </a:r>
            <a:r>
              <a:rPr lang="cs-CZ" dirty="0"/>
              <a:t> cíle jsou podřazenými cíli (subcíli)</a:t>
            </a:r>
          </a:p>
          <a:p>
            <a:pPr lvl="1"/>
            <a:r>
              <a:rPr lang="cs-CZ" b="1" dirty="0" err="1"/>
              <a:t>mezicíle</a:t>
            </a:r>
            <a:endParaRPr lang="cs-CZ" dirty="0"/>
          </a:p>
          <a:p>
            <a:r>
              <a:rPr lang="cs-CZ" dirty="0"/>
              <a:t>C) </a:t>
            </a:r>
            <a:r>
              <a:rPr lang="cs-CZ" u="sng" dirty="0"/>
              <a:t>podle rozsahu (míry)</a:t>
            </a:r>
            <a:endParaRPr lang="cs-CZ" dirty="0"/>
          </a:p>
          <a:p>
            <a:pPr lvl="1"/>
            <a:r>
              <a:rPr lang="cs-CZ" b="1" dirty="0"/>
              <a:t>omezené</a:t>
            </a:r>
            <a:r>
              <a:rPr lang="cs-CZ" dirty="0"/>
              <a:t> cíle se obvykle kvantifikují předem (př. zvýšení tržního podílu na 12%)</a:t>
            </a:r>
          </a:p>
          <a:p>
            <a:pPr lvl="1"/>
            <a:r>
              <a:rPr lang="cs-CZ" b="1" dirty="0"/>
              <a:t>neomezené</a:t>
            </a:r>
            <a:r>
              <a:rPr lang="cs-CZ" dirty="0"/>
              <a:t> cíle snažíme se o max.</a:t>
            </a:r>
          </a:p>
          <a:p>
            <a:r>
              <a:rPr lang="cs-CZ" dirty="0"/>
              <a:t>D)</a:t>
            </a:r>
            <a:r>
              <a:rPr lang="cs-CZ" u="sng" dirty="0"/>
              <a:t> podle vztahu mezi cíli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protikladné cíle – realizace cíle 1 vylučuje realizaci cíle 2 a obráceně.</a:t>
            </a:r>
          </a:p>
          <a:p>
            <a:pPr lvl="1"/>
            <a:r>
              <a:rPr lang="cs-CZ" dirty="0"/>
              <a:t>cílová indiference -  splnění cíle 1 nemá vliv na splnění cíle 2</a:t>
            </a:r>
          </a:p>
          <a:p>
            <a:r>
              <a:rPr lang="cs-CZ" dirty="0"/>
              <a:t>E) </a:t>
            </a:r>
            <a:r>
              <a:rPr lang="cs-CZ" u="sng" dirty="0"/>
              <a:t>podle časové dimenze</a:t>
            </a:r>
            <a:endParaRPr lang="cs-CZ" dirty="0"/>
          </a:p>
          <a:p>
            <a:pPr lvl="1"/>
            <a:r>
              <a:rPr lang="cs-CZ" b="1" dirty="0"/>
              <a:t>krátkodobé</a:t>
            </a:r>
            <a:endParaRPr lang="cs-CZ" dirty="0"/>
          </a:p>
          <a:p>
            <a:pPr lvl="1"/>
            <a:r>
              <a:rPr lang="cs-CZ" b="1" dirty="0"/>
              <a:t>střednědobé		</a:t>
            </a:r>
            <a:endParaRPr lang="cs-CZ" dirty="0"/>
          </a:p>
          <a:p>
            <a:pPr lvl="1"/>
            <a:r>
              <a:rPr lang="cs-CZ" b="1" dirty="0"/>
              <a:t>dlouhodobé</a:t>
            </a:r>
            <a:endParaRPr lang="cs-CZ" dirty="0"/>
          </a:p>
          <a:p>
            <a:r>
              <a:rPr lang="cs-CZ" u="sng" dirty="0"/>
              <a:t>F) podle charakteru cíle</a:t>
            </a:r>
            <a:endParaRPr lang="cs-CZ" dirty="0"/>
          </a:p>
          <a:p>
            <a:pPr lvl="1"/>
            <a:r>
              <a:rPr lang="cs-CZ" b="1" dirty="0"/>
              <a:t>statické</a:t>
            </a:r>
            <a:r>
              <a:rPr lang="cs-CZ" dirty="0"/>
              <a:t> – nebere se v úvahu vývoj v čase</a:t>
            </a:r>
          </a:p>
          <a:p>
            <a:pPr lvl="1"/>
            <a:r>
              <a:rPr lang="cs-CZ" b="1" dirty="0"/>
              <a:t>dynamické</a:t>
            </a:r>
            <a:r>
              <a:rPr lang="cs-CZ" dirty="0"/>
              <a:t> cíle – průběh v čase se v úvahu bere</a:t>
            </a:r>
          </a:p>
          <a:p>
            <a:pPr lvl="1"/>
            <a:r>
              <a:rPr lang="cs-CZ" b="1" dirty="0"/>
              <a:t>trvalé</a:t>
            </a:r>
            <a:r>
              <a:rPr lang="cs-CZ" dirty="0"/>
              <a:t> cíle – platí dlouhodobě</a:t>
            </a:r>
          </a:p>
          <a:p>
            <a:pPr lvl="1"/>
            <a:r>
              <a:rPr lang="cs-CZ" b="1" dirty="0"/>
              <a:t>přechodné</a:t>
            </a:r>
            <a:r>
              <a:rPr lang="cs-CZ" dirty="0"/>
              <a:t> cíle – mají omezenou platnost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04278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556181"/>
            <a:ext cx="12192000" cy="5620782"/>
          </a:xfrm>
        </p:spPr>
        <p:txBody>
          <a:bodyPr>
            <a:normAutofit/>
          </a:bodyPr>
          <a:lstStyle/>
          <a:p>
            <a:endParaRPr lang="cs-CZ" sz="2600" dirty="0"/>
          </a:p>
          <a:p>
            <a:endParaRPr lang="cs-CZ" sz="2600" dirty="0"/>
          </a:p>
          <a:p>
            <a:r>
              <a:rPr lang="cs-CZ" sz="2600" dirty="0"/>
              <a:t>Cílové konflikt y – rozlišujeme:</a:t>
            </a:r>
          </a:p>
          <a:p>
            <a:pPr lvl="1"/>
            <a:r>
              <a:rPr lang="cs-CZ" sz="2600" b="1" dirty="0"/>
              <a:t>Individuální</a:t>
            </a:r>
            <a:r>
              <a:rPr lang="cs-CZ" sz="2600" dirty="0"/>
              <a:t> konflikty</a:t>
            </a:r>
          </a:p>
          <a:p>
            <a:pPr lvl="1"/>
            <a:r>
              <a:rPr lang="cs-CZ" sz="2600" b="1" dirty="0"/>
              <a:t>Hierarchicky</a:t>
            </a:r>
            <a:r>
              <a:rPr lang="cs-CZ" sz="2600" dirty="0"/>
              <a:t> podmíněné cíle </a:t>
            </a:r>
          </a:p>
          <a:p>
            <a:pPr lvl="1"/>
            <a:r>
              <a:rPr lang="cs-CZ" sz="2600" b="1" dirty="0"/>
              <a:t>Cílové</a:t>
            </a:r>
            <a:r>
              <a:rPr lang="cs-CZ" sz="2600" dirty="0"/>
              <a:t> konflikty uvnitř organizace vznikají, když oddělení sledují </a:t>
            </a:r>
            <a:r>
              <a:rPr lang="cs-CZ" sz="2600" u="sng" dirty="0"/>
              <a:t>rozdílné cíle.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	= Jsou obvykle podmíněny:</a:t>
            </a:r>
          </a:p>
          <a:p>
            <a:pPr marL="0" indent="0">
              <a:buNone/>
            </a:pPr>
            <a:r>
              <a:rPr lang="cs-CZ" sz="2600" dirty="0"/>
              <a:t>    		  - </a:t>
            </a:r>
            <a:r>
              <a:rPr lang="cs-CZ" sz="2600" u="sng" dirty="0"/>
              <a:t>subjektivně</a:t>
            </a:r>
            <a:r>
              <a:rPr lang="cs-CZ" sz="2600" dirty="0"/>
              <a:t> – jsou řešitelné motivací (odměna, služební postup apod.)</a:t>
            </a:r>
          </a:p>
          <a:p>
            <a:pPr marL="0" indent="0">
              <a:buNone/>
            </a:pPr>
            <a:r>
              <a:rPr lang="cs-CZ" sz="2600" dirty="0"/>
              <a:t>   		  - </a:t>
            </a:r>
            <a:r>
              <a:rPr lang="cs-CZ" sz="2600" u="sng" dirty="0"/>
              <a:t>hierarchicky</a:t>
            </a:r>
            <a:r>
              <a:rPr lang="cs-CZ" sz="2600" dirty="0"/>
              <a:t> – tj. jsou způsobeny </a:t>
            </a:r>
            <a:r>
              <a:rPr lang="cs-CZ" sz="2600" u="sng" dirty="0"/>
              <a:t>špatnou organizací</a:t>
            </a:r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9554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65988"/>
            <a:ext cx="12192001" cy="6249971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5000" b="1" dirty="0"/>
              <a:t>OTÁZKY K OPAKOVÁNÍ</a:t>
            </a:r>
            <a:endParaRPr lang="cs-CZ" sz="5000" dirty="0"/>
          </a:p>
          <a:p>
            <a:r>
              <a:rPr lang="cs-CZ" sz="4500" b="1" dirty="0"/>
              <a:t>1. Co rozumíme pod pojmem náklady:</a:t>
            </a:r>
            <a:endParaRPr lang="cs-CZ" sz="4500" dirty="0"/>
          </a:p>
          <a:p>
            <a:pPr marL="0" indent="0">
              <a:buNone/>
            </a:pPr>
            <a:r>
              <a:rPr lang="cs-CZ" sz="4500" dirty="0"/>
              <a:t>	a) je totožný s pojmem výdaje</a:t>
            </a:r>
          </a:p>
          <a:p>
            <a:pPr marL="0" indent="0">
              <a:buNone/>
            </a:pPr>
            <a:r>
              <a:rPr lang="cs-CZ" sz="4500" dirty="0"/>
              <a:t>	b) je spotřeba výrobních faktorů účelně vynaložených na tvorbu podnikových výnosů včetně dalších nutných nákladů spojených s činností 	podniku</a:t>
            </a:r>
          </a:p>
          <a:p>
            <a:pPr marL="0" indent="0">
              <a:buNone/>
            </a:pPr>
            <a:r>
              <a:rPr lang="cs-CZ" sz="4500" dirty="0"/>
              <a:t>	c) peněžní částky, které podnik vynaložil na získání výnosů</a:t>
            </a:r>
          </a:p>
          <a:p>
            <a:r>
              <a:rPr lang="cs-CZ" sz="4500" b="1" dirty="0"/>
              <a:t>2. Přímé náklady:</a:t>
            </a:r>
            <a:endParaRPr lang="cs-CZ" sz="4500" dirty="0"/>
          </a:p>
          <a:p>
            <a:pPr marL="0" indent="0">
              <a:buNone/>
            </a:pPr>
            <a:r>
              <a:rPr lang="cs-CZ" sz="4500" dirty="0"/>
              <a:t>	a) přímo přičitatelné předmětu kalkulace</a:t>
            </a:r>
          </a:p>
          <a:p>
            <a:pPr marL="0" indent="0">
              <a:buNone/>
            </a:pPr>
            <a:r>
              <a:rPr lang="cs-CZ" sz="4500" dirty="0"/>
              <a:t>	b) nepřímo přičitatelné předmětu kalkulace </a:t>
            </a:r>
          </a:p>
          <a:p>
            <a:pPr marL="0" indent="0">
              <a:buNone/>
            </a:pPr>
            <a:r>
              <a:rPr lang="cs-CZ" sz="4500" dirty="0"/>
              <a:t>	c) režijní náklady</a:t>
            </a:r>
          </a:p>
          <a:p>
            <a:r>
              <a:rPr lang="cs-CZ" sz="4500" b="1" dirty="0"/>
              <a:t>3. Náklady lze snižovat</a:t>
            </a:r>
            <a:r>
              <a:rPr lang="cs-CZ" sz="4500" dirty="0"/>
              <a:t>:</a:t>
            </a:r>
          </a:p>
          <a:p>
            <a:pPr marL="0" indent="0">
              <a:buNone/>
            </a:pPr>
            <a:r>
              <a:rPr lang="cs-CZ" sz="4500" dirty="0"/>
              <a:t>	a) úsporami materiálu a energie</a:t>
            </a:r>
          </a:p>
          <a:p>
            <a:pPr marL="0" indent="0">
              <a:buNone/>
            </a:pPr>
            <a:r>
              <a:rPr lang="cs-CZ" sz="4500" dirty="0"/>
              <a:t>	b) výší marže</a:t>
            </a:r>
          </a:p>
          <a:p>
            <a:pPr marL="0" indent="0">
              <a:buNone/>
            </a:pPr>
            <a:r>
              <a:rPr lang="cs-CZ" sz="4500" dirty="0"/>
              <a:t>	c) nárůstem mzdových nákladů</a:t>
            </a:r>
          </a:p>
          <a:p>
            <a:r>
              <a:rPr lang="cs-CZ" sz="4500" b="1" dirty="0"/>
              <a:t>4. Co není výnosem:</a:t>
            </a:r>
            <a:endParaRPr lang="cs-CZ" sz="4500" dirty="0"/>
          </a:p>
          <a:p>
            <a:pPr marL="0" indent="0">
              <a:buNone/>
            </a:pPr>
            <a:r>
              <a:rPr lang="cs-CZ" sz="4500" dirty="0"/>
              <a:t>	a) tržby</a:t>
            </a:r>
          </a:p>
          <a:p>
            <a:pPr marL="0" indent="0">
              <a:buNone/>
            </a:pPr>
            <a:r>
              <a:rPr lang="cs-CZ" sz="4500" dirty="0"/>
              <a:t>	b) dotace</a:t>
            </a:r>
          </a:p>
          <a:p>
            <a:pPr marL="0" indent="0">
              <a:buNone/>
            </a:pPr>
            <a:r>
              <a:rPr lang="cs-CZ" sz="4500" dirty="0"/>
              <a:t>	c) mzdy zaměstnanců </a:t>
            </a:r>
          </a:p>
          <a:p>
            <a:r>
              <a:rPr lang="cs-CZ" sz="4500" b="1" dirty="0"/>
              <a:t>5. Nulový hospodářský výsledek znamená:</a:t>
            </a:r>
            <a:endParaRPr lang="cs-CZ" sz="4500" dirty="0"/>
          </a:p>
          <a:p>
            <a:pPr marL="0" indent="0">
              <a:buNone/>
            </a:pPr>
            <a:r>
              <a:rPr lang="cs-CZ" sz="4500" dirty="0"/>
              <a:t>	a) HV dosáhne nuly</a:t>
            </a:r>
          </a:p>
          <a:p>
            <a:pPr marL="0" indent="0">
              <a:buNone/>
            </a:pPr>
            <a:r>
              <a:rPr lang="cs-CZ" sz="4500" dirty="0"/>
              <a:t>	b) HV je záporný</a:t>
            </a:r>
          </a:p>
          <a:p>
            <a:pPr marL="0" indent="0">
              <a:buNone/>
            </a:pPr>
            <a:r>
              <a:rPr lang="cs-CZ" sz="4500" dirty="0"/>
              <a:t>	c) HV je kladný</a:t>
            </a:r>
          </a:p>
          <a:p>
            <a:pPr lvl="0"/>
            <a:endParaRPr lang="cs-CZ" sz="2600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229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645" y="216816"/>
            <a:ext cx="11321591" cy="5960147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Podnikem je</a:t>
            </a:r>
            <a:r>
              <a:rPr lang="cs-CZ" dirty="0"/>
              <a:t> každý subjekt, který vykonává hospodářskou činnost bez ohledu na jeho právní formu, je základním prvkem národního hospodářství a tvoří jej:</a:t>
            </a:r>
          </a:p>
          <a:p>
            <a:pPr lvl="1"/>
            <a:r>
              <a:rPr lang="cs-CZ" sz="2800" dirty="0"/>
              <a:t>hmotné složky podnikání (movitý i nemovitý majetek),</a:t>
            </a:r>
          </a:p>
          <a:p>
            <a:pPr lvl="1"/>
            <a:r>
              <a:rPr lang="cs-CZ" sz="2800" dirty="0"/>
              <a:t>osobní složky podnikání (zaměstnanci a zaměstnavatelé),</a:t>
            </a:r>
          </a:p>
          <a:p>
            <a:pPr lvl="1"/>
            <a:r>
              <a:rPr lang="cs-CZ" sz="2800" dirty="0"/>
              <a:t>nehmotné složky podnikání (obchodní jméno, patenty, licence, ochranné známky, know-how atd.).</a:t>
            </a:r>
          </a:p>
          <a:p>
            <a:r>
              <a:rPr lang="cs-CZ" b="1" dirty="0"/>
              <a:t>Hlavní funkce podniku:</a:t>
            </a:r>
            <a:endParaRPr lang="cs-CZ" dirty="0"/>
          </a:p>
          <a:p>
            <a:pPr lvl="1"/>
            <a:r>
              <a:rPr lang="cs-CZ" sz="2800" dirty="0"/>
              <a:t>výrobní</a:t>
            </a:r>
          </a:p>
          <a:p>
            <a:pPr lvl="1"/>
            <a:r>
              <a:rPr lang="cs-CZ" sz="2800" dirty="0"/>
              <a:t>dodavatelská</a:t>
            </a:r>
          </a:p>
          <a:p>
            <a:pPr lvl="1"/>
            <a:r>
              <a:rPr lang="cs-CZ" sz="2800" dirty="0"/>
              <a:t>vědeckotechnická</a:t>
            </a:r>
          </a:p>
          <a:p>
            <a:pPr lvl="1"/>
            <a:r>
              <a:rPr lang="cs-CZ" sz="2800" dirty="0"/>
              <a:t>ekonomická</a:t>
            </a:r>
          </a:p>
          <a:p>
            <a:pPr lvl="1"/>
            <a:r>
              <a:rPr lang="cs-CZ" sz="2800" dirty="0"/>
              <a:t>sociální</a:t>
            </a:r>
          </a:p>
          <a:p>
            <a:pPr lvl="1"/>
            <a:r>
              <a:rPr lang="cs-CZ" sz="2800" dirty="0"/>
              <a:t>politická</a:t>
            </a:r>
          </a:p>
          <a:p>
            <a:pPr lvl="1"/>
            <a:r>
              <a:rPr lang="cs-CZ" sz="2800" dirty="0"/>
              <a:t>vzdělávací a kulturní</a:t>
            </a:r>
          </a:p>
          <a:p>
            <a:pPr lvl="1"/>
            <a:r>
              <a:rPr lang="cs-CZ" sz="2800" dirty="0"/>
              <a:t>bezpečnostní</a:t>
            </a:r>
          </a:p>
          <a:p>
            <a:pPr lvl="1"/>
            <a:r>
              <a:rPr lang="cs-CZ" sz="2800" dirty="0"/>
              <a:t>společenská odpovědnost</a:t>
            </a:r>
          </a:p>
          <a:p>
            <a:r>
              <a:rPr lang="cs-CZ" b="1" dirty="0"/>
              <a:t>Podnikáním </a:t>
            </a:r>
            <a:r>
              <a:rPr lang="cs-CZ" dirty="0"/>
              <a:t>se rozumí soustavná činnost prováděna podnikatelem samostatně, vlastním jménem a na vlastní zodpovědnost za účelem dosažení zisku.</a:t>
            </a:r>
          </a:p>
          <a:p>
            <a:endParaRPr lang="cs-CZ" sz="2600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8834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rmAutofit fontScale="32500" lnSpcReduction="20000"/>
          </a:bodyPr>
          <a:lstStyle/>
          <a:p>
            <a:r>
              <a:rPr lang="cs-CZ" sz="4200" b="1" dirty="0"/>
              <a:t>6. Znaky prosperující firmy: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	a) nepoměr mezi aktivy a pasivy</a:t>
            </a:r>
          </a:p>
          <a:p>
            <a:pPr marL="0" indent="0">
              <a:buNone/>
            </a:pPr>
            <a:r>
              <a:rPr lang="cs-CZ" sz="4200" dirty="0"/>
              <a:t>	b) vysoké náklady</a:t>
            </a:r>
          </a:p>
          <a:p>
            <a:pPr marL="0" indent="0">
              <a:buNone/>
            </a:pPr>
            <a:r>
              <a:rPr lang="cs-CZ" sz="4200" dirty="0"/>
              <a:t>	c)konkurenční aktivity na trhu</a:t>
            </a:r>
          </a:p>
          <a:p>
            <a:r>
              <a:rPr lang="cs-CZ" sz="4200" b="1" dirty="0"/>
              <a:t>7. Osobnost manažera v podniku: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	a) není podstatná</a:t>
            </a:r>
          </a:p>
          <a:p>
            <a:pPr marL="0" indent="0">
              <a:buNone/>
            </a:pPr>
            <a:r>
              <a:rPr lang="cs-CZ" sz="4200" dirty="0"/>
              <a:t>	b) nezodpovídá za výsledky práce jiných</a:t>
            </a:r>
          </a:p>
          <a:p>
            <a:pPr marL="0" indent="0">
              <a:buNone/>
            </a:pPr>
            <a:r>
              <a:rPr lang="cs-CZ" sz="4200" dirty="0"/>
              <a:t>	c) vykazuje univerzálnost dovedností a znalostí ve svém komplexním pojetí</a:t>
            </a:r>
          </a:p>
          <a:p>
            <a:r>
              <a:rPr lang="cs-CZ" sz="4200" b="1" dirty="0"/>
              <a:t>8. Explicitní náklady jsou: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	a) náklady zjistitelné v účetnictví</a:t>
            </a:r>
          </a:p>
          <a:p>
            <a:pPr marL="0" indent="0">
              <a:buNone/>
            </a:pPr>
            <a:r>
              <a:rPr lang="cs-CZ" sz="4200" dirty="0"/>
              <a:t>	b) náklady nezjistitelné v účetnictví</a:t>
            </a:r>
          </a:p>
          <a:p>
            <a:pPr marL="0" indent="0">
              <a:buNone/>
            </a:pPr>
            <a:r>
              <a:rPr lang="cs-CZ" sz="4200" dirty="0"/>
              <a:t>	c)náklady, které jsou ovlivněny manažerským rozhodováním</a:t>
            </a:r>
          </a:p>
          <a:p>
            <a:r>
              <a:rPr lang="cs-CZ" sz="4200" b="1" dirty="0"/>
              <a:t>9. Efektivnost znamená: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	a) dosažení cíle s nejmenším množstvím zdrojů</a:t>
            </a:r>
          </a:p>
          <a:p>
            <a:pPr marL="0" indent="0">
              <a:buNone/>
            </a:pPr>
            <a:r>
              <a:rPr lang="cs-CZ" sz="4200" dirty="0"/>
              <a:t>	b) poměr explicitních a implicitních nákladů</a:t>
            </a:r>
          </a:p>
          <a:p>
            <a:pPr marL="0" indent="0">
              <a:buNone/>
            </a:pPr>
            <a:r>
              <a:rPr lang="cs-CZ" sz="4200" dirty="0"/>
              <a:t>	c) nic z uvedeného</a:t>
            </a:r>
          </a:p>
          <a:p>
            <a:r>
              <a:rPr lang="cs-CZ" sz="4200" b="1" dirty="0"/>
              <a:t>10. Majetková struktura:</a:t>
            </a:r>
            <a:endParaRPr lang="cs-CZ" sz="4200" dirty="0"/>
          </a:p>
          <a:p>
            <a:pPr marL="0" indent="0">
              <a:buNone/>
            </a:pPr>
            <a:r>
              <a:rPr lang="cs-CZ" sz="4200" dirty="0"/>
              <a:t>	a) významně ovlivňuje likviditu podniku</a:t>
            </a:r>
          </a:p>
          <a:p>
            <a:pPr marL="0" indent="0">
              <a:buNone/>
            </a:pPr>
            <a:r>
              <a:rPr lang="cs-CZ" sz="4200" dirty="0"/>
              <a:t>	b) schopnost přeměny aktiv v peníze potřebné na úhradu jeho krátkodobých dluhů</a:t>
            </a:r>
          </a:p>
          <a:p>
            <a:pPr marL="0" indent="0">
              <a:buNone/>
            </a:pPr>
            <a:r>
              <a:rPr lang="cs-CZ" sz="4200" dirty="0"/>
              <a:t>	c) vše je správně</a:t>
            </a:r>
          </a:p>
          <a:p>
            <a:r>
              <a:rPr lang="cs-CZ" sz="4200" b="1" dirty="0"/>
              <a:t>SPRÁVNÉ ODPOVĚDI</a:t>
            </a:r>
            <a:r>
              <a:rPr lang="cs-CZ" sz="4200" dirty="0"/>
              <a:t>:</a:t>
            </a:r>
          </a:p>
          <a:p>
            <a:r>
              <a:rPr lang="cs-CZ" sz="4200" dirty="0"/>
              <a:t>1BC, 2A, 3A, 4A, 5A, 6C, 7C, 8A, 9A, 10C</a:t>
            </a:r>
          </a:p>
          <a:p>
            <a:pPr marL="0" lvl="0" indent="0">
              <a:buNone/>
            </a:pPr>
            <a:endParaRPr lang="cs-CZ" i="1" dirty="0"/>
          </a:p>
          <a:p>
            <a:pPr lvl="0"/>
            <a:endParaRPr lang="cs-CZ" i="1" dirty="0"/>
          </a:p>
          <a:p>
            <a:pPr marL="0" lvl="0" indent="0">
              <a:buNone/>
            </a:pP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35986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5900" b="1" dirty="0"/>
              <a:t>9. Základní vývojové směry v managementu</a:t>
            </a:r>
            <a:br>
              <a:rPr lang="cs-CZ" dirty="0"/>
            </a:br>
            <a:br>
              <a:rPr lang="cs-CZ" sz="5400" dirty="0"/>
            </a:b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00876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6816"/>
            <a:ext cx="10515600" cy="5960147"/>
          </a:xfrm>
        </p:spPr>
        <p:txBody>
          <a:bodyPr>
            <a:normAutofit lnSpcReduction="10000"/>
          </a:bodyPr>
          <a:lstStyle/>
          <a:p>
            <a:endParaRPr lang="cs-CZ" sz="2600" b="1" dirty="0"/>
          </a:p>
          <a:p>
            <a:r>
              <a:rPr lang="cs-CZ" sz="2600" b="1" dirty="0"/>
              <a:t>Řízení </a:t>
            </a:r>
            <a:r>
              <a:rPr lang="cs-CZ" sz="2600" dirty="0"/>
              <a:t>je usměrňování výrobního procesu k vytčenému cíli.</a:t>
            </a:r>
          </a:p>
          <a:p>
            <a:r>
              <a:rPr lang="cs-CZ" sz="2600" b="1" dirty="0"/>
              <a:t>Základní funkce řízení dle </a:t>
            </a:r>
            <a:r>
              <a:rPr lang="cs-CZ" sz="2600" b="1" dirty="0" err="1"/>
              <a:t>Fayola</a:t>
            </a:r>
            <a:r>
              <a:rPr lang="cs-CZ" sz="2600" b="1" dirty="0"/>
              <a:t>: </a:t>
            </a:r>
            <a:r>
              <a:rPr lang="cs-CZ" sz="2600" dirty="0"/>
              <a:t>plánování, vedení lidí, koordinace, kontrola.</a:t>
            </a:r>
          </a:p>
          <a:p>
            <a:r>
              <a:rPr lang="cs-CZ" sz="2600" b="1" dirty="0"/>
              <a:t>Každá kooperace vyžaduje od jejich účastníků:</a:t>
            </a:r>
            <a:endParaRPr lang="cs-CZ" sz="2600" dirty="0"/>
          </a:p>
          <a:p>
            <a:pPr lvl="1"/>
            <a:r>
              <a:rPr lang="cs-CZ" sz="2600" dirty="0"/>
              <a:t>kázeň,</a:t>
            </a:r>
          </a:p>
          <a:p>
            <a:pPr lvl="1"/>
            <a:r>
              <a:rPr lang="cs-CZ" sz="2600" dirty="0"/>
              <a:t>podněty ke společné práci.</a:t>
            </a:r>
          </a:p>
          <a:p>
            <a:endParaRPr lang="cs-CZ" sz="2600" dirty="0"/>
          </a:p>
          <a:p>
            <a:r>
              <a:rPr lang="cs-CZ" sz="2600" b="1" dirty="0"/>
              <a:t>Hledání zákonitostí řízení</a:t>
            </a:r>
            <a:endParaRPr lang="cs-CZ" sz="2600" dirty="0"/>
          </a:p>
          <a:p>
            <a:pPr lvl="1"/>
            <a:r>
              <a:rPr lang="cs-CZ" sz="2600" b="1" dirty="0"/>
              <a:t>Řízení </a:t>
            </a:r>
            <a:r>
              <a:rPr lang="cs-CZ" sz="2600" dirty="0"/>
              <a:t>se stalo </a:t>
            </a:r>
            <a:r>
              <a:rPr lang="cs-CZ" sz="2600" u="sng" dirty="0"/>
              <a:t>specializovanou činností</a:t>
            </a:r>
            <a:r>
              <a:rPr lang="cs-CZ" sz="2600" dirty="0"/>
              <a:t> ve Spojených státech v druhé polovině 19tého století zejména po </a:t>
            </a:r>
            <a:r>
              <a:rPr lang="cs-CZ" sz="2600" u="sng" dirty="0"/>
              <a:t>válce Jih proti Severu</a:t>
            </a:r>
            <a:r>
              <a:rPr lang="cs-CZ" sz="2600" dirty="0"/>
              <a:t> (1861-1866).</a:t>
            </a:r>
          </a:p>
          <a:p>
            <a:pPr lvl="1"/>
            <a:r>
              <a:rPr lang="cs-CZ" sz="2600" dirty="0"/>
              <a:t>V roce </a:t>
            </a:r>
            <a:r>
              <a:rPr lang="cs-CZ" sz="2600" u="sng" dirty="0"/>
              <a:t>1886 Henry TOWNE</a:t>
            </a:r>
            <a:r>
              <a:rPr lang="cs-CZ" sz="2600" dirty="0"/>
              <a:t> přednáška „INŽENÝR EKONOMEM“ - v ní pouze technické problémy, řízení provozu, ale ekonomika, jednání s lidmi.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868534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Frederick </a:t>
            </a:r>
            <a:r>
              <a:rPr lang="cs-CZ" b="1" u="sng" dirty="0" err="1"/>
              <a:t>Winslow</a:t>
            </a:r>
            <a:r>
              <a:rPr lang="cs-CZ" b="1" u="sng" dirty="0"/>
              <a:t> TAYLOR (1856–1912)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 fontScale="92500"/>
          </a:bodyPr>
          <a:lstStyle/>
          <a:p>
            <a:pPr lvl="0"/>
            <a:endParaRPr lang="cs-CZ" sz="2600" dirty="0"/>
          </a:p>
          <a:p>
            <a:pPr lvl="0"/>
            <a:r>
              <a:rPr lang="cs-CZ" dirty="0"/>
              <a:t>1911 vydal knihu „Zásady vědeckého řízení“ (v češtině překlad 1947).</a:t>
            </a:r>
          </a:p>
          <a:p>
            <a:pPr lvl="0"/>
            <a:r>
              <a:rPr lang="cs-CZ" dirty="0"/>
              <a:t>Zavedl – </a:t>
            </a:r>
            <a:r>
              <a:rPr lang="cs-CZ" u="sng" dirty="0"/>
              <a:t>ČASOVÉ STUDIE</a:t>
            </a:r>
            <a:r>
              <a:rPr lang="cs-CZ" dirty="0"/>
              <a:t>.</a:t>
            </a:r>
          </a:p>
          <a:p>
            <a:pPr lvl="0"/>
            <a:r>
              <a:rPr lang="cs-CZ" b="1" dirty="0"/>
              <a:t>Rozložil výrobní proces na:</a:t>
            </a:r>
            <a:r>
              <a:rPr lang="cs-CZ" dirty="0"/>
              <a:t> fáze, pracovní operace, úkony, pracovní prvky.</a:t>
            </a:r>
          </a:p>
          <a:p>
            <a:pPr lvl="0"/>
            <a:r>
              <a:rPr lang="cs-CZ" dirty="0"/>
              <a:t>Výsledkem</a:t>
            </a:r>
            <a:r>
              <a:rPr lang="cs-CZ" b="1" dirty="0"/>
              <a:t> </a:t>
            </a:r>
            <a:r>
              <a:rPr lang="cs-CZ" b="1" u="sng" dirty="0"/>
              <a:t>časových studií</a:t>
            </a:r>
            <a:r>
              <a:rPr lang="cs-CZ" b="1" dirty="0"/>
              <a:t> </a:t>
            </a:r>
            <a:r>
              <a:rPr lang="cs-CZ" dirty="0"/>
              <a:t>byly</a:t>
            </a:r>
            <a:r>
              <a:rPr lang="cs-CZ" b="1" dirty="0"/>
              <a:t> </a:t>
            </a:r>
            <a:r>
              <a:rPr lang="cs-CZ" b="1" u="sng" dirty="0"/>
              <a:t>jednotkové časy</a:t>
            </a:r>
            <a:r>
              <a:rPr lang="cs-CZ" b="1" dirty="0"/>
              <a:t> = základem pro stanovení normy denního úkolu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Jeho spolupracovník G. BARTH zformuloval </a:t>
            </a:r>
            <a:r>
              <a:rPr lang="cs-CZ" u="sng" dirty="0"/>
              <a:t>zákon těžké práce</a:t>
            </a:r>
            <a:r>
              <a:rPr lang="cs-CZ" dirty="0"/>
              <a:t>.</a:t>
            </a:r>
          </a:p>
          <a:p>
            <a:pPr lvl="0"/>
            <a:r>
              <a:rPr lang="cs-CZ" b="1" dirty="0"/>
              <a:t>Zákon těžké práce</a:t>
            </a:r>
            <a:r>
              <a:rPr lang="cs-CZ" dirty="0"/>
              <a:t> – čím je břemeno lehčí, tím může dělník pracovat déle a při břemenu určené max. váhy může pracovat celý den, aniž se unaví. 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98403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4900" b="1" u="sng" dirty="0"/>
              <a:t>Společné Ford – Taylor</a:t>
            </a:r>
            <a:r>
              <a:rPr lang="cs-CZ" sz="4900" b="1" dirty="0"/>
              <a:t>:</a:t>
            </a:r>
            <a:br>
              <a:rPr lang="cs-CZ" b="1" u="sng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22289"/>
            <a:ext cx="10515600" cy="4554674"/>
          </a:xfrm>
        </p:spPr>
        <p:txBody>
          <a:bodyPr>
            <a:normAutofit/>
          </a:bodyPr>
          <a:lstStyle/>
          <a:p>
            <a:pPr lvl="0"/>
            <a:r>
              <a:rPr lang="cs-CZ" sz="2600" dirty="0"/>
              <a:t>stanovený postup zhotovení výrobku,</a:t>
            </a:r>
          </a:p>
          <a:p>
            <a:pPr lvl="0"/>
            <a:r>
              <a:rPr lang="cs-CZ" sz="2600" dirty="0"/>
              <a:t>sestavování výrobních předběžných plánů,</a:t>
            </a:r>
          </a:p>
          <a:p>
            <a:pPr lvl="0"/>
            <a:r>
              <a:rPr lang="cs-CZ" sz="2600" dirty="0"/>
              <a:t>dodání pracovních předmětů dělníkovi,</a:t>
            </a:r>
          </a:p>
          <a:p>
            <a:pPr lvl="0"/>
            <a:r>
              <a:rPr lang="cs-CZ" sz="2600" dirty="0"/>
              <a:t>rozbor výrobního procesu na části.</a:t>
            </a:r>
          </a:p>
          <a:p>
            <a:pPr marL="0" lvl="0" indent="0">
              <a:buNone/>
            </a:pPr>
            <a:endParaRPr lang="cs-CZ" sz="2600" dirty="0"/>
          </a:p>
          <a:p>
            <a:r>
              <a:rPr lang="cs-CZ" b="1" dirty="0"/>
              <a:t>Ford dále:</a:t>
            </a:r>
          </a:p>
          <a:p>
            <a:pPr lvl="1"/>
            <a:r>
              <a:rPr lang="cs-CZ" sz="2600" dirty="0"/>
              <a:t>servis výrobků prostřednictvím prodejce,</a:t>
            </a:r>
          </a:p>
          <a:p>
            <a:pPr lvl="1"/>
            <a:r>
              <a:rPr lang="cs-CZ" sz="2600" dirty="0"/>
              <a:t>snížení ceny (950 =&gt;260 dolarů)</a:t>
            </a:r>
          </a:p>
          <a:p>
            <a:pPr lvl="1"/>
            <a:r>
              <a:rPr lang="cs-CZ" sz="2600" dirty="0"/>
              <a:t>likvidace konkurence.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5853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r>
              <a:rPr lang="cs-CZ" sz="4900" b="1" u="sng" dirty="0"/>
              <a:t>Henri FAYOL (1841-1925)</a:t>
            </a:r>
            <a:br>
              <a:rPr lang="cs-CZ" dirty="0"/>
            </a:br>
            <a:br>
              <a:rPr lang="cs-CZ" sz="5400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600" dirty="0"/>
          </a:p>
          <a:p>
            <a:r>
              <a:rPr lang="cs-CZ" sz="2600" dirty="0"/>
              <a:t>Rozdělil úkoly v podnicích do šesti skupin:</a:t>
            </a:r>
          </a:p>
          <a:p>
            <a:pPr lvl="1"/>
            <a:r>
              <a:rPr lang="cs-CZ" sz="2600" dirty="0"/>
              <a:t>úkoly </a:t>
            </a:r>
            <a:r>
              <a:rPr lang="cs-CZ" sz="2600" b="1" dirty="0"/>
              <a:t>technické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úkoly </a:t>
            </a:r>
            <a:r>
              <a:rPr lang="cs-CZ" sz="2600" b="1" dirty="0"/>
              <a:t>obchodní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úkoly </a:t>
            </a:r>
            <a:r>
              <a:rPr lang="cs-CZ" sz="2600" b="1" dirty="0"/>
              <a:t>finanční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úkoly </a:t>
            </a:r>
            <a:r>
              <a:rPr lang="cs-CZ" sz="2600" b="1" dirty="0"/>
              <a:t>ochranné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úkoly</a:t>
            </a:r>
            <a:r>
              <a:rPr lang="cs-CZ" sz="2600" b="1" dirty="0"/>
              <a:t> účetní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úkoly</a:t>
            </a:r>
            <a:r>
              <a:rPr lang="cs-CZ" sz="2600" b="1" dirty="0"/>
              <a:t> správní</a:t>
            </a:r>
            <a:r>
              <a:rPr lang="cs-CZ" sz="2600" dirty="0"/>
              <a:t> </a:t>
            </a:r>
          </a:p>
          <a:p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64416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31975"/>
            <a:ext cx="10515600" cy="6044988"/>
          </a:xfrm>
        </p:spPr>
        <p:txBody>
          <a:bodyPr>
            <a:noAutofit/>
          </a:bodyPr>
          <a:lstStyle/>
          <a:p>
            <a:r>
              <a:rPr lang="cs-CZ" sz="2600" b="1" dirty="0"/>
              <a:t>Činitele umožňující dobrou činnost </a:t>
            </a:r>
            <a:r>
              <a:rPr lang="cs-CZ" sz="2600" dirty="0"/>
              <a:t>(zdraví) „společenského organismu“</a:t>
            </a:r>
          </a:p>
          <a:p>
            <a:pPr lvl="1"/>
            <a:r>
              <a:rPr lang="cs-CZ" sz="2200" dirty="0"/>
              <a:t>Dělba práce</a:t>
            </a:r>
          </a:p>
          <a:p>
            <a:pPr lvl="1"/>
            <a:r>
              <a:rPr lang="cs-CZ" sz="2200" dirty="0"/>
              <a:t>Autorita</a:t>
            </a:r>
          </a:p>
          <a:p>
            <a:pPr lvl="1"/>
            <a:r>
              <a:rPr lang="cs-CZ" sz="2200" dirty="0"/>
              <a:t>Kázeň</a:t>
            </a:r>
          </a:p>
          <a:p>
            <a:pPr lvl="1"/>
            <a:r>
              <a:rPr lang="cs-CZ" sz="2200" dirty="0"/>
              <a:t>Jednota přikazování</a:t>
            </a:r>
          </a:p>
          <a:p>
            <a:pPr lvl="1"/>
            <a:r>
              <a:rPr lang="cs-CZ" sz="2200" dirty="0"/>
              <a:t>Jednotné řízení</a:t>
            </a:r>
          </a:p>
          <a:p>
            <a:pPr lvl="1"/>
            <a:r>
              <a:rPr lang="cs-CZ" sz="2200" dirty="0"/>
              <a:t>Podřízení dílčího zájmu celku</a:t>
            </a:r>
          </a:p>
          <a:p>
            <a:pPr lvl="1"/>
            <a:r>
              <a:rPr lang="cs-CZ" sz="2200" dirty="0"/>
              <a:t>Plat zaměstnance</a:t>
            </a:r>
          </a:p>
          <a:p>
            <a:pPr lvl="1"/>
            <a:r>
              <a:rPr lang="cs-CZ" sz="2200" dirty="0"/>
              <a:t>Centralizace</a:t>
            </a:r>
          </a:p>
          <a:p>
            <a:pPr lvl="1"/>
            <a:r>
              <a:rPr lang="cs-CZ" sz="2200" dirty="0"/>
              <a:t>Stupnice hodností</a:t>
            </a:r>
          </a:p>
          <a:p>
            <a:pPr lvl="1"/>
            <a:r>
              <a:rPr lang="cs-CZ" sz="2200" dirty="0"/>
              <a:t>Pořádek</a:t>
            </a:r>
          </a:p>
          <a:p>
            <a:pPr lvl="1"/>
            <a:r>
              <a:rPr lang="cs-CZ" sz="2200" dirty="0"/>
              <a:t>Slušnost</a:t>
            </a:r>
          </a:p>
          <a:p>
            <a:pPr lvl="1"/>
            <a:r>
              <a:rPr lang="cs-CZ" sz="2200" dirty="0"/>
              <a:t>Stálost zaměstnanců</a:t>
            </a:r>
          </a:p>
          <a:p>
            <a:pPr lvl="1"/>
            <a:r>
              <a:rPr lang="cs-CZ" sz="2200" dirty="0"/>
              <a:t>Iniciativa</a:t>
            </a:r>
          </a:p>
          <a:p>
            <a:pPr lvl="1"/>
            <a:r>
              <a:rPr lang="cs-CZ" sz="2200" dirty="0"/>
              <a:t>Soulad personálu</a:t>
            </a:r>
          </a:p>
          <a:p>
            <a:pPr lvl="0"/>
            <a:endParaRPr lang="cs-CZ" sz="2400" dirty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473149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110"/>
            <a:ext cx="10515600" cy="5997854"/>
          </a:xfrm>
        </p:spPr>
        <p:txBody>
          <a:bodyPr>
            <a:normAutofit/>
          </a:bodyPr>
          <a:lstStyle/>
          <a:p>
            <a:r>
              <a:rPr lang="cs-CZ" sz="2600" b="1" dirty="0"/>
              <a:t>Jednotlivé prvky správy:</a:t>
            </a:r>
          </a:p>
          <a:p>
            <a:pPr lvl="2"/>
            <a:r>
              <a:rPr lang="cs-CZ" sz="2600" dirty="0"/>
              <a:t>Předvídavost</a:t>
            </a:r>
          </a:p>
          <a:p>
            <a:pPr lvl="2"/>
            <a:r>
              <a:rPr lang="cs-CZ" sz="2600" dirty="0"/>
              <a:t>Organizace</a:t>
            </a:r>
          </a:p>
          <a:p>
            <a:pPr lvl="2"/>
            <a:r>
              <a:rPr lang="cs-CZ" sz="2600" dirty="0"/>
              <a:t>Přikazování</a:t>
            </a:r>
          </a:p>
          <a:p>
            <a:pPr lvl="2"/>
            <a:r>
              <a:rPr lang="cs-CZ" sz="2600" dirty="0"/>
              <a:t>Koordinace</a:t>
            </a:r>
          </a:p>
          <a:p>
            <a:pPr lvl="2"/>
            <a:r>
              <a:rPr lang="cs-CZ" sz="2600" dirty="0"/>
              <a:t>Kontrola</a:t>
            </a:r>
          </a:p>
          <a:p>
            <a:pPr lvl="2"/>
            <a:endParaRPr lang="cs-CZ" sz="2600" dirty="0"/>
          </a:p>
          <a:p>
            <a:r>
              <a:rPr lang="cs-CZ" sz="2600" b="1" u="sng" dirty="0"/>
              <a:t>DÍLČÍ SHRNUTÍ (Taylor, Ford, </a:t>
            </a:r>
            <a:r>
              <a:rPr lang="cs-CZ" sz="2600" b="1" u="sng" dirty="0" err="1"/>
              <a:t>Fayol</a:t>
            </a:r>
            <a:r>
              <a:rPr lang="cs-CZ" sz="2600" b="1" u="sng" dirty="0"/>
              <a:t>)</a:t>
            </a:r>
          </a:p>
          <a:p>
            <a:pPr lvl="1"/>
            <a:r>
              <a:rPr lang="cs-CZ" sz="2600" b="1" dirty="0"/>
              <a:t>Taylor – </a:t>
            </a:r>
            <a:r>
              <a:rPr lang="cs-CZ" sz="2600" dirty="0"/>
              <a:t>hlavní úkol zajistit vysoké výkony dělníků </a:t>
            </a:r>
            <a:r>
              <a:rPr lang="cs-CZ" sz="2600" b="1" dirty="0"/>
              <a:t>zintenzivněním</a:t>
            </a:r>
            <a:r>
              <a:rPr lang="cs-CZ" sz="2600" dirty="0"/>
              <a:t> jejich práce</a:t>
            </a:r>
          </a:p>
          <a:p>
            <a:pPr lvl="1"/>
            <a:r>
              <a:rPr lang="cs-CZ" sz="2600" b="1" dirty="0"/>
              <a:t>Ford – </a:t>
            </a:r>
            <a:r>
              <a:rPr lang="cs-CZ" sz="2600" dirty="0"/>
              <a:t>hlavní úkol zajistit hromadnou výrobu normalizovaného výrobku </a:t>
            </a:r>
          </a:p>
          <a:p>
            <a:pPr lvl="1"/>
            <a:r>
              <a:rPr lang="cs-CZ" sz="2600" b="1" dirty="0"/>
              <a:t>Taylor Ford – </a:t>
            </a:r>
            <a:r>
              <a:rPr lang="cs-CZ" sz="2600" dirty="0"/>
              <a:t>považovali všechny zaměstnance za objekt řízení </a:t>
            </a:r>
          </a:p>
          <a:p>
            <a:pPr lvl="1"/>
            <a:r>
              <a:rPr lang="cs-CZ" sz="2600" b="1" dirty="0" err="1"/>
              <a:t>Fayol</a:t>
            </a:r>
            <a:r>
              <a:rPr lang="cs-CZ" sz="2600" b="1" dirty="0"/>
              <a:t> – </a:t>
            </a:r>
            <a:r>
              <a:rPr lang="cs-CZ" sz="2600" dirty="0"/>
              <a:t>hlavní je účinné řízení všech činností 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3273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4268"/>
            <a:ext cx="10515600" cy="608269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600" b="1" dirty="0"/>
              <a:t>	</a:t>
            </a:r>
            <a:r>
              <a:rPr lang="cs-CZ" sz="2600" b="1" u="sng" dirty="0"/>
              <a:t>Frank </a:t>
            </a:r>
            <a:r>
              <a:rPr lang="cs-CZ" sz="2600" b="1" u="sng" dirty="0" err="1"/>
              <a:t>Bunker</a:t>
            </a:r>
            <a:r>
              <a:rPr lang="cs-CZ" sz="2600" b="1" u="sng" dirty="0"/>
              <a:t> GILBERTH (1868-1924)</a:t>
            </a:r>
          </a:p>
          <a:p>
            <a:pPr lvl="1"/>
            <a:endParaRPr lang="cs-CZ" sz="2600" b="1" dirty="0"/>
          </a:p>
          <a:p>
            <a:pPr lvl="1"/>
            <a:r>
              <a:rPr lang="cs-CZ" sz="2600" b="1" dirty="0" err="1"/>
              <a:t>Gilberthův</a:t>
            </a:r>
            <a:r>
              <a:rPr lang="cs-CZ" sz="2600" b="1" dirty="0"/>
              <a:t> cíl</a:t>
            </a:r>
            <a:r>
              <a:rPr lang="cs-CZ" sz="2600" dirty="0"/>
              <a:t>: nalézt jediný nejlepší způsob pro vykonání práce </a:t>
            </a:r>
          </a:p>
          <a:p>
            <a:pPr lvl="1"/>
            <a:r>
              <a:rPr lang="cs-CZ" sz="2600" b="1" dirty="0"/>
              <a:t>Zvýšení výkonu </a:t>
            </a:r>
            <a:r>
              <a:rPr lang="cs-CZ" sz="2600" dirty="0"/>
              <a:t>dělníků dosáhl </a:t>
            </a:r>
            <a:r>
              <a:rPr lang="cs-CZ" sz="2600" b="1" dirty="0"/>
              <a:t>organizací podmínek práce a pracovního prostředí</a:t>
            </a:r>
            <a:r>
              <a:rPr lang="cs-CZ" sz="2600" dirty="0"/>
              <a:t> </a:t>
            </a:r>
          </a:p>
          <a:p>
            <a:pPr lvl="1"/>
            <a:r>
              <a:rPr lang="cs-CZ" sz="2600" dirty="0"/>
              <a:t>zaměřil na </a:t>
            </a:r>
            <a:r>
              <a:rPr lang="cs-CZ" sz="2600" b="1" dirty="0"/>
              <a:t>racionalizaci pohybů a celkovou organizaci práce.</a:t>
            </a:r>
          </a:p>
          <a:p>
            <a:pPr marL="457200" lvl="1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u="sng" dirty="0"/>
              <a:t>Hugo M</a:t>
            </a:r>
            <a:r>
              <a:rPr lang="de-DE" sz="2600" b="1" u="sng"/>
              <a:t>ü</a:t>
            </a:r>
            <a:r>
              <a:rPr lang="cs-CZ" sz="2600" b="1" u="sng"/>
              <a:t>nstenberg (1863-1916)</a:t>
            </a:r>
          </a:p>
          <a:p>
            <a:pPr marL="0" indent="0">
              <a:buNone/>
            </a:pPr>
            <a:endParaRPr lang="cs-CZ" sz="2600" b="1" u="sng" dirty="0"/>
          </a:p>
          <a:p>
            <a:pPr lvl="1"/>
            <a:r>
              <a:rPr lang="cs-CZ" sz="2600" dirty="0"/>
              <a:t>Zakladatel PSYCHOTECHNIKY </a:t>
            </a:r>
          </a:p>
          <a:p>
            <a:pPr lvl="1"/>
            <a:r>
              <a:rPr lang="cs-CZ" sz="2600" b="1" dirty="0"/>
              <a:t>Zaměřil se na:</a:t>
            </a:r>
            <a:r>
              <a:rPr lang="cs-CZ" sz="2600" dirty="0"/>
              <a:t> rytmičnost práce, automatičnost pohybů a jejich vliv na výkon.</a:t>
            </a:r>
          </a:p>
          <a:p>
            <a:pPr lvl="1"/>
            <a:r>
              <a:rPr lang="cs-CZ" sz="2600" b="1" dirty="0"/>
              <a:t>Průmyslové vztahy </a:t>
            </a:r>
            <a:r>
              <a:rPr lang="cs-CZ" sz="2600" dirty="0"/>
              <a:t>(období 1915-1920) – spory o mzdovou soustavu, fluktuace, vzniká péče o zaměstnance (bezpečnost práce)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86971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553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/>
              <a:t>	</a:t>
            </a:r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u="sng" dirty="0"/>
              <a:t>Henry </a:t>
            </a:r>
            <a:r>
              <a:rPr lang="cs-CZ" sz="2600" b="1" u="sng" dirty="0" err="1"/>
              <a:t>Lawrence</a:t>
            </a:r>
            <a:r>
              <a:rPr lang="cs-CZ" sz="2600" b="1" u="sng" dirty="0"/>
              <a:t> GANTT (1861-1919)</a:t>
            </a:r>
          </a:p>
          <a:p>
            <a:pPr marL="0" indent="0">
              <a:buNone/>
            </a:pPr>
            <a:endParaRPr lang="cs-CZ" sz="2600" b="1" u="sng" dirty="0"/>
          </a:p>
          <a:p>
            <a:pPr lvl="1"/>
            <a:r>
              <a:rPr lang="cs-CZ" sz="2600" dirty="0"/>
              <a:t>Položil základy komplexní kontroly</a:t>
            </a:r>
          </a:p>
          <a:p>
            <a:pPr lvl="1"/>
            <a:r>
              <a:rPr lang="cs-CZ" sz="2600" dirty="0"/>
              <a:t>Získával údaje o nečinnosti; nedbalém a nesprávném využívání času a ztrátách</a:t>
            </a:r>
          </a:p>
          <a:p>
            <a:pPr lvl="1"/>
            <a:r>
              <a:rPr lang="cs-CZ" sz="2600" dirty="0"/>
              <a:t>Jako první upozornil na význam odborných znalostí inženýrů při řízení výroby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u="sng" dirty="0"/>
              <a:t>Tomáš Baťa</a:t>
            </a:r>
            <a:r>
              <a:rPr lang="cs-CZ" sz="2600" b="1" dirty="0"/>
              <a:t>:</a:t>
            </a:r>
          </a:p>
          <a:p>
            <a:pPr marL="0" indent="0">
              <a:buNone/>
            </a:pPr>
            <a:endParaRPr lang="cs-CZ" sz="2600" b="1" u="sng" dirty="0"/>
          </a:p>
          <a:p>
            <a:pPr lvl="1"/>
            <a:r>
              <a:rPr lang="cs-CZ" sz="2600" dirty="0"/>
              <a:t>je hlavním představitelem managementu v Čechách</a:t>
            </a:r>
          </a:p>
          <a:p>
            <a:pPr lvl="1"/>
            <a:r>
              <a:rPr lang="cs-CZ" sz="2600" dirty="0"/>
              <a:t>normování spotřeby materiálu </a:t>
            </a:r>
          </a:p>
          <a:p>
            <a:pPr lvl="1"/>
            <a:r>
              <a:rPr lang="cs-CZ" sz="2600" dirty="0"/>
              <a:t>Baťovo organizační umění začínalo u člověka a končilo u člověka </a:t>
            </a:r>
          </a:p>
          <a:p>
            <a:pPr lvl="1"/>
            <a:r>
              <a:rPr lang="cs-CZ" sz="2600" dirty="0"/>
              <a:t>Koncepce zainteresovanosti s „účastí na zisku“ 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379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4524"/>
            <a:ext cx="10515600" cy="59224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600" u="sng" dirty="0"/>
          </a:p>
          <a:p>
            <a:r>
              <a:rPr lang="cs-CZ" sz="2600" u="sng" dirty="0"/>
              <a:t>Podmínky pro podnikání v oblasti legislativy, institucionální infrastruktury a fungování trhu je vytvářeno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Zákonodárnými institucemi (sbory, ministerstva)</a:t>
            </a:r>
          </a:p>
          <a:p>
            <a:pPr lvl="1"/>
            <a:r>
              <a:rPr lang="cs-CZ" sz="2600" dirty="0"/>
              <a:t>Orgány státní správy</a:t>
            </a:r>
          </a:p>
          <a:p>
            <a:pPr lvl="1"/>
            <a:r>
              <a:rPr lang="cs-CZ" sz="2600" dirty="0"/>
              <a:t>Státem zřízené agentury a instituce za účelem podpory podnikání</a:t>
            </a:r>
          </a:p>
          <a:p>
            <a:pPr lvl="1"/>
            <a:r>
              <a:rPr lang="cs-CZ" sz="2600" dirty="0"/>
              <a:t>Orgány veřejné samosprávy</a:t>
            </a:r>
          </a:p>
          <a:p>
            <a:pPr lvl="1"/>
            <a:r>
              <a:rPr lang="cs-CZ" sz="2600" dirty="0"/>
              <a:t>Vzdělávacími institucemi všech typů</a:t>
            </a:r>
          </a:p>
          <a:p>
            <a:pPr lvl="1"/>
            <a:r>
              <a:rPr lang="cs-CZ" sz="2600" dirty="0"/>
              <a:t>Subjekty působícími v oblasti peněžnictví </a:t>
            </a:r>
          </a:p>
          <a:p>
            <a:pPr lvl="1"/>
            <a:r>
              <a:rPr lang="cs-CZ" sz="2600" dirty="0"/>
              <a:t>Nejrůznější mi svazy, profesními komorami, svazy</a:t>
            </a:r>
          </a:p>
          <a:p>
            <a:pPr lvl="1"/>
            <a:r>
              <a:rPr lang="cs-CZ" sz="2600" dirty="0"/>
              <a:t>Poradenskými a zprostředkovatelskými institucemi</a:t>
            </a:r>
          </a:p>
          <a:p>
            <a:pPr lvl="1"/>
            <a:r>
              <a:rPr lang="cs-CZ" sz="2600" dirty="0"/>
              <a:t>Podnikatelskými subjekty</a:t>
            </a:r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747623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044988"/>
          </a:xfrm>
        </p:spPr>
        <p:txBody>
          <a:bodyPr>
            <a:normAutofit lnSpcReduction="10000"/>
          </a:bodyPr>
          <a:lstStyle/>
          <a:p>
            <a:endParaRPr lang="cs-CZ" sz="2600" b="1" dirty="0"/>
          </a:p>
          <a:p>
            <a:r>
              <a:rPr lang="cs-CZ" sz="2600" b="1" dirty="0"/>
              <a:t>Směr – BEHAVIORISMUS </a:t>
            </a:r>
            <a:r>
              <a:rPr lang="cs-CZ" sz="2600" dirty="0"/>
              <a:t>spočívá </a:t>
            </a:r>
          </a:p>
          <a:p>
            <a:pPr lvl="1"/>
            <a:r>
              <a:rPr lang="cs-CZ" sz="2600" dirty="0"/>
              <a:t>v racionalizaci řízení použitím metod průmyslové psychologie a sociálních teorií se zaměřením na lidské vztahy, vedení lidí a motivaci </a:t>
            </a:r>
          </a:p>
          <a:p>
            <a:pPr lvl="1"/>
            <a:r>
              <a:rPr lang="cs-CZ" sz="2600" dirty="0"/>
              <a:t>jaké psychologické podmínky umožňují u jednotlivých lidí co nejlepší a maximálně vyhovující a uspokojující vykonávání práce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  <a:p>
            <a:r>
              <a:rPr lang="cs-CZ" sz="2600" u="sng" dirty="0"/>
              <a:t>Představitelé behaviorismu</a:t>
            </a:r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u="sng" dirty="0"/>
              <a:t>Max WEBER </a:t>
            </a:r>
          </a:p>
          <a:p>
            <a:pPr lvl="0"/>
            <a:r>
              <a:rPr lang="cs-CZ" sz="2600" dirty="0"/>
              <a:t>hierarchie pravomoci a administrativa jsou základem všech sociálních organizací </a:t>
            </a:r>
          </a:p>
          <a:p>
            <a:pPr marL="0" indent="0">
              <a:buNone/>
            </a:pPr>
            <a:r>
              <a:rPr lang="cs-CZ" sz="2600" b="1" dirty="0"/>
              <a:t>	</a:t>
            </a:r>
            <a:r>
              <a:rPr lang="cs-CZ" sz="2600" b="1" u="sng" dirty="0" err="1"/>
              <a:t>Vilfredo</a:t>
            </a:r>
            <a:r>
              <a:rPr lang="cs-CZ" sz="2600" b="1" u="sng" dirty="0"/>
              <a:t> PARETO</a:t>
            </a:r>
            <a:r>
              <a:rPr lang="cs-CZ" sz="2600" u="sng" dirty="0"/>
              <a:t> </a:t>
            </a:r>
            <a:endParaRPr lang="cs-CZ" sz="2600" dirty="0"/>
          </a:p>
          <a:p>
            <a:pPr lvl="0"/>
            <a:r>
              <a:rPr lang="cs-CZ" sz="2600" dirty="0"/>
              <a:t>chápal společnost jako složitou skupinu nezávislých jednotek (sociální systém s mnoha subsystémy 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88013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	</a:t>
            </a:r>
          </a:p>
          <a:p>
            <a:pPr marL="0" indent="0">
              <a:buNone/>
            </a:pPr>
            <a:r>
              <a:rPr lang="cs-CZ" sz="3400" b="1" dirty="0"/>
              <a:t>	</a:t>
            </a:r>
            <a:r>
              <a:rPr lang="cs-CZ" sz="3400" b="1" u="sng" dirty="0" err="1"/>
              <a:t>Elton</a:t>
            </a:r>
            <a:r>
              <a:rPr lang="cs-CZ" sz="3400" b="1" u="sng" dirty="0"/>
              <a:t> MAYO (1880-1949)</a:t>
            </a:r>
          </a:p>
          <a:p>
            <a:pPr lvl="0"/>
            <a:r>
              <a:rPr lang="cs-CZ" sz="3400" dirty="0"/>
              <a:t>na zvýšení produktivity působí osvětlení pracoviště, doba odpočinku atd.</a:t>
            </a:r>
          </a:p>
          <a:p>
            <a:pPr lvl="0"/>
            <a:r>
              <a:rPr lang="cs-CZ" sz="3400" dirty="0"/>
              <a:t>mezilidské vztahy pomocí motivování, udělování rad a vedení.</a:t>
            </a:r>
          </a:p>
          <a:p>
            <a:pPr marL="0" indent="0">
              <a:buNone/>
            </a:pPr>
            <a:r>
              <a:rPr lang="cs-CZ" sz="3400" b="1" dirty="0"/>
              <a:t> </a:t>
            </a:r>
            <a:endParaRPr lang="cs-CZ" sz="3400" b="1" u="sng" dirty="0"/>
          </a:p>
          <a:p>
            <a:pPr marL="0" indent="0">
              <a:buNone/>
            </a:pPr>
            <a:r>
              <a:rPr lang="cs-CZ" sz="3400" b="1" dirty="0"/>
              <a:t>	</a:t>
            </a:r>
            <a:r>
              <a:rPr lang="cs-CZ" sz="3400" b="1" u="sng" dirty="0" err="1"/>
              <a:t>Chester</a:t>
            </a:r>
            <a:r>
              <a:rPr lang="cs-CZ" sz="3400" b="1" u="sng" dirty="0"/>
              <a:t> BARNARD (1886-1961)</a:t>
            </a:r>
          </a:p>
          <a:p>
            <a:pPr lvl="0"/>
            <a:r>
              <a:rPr lang="cs-CZ" sz="3400" dirty="0"/>
              <a:t>hlavním úkolem vedoucích je zabezpečení systémové spolupráce prostřednictvím </a:t>
            </a:r>
            <a:r>
              <a:rPr lang="cs-CZ" sz="3400" u="sng" dirty="0"/>
              <a:t>udržování společného úsilí ve formální organizaci</a:t>
            </a:r>
            <a:r>
              <a:rPr lang="cs-CZ" sz="3400" dirty="0"/>
              <a:t>.	</a:t>
            </a:r>
          </a:p>
          <a:p>
            <a:endParaRPr lang="cs-CZ" sz="3400" b="1" u="sng" dirty="0"/>
          </a:p>
          <a:p>
            <a:pPr marL="0" indent="0">
              <a:buNone/>
            </a:pPr>
            <a:r>
              <a:rPr lang="cs-CZ" sz="3400" b="1" dirty="0"/>
              <a:t>	</a:t>
            </a:r>
            <a:r>
              <a:rPr lang="cs-CZ" sz="3400" b="1" u="sng" dirty="0"/>
              <a:t>Henry MINTZBERG</a:t>
            </a:r>
          </a:p>
          <a:p>
            <a:r>
              <a:rPr lang="cs-CZ" sz="3400" dirty="0"/>
              <a:t>Formuloval </a:t>
            </a:r>
            <a:r>
              <a:rPr lang="cs-CZ" sz="3400" b="1" dirty="0"/>
              <a:t>10 manažerských úloh</a:t>
            </a:r>
            <a:r>
              <a:rPr lang="cs-CZ" sz="3400" dirty="0"/>
              <a:t> (ve třech skupinách):</a:t>
            </a:r>
          </a:p>
          <a:p>
            <a:pPr lvl="0"/>
            <a:r>
              <a:rPr lang="cs-CZ" sz="3400" dirty="0"/>
              <a:t>Mezilidské</a:t>
            </a:r>
          </a:p>
          <a:p>
            <a:pPr lvl="0"/>
            <a:r>
              <a:rPr lang="cs-CZ" sz="3400" dirty="0"/>
              <a:t>Informační</a:t>
            </a:r>
          </a:p>
          <a:p>
            <a:pPr lvl="0"/>
            <a:r>
              <a:rPr lang="cs-CZ" sz="3400" dirty="0"/>
              <a:t>Rozhodovací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70429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	</a:t>
            </a:r>
          </a:p>
          <a:p>
            <a:r>
              <a:rPr lang="cs-CZ" sz="3700" b="1" dirty="0"/>
              <a:t>Shrnutí</a:t>
            </a:r>
          </a:p>
          <a:p>
            <a:endParaRPr lang="cs-CZ" sz="3700" dirty="0"/>
          </a:p>
          <a:p>
            <a:r>
              <a:rPr lang="cs-CZ" sz="3700" b="1" dirty="0"/>
              <a:t>1900–1930</a:t>
            </a:r>
            <a:endParaRPr lang="cs-CZ" sz="3700" dirty="0"/>
          </a:p>
          <a:p>
            <a:pPr lvl="1"/>
            <a:r>
              <a:rPr lang="cs-CZ" sz="3700" dirty="0"/>
              <a:t>uzavřený systém, člověk je chápán jako racionální činitel</a:t>
            </a:r>
          </a:p>
          <a:p>
            <a:pPr lvl="1"/>
            <a:r>
              <a:rPr lang="cs-CZ" sz="3700" dirty="0"/>
              <a:t>dokonalá byrokracie; časové a pohybové studie </a:t>
            </a:r>
          </a:p>
          <a:p>
            <a:r>
              <a:rPr lang="cs-CZ" sz="3700" b="1" dirty="0"/>
              <a:t>1930–1960</a:t>
            </a:r>
            <a:endParaRPr lang="cs-CZ" sz="3700" dirty="0"/>
          </a:p>
          <a:p>
            <a:pPr lvl="1"/>
            <a:r>
              <a:rPr lang="cs-CZ" sz="3700" dirty="0"/>
              <a:t>uzavřený systém, člověk je chápán jako sociální činitel</a:t>
            </a:r>
          </a:p>
          <a:p>
            <a:pPr lvl="1"/>
            <a:r>
              <a:rPr lang="cs-CZ" sz="3700" dirty="0"/>
              <a:t>pozornost lidem má mnoho společného s produktivitou; cíl, aby byl přijat musí být přijat všemi, kdo přispívají k jeho realizaci Pro řízení celku je třeba mít mimořádné nadání a cit </a:t>
            </a:r>
          </a:p>
          <a:p>
            <a:r>
              <a:rPr lang="cs-CZ" sz="3700" b="1" dirty="0"/>
              <a:t>1960–1970</a:t>
            </a:r>
            <a:r>
              <a:rPr lang="cs-CZ" sz="3700" dirty="0"/>
              <a:t> </a:t>
            </a:r>
          </a:p>
          <a:p>
            <a:pPr lvl="1"/>
            <a:r>
              <a:rPr lang="cs-CZ" sz="3700" dirty="0"/>
              <a:t>otevřený systém, člověk je chápán jako racionální činitel</a:t>
            </a:r>
          </a:p>
          <a:p>
            <a:pPr lvl="1"/>
            <a:r>
              <a:rPr lang="cs-CZ" sz="3700" dirty="0"/>
              <a:t>podnik je součástí konkurenčního trhu </a:t>
            </a:r>
          </a:p>
          <a:p>
            <a:pPr marL="0" indent="0">
              <a:buNone/>
            </a:pPr>
            <a:r>
              <a:rPr lang="cs-CZ" sz="3700" b="1" dirty="0"/>
              <a:t> Po roce 1970</a:t>
            </a:r>
            <a:endParaRPr lang="cs-CZ" sz="3700" dirty="0"/>
          </a:p>
          <a:p>
            <a:pPr lvl="1"/>
            <a:r>
              <a:rPr lang="cs-CZ" sz="3700" dirty="0"/>
              <a:t>organizační myšlení zdůrazňuje neformálnost, individuální podnikavost, evoluci.</a:t>
            </a:r>
          </a:p>
          <a:p>
            <a:pPr lvl="1"/>
            <a:r>
              <a:rPr lang="cs-CZ" sz="3700" dirty="0"/>
              <a:t>Moderní manažerské školy – znalostní, informační, strategický management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40819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/>
          </a:bodyPr>
          <a:lstStyle/>
          <a:p>
            <a:r>
              <a:rPr lang="cs-CZ" sz="2600" b="1" dirty="0"/>
              <a:t>Časové shrnutí</a:t>
            </a:r>
          </a:p>
          <a:p>
            <a:endParaRPr lang="cs-CZ" sz="2600" dirty="0"/>
          </a:p>
          <a:p>
            <a:pPr lvl="0"/>
            <a:r>
              <a:rPr lang="cs-CZ" sz="2600" b="1" dirty="0"/>
              <a:t>I. etapa</a:t>
            </a:r>
            <a:r>
              <a:rPr lang="cs-CZ" sz="2600" dirty="0"/>
              <a:t> – vědecké řízení, klasický management (1900–1930)</a:t>
            </a:r>
          </a:p>
          <a:p>
            <a:pPr lvl="0"/>
            <a:r>
              <a:rPr lang="cs-CZ" sz="2600" b="1" dirty="0"/>
              <a:t>II. etapa</a:t>
            </a:r>
            <a:r>
              <a:rPr lang="cs-CZ" sz="2600" dirty="0"/>
              <a:t> – pobídkové metody, plánování, přístupy psychologicko-sociální, procesní, kvantitativní a systémové (1930 – 1970)</a:t>
            </a:r>
          </a:p>
          <a:p>
            <a:pPr lvl="0"/>
            <a:r>
              <a:rPr lang="cs-CZ" sz="2600" b="1" dirty="0"/>
              <a:t>III. etapa</a:t>
            </a:r>
            <a:r>
              <a:rPr lang="cs-CZ" sz="2600" dirty="0"/>
              <a:t> – spolupráce, empirické přístupy (1970–1990)</a:t>
            </a:r>
          </a:p>
          <a:p>
            <a:pPr lvl="0"/>
            <a:r>
              <a:rPr lang="cs-CZ" sz="2600" b="1" dirty="0"/>
              <a:t>IV. etapa</a:t>
            </a:r>
            <a:r>
              <a:rPr lang="cs-CZ" sz="2600" dirty="0"/>
              <a:t> – samosprávná firma, vývojové tendence (1990–2000)</a:t>
            </a:r>
          </a:p>
          <a:p>
            <a:pPr lvl="0"/>
            <a:r>
              <a:rPr lang="cs-CZ" sz="2600" b="1" dirty="0"/>
              <a:t>V. etapa</a:t>
            </a:r>
            <a:r>
              <a:rPr lang="cs-CZ" sz="2600" dirty="0"/>
              <a:t> – informace, globalizace, moderní manažerské školy (2000 =&gt;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7819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5900" b="1" dirty="0"/>
              <a:t>10. Plánování</a:t>
            </a:r>
            <a:br>
              <a:rPr lang="cs-CZ" b="1" u="sng" dirty="0"/>
            </a:br>
            <a:br>
              <a:rPr lang="cs-CZ" sz="5400" dirty="0"/>
            </a:b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191631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sz="2600" u="sng" dirty="0"/>
              <a:t>Plánování je</a:t>
            </a:r>
            <a:r>
              <a:rPr lang="cs-CZ" sz="2600" dirty="0"/>
              <a:t>:</a:t>
            </a:r>
          </a:p>
          <a:p>
            <a:endParaRPr lang="cs-CZ" sz="2600" dirty="0"/>
          </a:p>
          <a:p>
            <a:pPr lvl="1"/>
            <a:r>
              <a:rPr lang="cs-CZ" sz="2600" dirty="0"/>
              <a:t>prvotní manažerskou funkcí </a:t>
            </a:r>
          </a:p>
          <a:p>
            <a:pPr lvl="1"/>
            <a:r>
              <a:rPr lang="cs-CZ" sz="2600" dirty="0"/>
              <a:t>spočívá ve stanovení cílů a také stanovení koordinovaného postupu jejich zajištění </a:t>
            </a:r>
          </a:p>
          <a:p>
            <a:pPr lvl="1"/>
            <a:r>
              <a:rPr lang="cs-CZ" sz="2600" dirty="0"/>
              <a:t>vychází z disponibilních zdrojů, ale zohledňuje také existující omezení </a:t>
            </a:r>
          </a:p>
          <a:p>
            <a:pPr lvl="1"/>
            <a:r>
              <a:rPr lang="cs-CZ" sz="2600" dirty="0"/>
              <a:t>východisko a předpoklad úspěšné realizace jakékoliv činnosti </a:t>
            </a:r>
          </a:p>
          <a:p>
            <a:pPr lvl="1"/>
            <a:r>
              <a:rPr lang="cs-CZ" sz="2600" dirty="0"/>
              <a:t>pokud bychom neplánovali, ponechali bychom běh věcí náhodě 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99603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2">
            <a:extLst>
              <a:ext uri="{FF2B5EF4-FFF2-40B4-BE49-F238E27FC236}">
                <a16:creationId xmlns:a16="http://schemas.microsoft.com/office/drawing/2014/main" id="{D052CCED-2B96-48E0-B1DE-EC1517AAE5A1}"/>
              </a:ext>
            </a:extLst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987" y="405353"/>
            <a:ext cx="9700180" cy="5335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793829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 fontScale="92500" lnSpcReduction="10000"/>
          </a:bodyPr>
          <a:lstStyle/>
          <a:p>
            <a:endParaRPr lang="cs-CZ" sz="2600" dirty="0"/>
          </a:p>
          <a:p>
            <a:r>
              <a:rPr lang="cs-CZ" dirty="0"/>
              <a:t>Efektivnost plánu</a:t>
            </a:r>
          </a:p>
          <a:p>
            <a:pPr lvl="1"/>
            <a:r>
              <a:rPr lang="cs-CZ" sz="2800" dirty="0"/>
              <a:t>je dána stupněm dosažení vytčených cílů </a:t>
            </a:r>
          </a:p>
          <a:p>
            <a:pPr lvl="1"/>
            <a:r>
              <a:rPr lang="cs-CZ" sz="2800" dirty="0"/>
              <a:t>Efektivní plán = pokud dosáhneme cílů při vynaložení přiměřených nákladů a současně docílí synergického efektu </a:t>
            </a:r>
          </a:p>
          <a:p>
            <a:r>
              <a:rPr lang="cs-CZ" b="1" dirty="0"/>
              <a:t>Základní plánovací kategorie</a:t>
            </a:r>
            <a:endParaRPr lang="cs-CZ" dirty="0"/>
          </a:p>
          <a:p>
            <a:r>
              <a:rPr lang="cs-CZ" b="1" dirty="0"/>
              <a:t>Cíle – </a:t>
            </a:r>
            <a:r>
              <a:rPr lang="cs-CZ" dirty="0"/>
              <a:t>konečný stav, ke kterému by měly směřovat plánovací aktivity. V obecném vyjádření lze vyjádřit soustavu plánů takto: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sz="2800" u="sng" dirty="0"/>
              <a:t>Strategické plánování</a:t>
            </a:r>
            <a:r>
              <a:rPr lang="cs-CZ" sz="2800" dirty="0"/>
              <a:t> – formulace obecných cílů = strategických</a:t>
            </a:r>
          </a:p>
          <a:p>
            <a:pPr lvl="1"/>
            <a:r>
              <a:rPr lang="cs-CZ" sz="2800" u="sng" dirty="0"/>
              <a:t>Taktické plánování</a:t>
            </a:r>
            <a:r>
              <a:rPr lang="cs-CZ" sz="2800" dirty="0"/>
              <a:t> – cíle jednotlivých funkčních oblastí a organizačních článků</a:t>
            </a:r>
          </a:p>
          <a:p>
            <a:pPr lvl="1"/>
            <a:r>
              <a:rPr lang="cs-CZ" sz="2800" u="sng" dirty="0"/>
              <a:t>Operativní plánování</a:t>
            </a:r>
            <a:r>
              <a:rPr lang="cs-CZ" sz="2800" dirty="0"/>
              <a:t> – cíle jednotlivých funkčních míst, pracovišť a jednotlivců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6841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-1"/>
            <a:ext cx="10515600" cy="6770247"/>
          </a:xfrm>
        </p:spPr>
        <p:txBody>
          <a:bodyPr>
            <a:normAutofit fontScale="32500" lnSpcReduction="20000"/>
          </a:bodyPr>
          <a:lstStyle/>
          <a:p>
            <a:endParaRPr lang="cs-CZ" sz="6200" b="1" dirty="0"/>
          </a:p>
          <a:p>
            <a:r>
              <a:rPr lang="cs-CZ" sz="6200" b="1" dirty="0"/>
              <a:t>Strategie</a:t>
            </a:r>
            <a:r>
              <a:rPr lang="cs-CZ" sz="6200" dirty="0"/>
              <a:t> = koncept celého chování společnosti, představuje určení dlouhodobých základních cílů.</a:t>
            </a:r>
          </a:p>
          <a:p>
            <a:endParaRPr lang="cs-CZ" sz="6200" dirty="0"/>
          </a:p>
          <a:p>
            <a:r>
              <a:rPr lang="cs-CZ" sz="6200" dirty="0"/>
              <a:t>Strategie vytváří rámec pro podrobnější projektování.</a:t>
            </a:r>
          </a:p>
          <a:p>
            <a:r>
              <a:rPr lang="cs-CZ" sz="6200" dirty="0"/>
              <a:t>odpovídá na otázky:</a:t>
            </a:r>
          </a:p>
          <a:p>
            <a:pPr lvl="1"/>
            <a:r>
              <a:rPr lang="cs-CZ" sz="6200" dirty="0"/>
              <a:t>Jak udržet konkurenční pozici?</a:t>
            </a:r>
          </a:p>
          <a:p>
            <a:pPr lvl="1"/>
            <a:r>
              <a:rPr lang="cs-CZ" sz="6200" dirty="0"/>
              <a:t>Jak se chovat na trhu?</a:t>
            </a:r>
          </a:p>
          <a:p>
            <a:pPr lvl="1"/>
            <a:r>
              <a:rPr lang="cs-CZ" sz="6200" dirty="0"/>
              <a:t>Které trhy a segmenty obsadit?</a:t>
            </a:r>
          </a:p>
          <a:p>
            <a:pPr lvl="1"/>
            <a:r>
              <a:rPr lang="cs-CZ" sz="6200" dirty="0"/>
              <a:t>Jaký typ růstu zvolit?</a:t>
            </a:r>
          </a:p>
          <a:p>
            <a:pPr lvl="1"/>
            <a:r>
              <a:rPr lang="cs-CZ" sz="6200" dirty="0"/>
              <a:t>Způsob chování?</a:t>
            </a:r>
          </a:p>
          <a:p>
            <a:pPr marL="0" indent="0">
              <a:buNone/>
            </a:pPr>
            <a:endParaRPr lang="cs-CZ" sz="6200" dirty="0"/>
          </a:p>
          <a:p>
            <a:r>
              <a:rPr lang="cs-CZ" sz="6200" b="1" dirty="0"/>
              <a:t>Taktiky – </a:t>
            </a:r>
            <a:r>
              <a:rPr lang="cs-CZ" sz="6200" dirty="0"/>
              <a:t>vychází z konkrétních situací, pomáhají rozhodovat sporné otázky, dávají určitou volnost, ale i směr manažerům při řešení problému </a:t>
            </a:r>
          </a:p>
          <a:p>
            <a:r>
              <a:rPr lang="cs-CZ" sz="6200" b="1" dirty="0"/>
              <a:t>Postupy – </a:t>
            </a:r>
            <a:r>
              <a:rPr lang="cs-CZ" sz="6200" dirty="0"/>
              <a:t>metody provádění činností, posloupnosti, návody (grafy)</a:t>
            </a:r>
          </a:p>
          <a:p>
            <a:r>
              <a:rPr lang="cs-CZ" sz="6200" b="1" dirty="0"/>
              <a:t>Pravidla – </a:t>
            </a:r>
            <a:r>
              <a:rPr lang="cs-CZ" sz="6200" dirty="0"/>
              <a:t>specifické požadavky na činnost, rozhodnutí, zda určité činnosti musí nebo nesmí být vykonávány</a:t>
            </a:r>
          </a:p>
          <a:p>
            <a:r>
              <a:rPr lang="cs-CZ" sz="6200" b="1" dirty="0"/>
              <a:t>Programy – </a:t>
            </a:r>
            <a:r>
              <a:rPr lang="cs-CZ" sz="6200" dirty="0"/>
              <a:t>souhrnem cílů, taktik, postupů a pravidel přidělených úkolů, potřebných kroků apod. </a:t>
            </a:r>
          </a:p>
          <a:p>
            <a:r>
              <a:rPr lang="cs-CZ" sz="6200" b="1" dirty="0"/>
              <a:t>Rozpočty – </a:t>
            </a:r>
            <a:r>
              <a:rPr lang="cs-CZ" sz="6200" dirty="0"/>
              <a:t>numerické stanovení očekávaných výsledků s vazbou na zdroje k provádění dané posloupnosti činností (těsně spojeny s kontrolou)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62210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 lnSpcReduction="10000"/>
          </a:bodyPr>
          <a:lstStyle/>
          <a:p>
            <a:r>
              <a:rPr lang="cs-CZ" sz="2600" u="sng" dirty="0"/>
              <a:t>Hierarchie postupu plánování</a:t>
            </a:r>
            <a:r>
              <a:rPr lang="cs-CZ" sz="2600" dirty="0"/>
              <a:t>:</a:t>
            </a:r>
          </a:p>
          <a:p>
            <a:pPr lvl="1"/>
            <a:r>
              <a:rPr lang="cs-CZ" sz="2600" dirty="0"/>
              <a:t>Stanovení cílů </a:t>
            </a:r>
          </a:p>
          <a:p>
            <a:pPr lvl="1"/>
            <a:r>
              <a:rPr lang="cs-CZ" sz="2600" dirty="0"/>
              <a:t>Stanovení plánovacích předpokladů </a:t>
            </a:r>
          </a:p>
          <a:p>
            <a:pPr lvl="1"/>
            <a:r>
              <a:rPr lang="cs-CZ" sz="2600" dirty="0"/>
              <a:t>Vypracování variant </a:t>
            </a:r>
          </a:p>
          <a:p>
            <a:pPr lvl="1"/>
            <a:r>
              <a:rPr lang="cs-CZ" sz="2600" dirty="0"/>
              <a:t>Hodnocení vypracovaných variant </a:t>
            </a:r>
          </a:p>
          <a:p>
            <a:pPr lvl="1"/>
            <a:r>
              <a:rPr lang="cs-CZ" sz="2600" dirty="0"/>
              <a:t>Výběr konečné varianty </a:t>
            </a:r>
          </a:p>
          <a:p>
            <a:pPr lvl="1"/>
            <a:r>
              <a:rPr lang="cs-CZ" sz="2600" dirty="0"/>
              <a:t>Zpracování jednotlivých částí komplexního plánu 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Členění plánů</a:t>
            </a:r>
          </a:p>
          <a:p>
            <a:pPr lvl="1"/>
            <a:r>
              <a:rPr lang="cs-CZ" sz="2600" dirty="0"/>
              <a:t>A) Časové hledisko:</a:t>
            </a:r>
          </a:p>
          <a:p>
            <a:pPr lvl="1"/>
            <a:r>
              <a:rPr lang="cs-CZ" sz="2600" u="sng" dirty="0"/>
              <a:t>dlouhodobé</a:t>
            </a:r>
            <a:r>
              <a:rPr lang="cs-CZ" sz="2600" dirty="0"/>
              <a:t> – více jak pětileté období</a:t>
            </a:r>
          </a:p>
          <a:p>
            <a:pPr lvl="1"/>
            <a:r>
              <a:rPr lang="cs-CZ" sz="2600" u="sng" dirty="0"/>
              <a:t>střednědobé</a:t>
            </a:r>
            <a:r>
              <a:rPr lang="cs-CZ" sz="2600" dirty="0"/>
              <a:t> – období jeden až pět let</a:t>
            </a:r>
          </a:p>
          <a:p>
            <a:pPr lvl="1"/>
            <a:r>
              <a:rPr lang="cs-CZ" sz="2600" u="sng" dirty="0"/>
              <a:t>krátkodobé</a:t>
            </a:r>
            <a:r>
              <a:rPr lang="cs-CZ" sz="2600" dirty="0"/>
              <a:t> – obvykle roční, ale i kratší období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503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12742"/>
            <a:ext cx="10515600" cy="5564221"/>
          </a:xfrm>
        </p:spPr>
        <p:txBody>
          <a:bodyPr>
            <a:normAutofit/>
          </a:bodyPr>
          <a:lstStyle/>
          <a:p>
            <a:endParaRPr lang="cs-CZ" sz="2600" dirty="0"/>
          </a:p>
          <a:p>
            <a:endParaRPr lang="cs-CZ" sz="2600" dirty="0"/>
          </a:p>
          <a:p>
            <a:r>
              <a:rPr lang="cs-CZ" sz="2600" u="sng" dirty="0"/>
              <a:t>Podniky jsou charakterizovány</a:t>
            </a:r>
            <a:r>
              <a:rPr lang="cs-CZ" sz="2600" dirty="0"/>
              <a:t>:</a:t>
            </a:r>
          </a:p>
          <a:p>
            <a:endParaRPr lang="cs-CZ" sz="2600" dirty="0"/>
          </a:p>
          <a:p>
            <a:pPr lvl="1"/>
            <a:r>
              <a:rPr lang="cs-CZ" sz="2600" dirty="0"/>
              <a:t>právní samostatností,</a:t>
            </a:r>
          </a:p>
          <a:p>
            <a:pPr lvl="1"/>
            <a:r>
              <a:rPr lang="cs-CZ" sz="2600" dirty="0"/>
              <a:t>majetkem,</a:t>
            </a:r>
          </a:p>
          <a:p>
            <a:pPr lvl="1"/>
            <a:r>
              <a:rPr lang="cs-CZ" sz="2600" dirty="0"/>
              <a:t>samostatností rozhodovat,</a:t>
            </a:r>
          </a:p>
          <a:p>
            <a:pPr lvl="1"/>
            <a:r>
              <a:rPr lang="cs-CZ" sz="2600" dirty="0"/>
              <a:t>umístěním podniku,</a:t>
            </a:r>
          </a:p>
          <a:p>
            <a:pPr lvl="1"/>
            <a:r>
              <a:rPr lang="cs-CZ" sz="2600" dirty="0"/>
              <a:t>vnitřní organizací,</a:t>
            </a:r>
          </a:p>
          <a:p>
            <a:pPr lvl="1"/>
            <a:r>
              <a:rPr lang="cs-CZ" sz="2600" dirty="0"/>
              <a:t>ekonomickou samostatností.</a:t>
            </a:r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40553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31974"/>
            <a:ext cx="10709635" cy="6726025"/>
          </a:xfrm>
        </p:spPr>
        <p:txBody>
          <a:bodyPr>
            <a:normAutofit fontScale="55000" lnSpcReduction="20000"/>
          </a:bodyPr>
          <a:lstStyle/>
          <a:p>
            <a:r>
              <a:rPr lang="cs-CZ" sz="3700" u="sng" dirty="0"/>
              <a:t>Struktury plánů z hlediska časových období trvání</a:t>
            </a:r>
          </a:p>
          <a:p>
            <a:pPr lvl="1"/>
            <a:r>
              <a:rPr lang="cs-CZ" sz="3700" dirty="0"/>
              <a:t>1, vize </a:t>
            </a:r>
          </a:p>
          <a:p>
            <a:pPr lvl="1"/>
            <a:r>
              <a:rPr lang="cs-CZ" sz="3700" dirty="0"/>
              <a:t>2, dlouhodobý plán </a:t>
            </a:r>
          </a:p>
          <a:p>
            <a:pPr lvl="1"/>
            <a:r>
              <a:rPr lang="cs-CZ" sz="3700" dirty="0"/>
              <a:t>3, střednědobý plán </a:t>
            </a:r>
          </a:p>
          <a:p>
            <a:pPr lvl="1"/>
            <a:r>
              <a:rPr lang="cs-CZ" sz="3700" dirty="0"/>
              <a:t>4, roční plán </a:t>
            </a:r>
          </a:p>
          <a:p>
            <a:pPr lvl="1"/>
            <a:r>
              <a:rPr lang="cs-CZ" sz="3700" dirty="0"/>
              <a:t>5, operativní plán </a:t>
            </a:r>
          </a:p>
          <a:p>
            <a:pPr lvl="1"/>
            <a:r>
              <a:rPr lang="cs-CZ" sz="3700" dirty="0"/>
              <a:t>6, dispečerský plán </a:t>
            </a:r>
          </a:p>
          <a:p>
            <a:r>
              <a:rPr lang="cs-CZ" sz="3700" dirty="0"/>
              <a:t>B) Úroveň rozhodovacího (řídícího) procesu:</a:t>
            </a:r>
          </a:p>
          <a:p>
            <a:pPr lvl="1"/>
            <a:r>
              <a:rPr lang="cs-CZ" sz="3700" b="1" dirty="0"/>
              <a:t>strategické plány </a:t>
            </a:r>
            <a:r>
              <a:rPr lang="cs-CZ" sz="3700" dirty="0"/>
              <a:t>-  zajišťuje TOP management podniku, jsou dlouhodobé  </a:t>
            </a:r>
          </a:p>
          <a:p>
            <a:pPr lvl="1"/>
            <a:r>
              <a:rPr lang="cs-CZ" sz="3700" b="1" dirty="0"/>
              <a:t>taktické plány – </a:t>
            </a:r>
            <a:r>
              <a:rPr lang="cs-CZ" sz="3700" dirty="0"/>
              <a:t>zpracovávají je manažeři střední úrovně řízení</a:t>
            </a:r>
          </a:p>
          <a:p>
            <a:pPr lvl="1"/>
            <a:r>
              <a:rPr lang="cs-CZ" sz="3700" b="1" dirty="0"/>
              <a:t>operativní plány – </a:t>
            </a:r>
            <a:r>
              <a:rPr lang="cs-CZ" sz="3700" dirty="0"/>
              <a:t>bývají sestavovány na kratší období (čtvrtletí, měsíc, týden, den, směna…), vycházejí z konkrétních podmínek a známých informací o zdrojích a situaci na trhu </a:t>
            </a:r>
          </a:p>
          <a:p>
            <a:r>
              <a:rPr lang="cs-CZ" sz="3700" u="sng" dirty="0"/>
              <a:t>Stanovení vize</a:t>
            </a:r>
          </a:p>
          <a:p>
            <a:pPr lvl="1"/>
            <a:r>
              <a:rPr lang="cs-CZ" sz="3700" dirty="0"/>
              <a:t>východisko plánování </a:t>
            </a:r>
          </a:p>
          <a:p>
            <a:pPr lvl="1"/>
            <a:r>
              <a:rPr lang="cs-CZ" sz="3700" dirty="0"/>
              <a:t>stručně vyjádřená představa, kam se chce podnik ve své oblasti podnikání dlouhodobě dostat </a:t>
            </a:r>
          </a:p>
          <a:p>
            <a:pPr lvl="1"/>
            <a:r>
              <a:rPr lang="cs-CZ" sz="3700" dirty="0"/>
              <a:t>integruje představy vlastníků, managementu a pracovníků podniku </a:t>
            </a:r>
          </a:p>
          <a:p>
            <a:r>
              <a:rPr lang="cs-CZ" sz="3700" dirty="0"/>
              <a:t>C) Obsahová (věcná) náplň plánu:</a:t>
            </a:r>
          </a:p>
          <a:p>
            <a:pPr lvl="1"/>
            <a:r>
              <a:rPr lang="cs-CZ" sz="3700" dirty="0"/>
              <a:t>- souvisí ve velké míře s předmětem činnosti podniku (finanční, marketingový)</a:t>
            </a:r>
          </a:p>
          <a:p>
            <a:r>
              <a:rPr lang="cs-CZ" sz="3700" dirty="0"/>
              <a:t>D) účel, kterému plány slouží:</a:t>
            </a:r>
          </a:p>
          <a:p>
            <a:pPr lvl="1"/>
            <a:r>
              <a:rPr lang="cs-CZ" sz="3700" dirty="0"/>
              <a:t>- pro podnik, pro banky….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709298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638272"/>
          </a:xfrm>
        </p:spPr>
        <p:txBody>
          <a:bodyPr>
            <a:normAutofit fontScale="85000" lnSpcReduction="20000"/>
          </a:bodyPr>
          <a:lstStyle/>
          <a:p>
            <a:r>
              <a:rPr lang="cs-CZ" sz="3100" dirty="0"/>
              <a:t>Koordinace krátkodobých a dlouhodobých plánů má svá úskalí především v tom, že se krátkodobé plány sestavují bez vazby na dlouhodobé plány a také, že některá krátkodobá opatření či rozhodnutí nejenže nepřispívají k úspěšnosti dlouhodobých plánů, ale dokonce brání jejich realizaci nebo vyžadují jejich změnu. PROTO by měli manažeři soustavně zkoumat a revidovat okamžitá rozhodnutí, aby mohli určit, zda přispívají k cíli dlouhodobému.</a:t>
            </a:r>
          </a:p>
          <a:p>
            <a:endParaRPr lang="cs-CZ" sz="3100" dirty="0"/>
          </a:p>
          <a:p>
            <a:r>
              <a:rPr lang="cs-CZ" sz="3100" b="1" dirty="0"/>
              <a:t>Princip navigační změny</a:t>
            </a:r>
            <a:endParaRPr lang="cs-CZ" sz="3100" dirty="0"/>
          </a:p>
          <a:p>
            <a:r>
              <a:rPr lang="cs-CZ" sz="3100" dirty="0"/>
              <a:t>Efektivní plán vytváří prostor pro změny, které umožní podniku reagovat na změny vnitřních a vnějších podmínek. Jedná se o průběžné vyhodnocování plnění dlouhodobých záměrů a jejich případné přehodnocování podle měnících se podmínek</a:t>
            </a:r>
          </a:p>
          <a:p>
            <a:endParaRPr lang="cs-CZ" sz="3100" dirty="0"/>
          </a:p>
          <a:p>
            <a:r>
              <a:rPr lang="cs-CZ" sz="3100" b="1" dirty="0"/>
              <a:t>Integrované plánování</a:t>
            </a:r>
            <a:endParaRPr lang="cs-CZ" sz="3100" dirty="0"/>
          </a:p>
          <a:p>
            <a:r>
              <a:rPr lang="cs-CZ" sz="3100" dirty="0"/>
              <a:t>Jedním ze základních principů moderního plánování je princip komplexnosti (integrace všech manažerských komponent). 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55191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447934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sz="3100" u="sng" dirty="0"/>
              <a:t>Požadavky na stanovení cílů</a:t>
            </a:r>
            <a:r>
              <a:rPr lang="cs-CZ" sz="3100" dirty="0"/>
              <a:t>:</a:t>
            </a:r>
          </a:p>
          <a:p>
            <a:pPr lvl="1"/>
            <a:r>
              <a:rPr lang="cs-CZ" sz="2700" dirty="0"/>
              <a:t>Jednoznačná formulace</a:t>
            </a:r>
          </a:p>
          <a:p>
            <a:pPr lvl="1"/>
            <a:r>
              <a:rPr lang="cs-CZ" sz="2700" dirty="0"/>
              <a:t>Jednoznačně vymezená oblast</a:t>
            </a:r>
          </a:p>
          <a:p>
            <a:pPr lvl="1"/>
            <a:r>
              <a:rPr lang="cs-CZ" sz="2700" dirty="0"/>
              <a:t>Určený časový horizont</a:t>
            </a:r>
          </a:p>
          <a:p>
            <a:pPr lvl="1"/>
            <a:r>
              <a:rPr lang="cs-CZ" sz="2700" dirty="0"/>
              <a:t>Specifikace vazeb na návazné cíle</a:t>
            </a:r>
          </a:p>
          <a:p>
            <a:r>
              <a:rPr lang="cs-CZ" sz="3100" u="sng" dirty="0"/>
              <a:t>Postup tvorby plánu</a:t>
            </a:r>
            <a:endParaRPr lang="cs-CZ" sz="3100" dirty="0"/>
          </a:p>
          <a:p>
            <a:pPr lvl="1"/>
            <a:r>
              <a:rPr lang="cs-CZ" sz="2700" dirty="0"/>
              <a:t>konkretizace záměrů vyplývajících pro danou oblast plánování</a:t>
            </a:r>
          </a:p>
          <a:p>
            <a:pPr lvl="1"/>
            <a:r>
              <a:rPr lang="cs-CZ" sz="2700" dirty="0"/>
              <a:t>zajištění nezbytných informací pro tvorbu plánu</a:t>
            </a:r>
          </a:p>
          <a:p>
            <a:pPr lvl="1"/>
            <a:r>
              <a:rPr lang="cs-CZ" sz="2700" dirty="0"/>
              <a:t>vypracování návrhu plánu</a:t>
            </a:r>
          </a:p>
          <a:p>
            <a:pPr lvl="1"/>
            <a:r>
              <a:rPr lang="cs-CZ" sz="2700" dirty="0"/>
              <a:t>seznámení příslušných vnitropodnikových útvarů s návrhem plánu</a:t>
            </a:r>
          </a:p>
          <a:p>
            <a:pPr lvl="1"/>
            <a:r>
              <a:rPr lang="cs-CZ" sz="2700" dirty="0"/>
              <a:t>stanovisko jednotlivých útvarů k návrhu plánu</a:t>
            </a:r>
          </a:p>
          <a:p>
            <a:pPr lvl="1"/>
            <a:r>
              <a:rPr lang="cs-CZ" sz="2700" dirty="0"/>
              <a:t>korekce návrhu plánu na základě připomínek dotčených útvarů schválení a vydání definitivní podoby plánu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75304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5900" b="1" dirty="0"/>
              <a:t>11. Podnikatelská pozice firmy a její portfolio</a:t>
            </a:r>
            <a:br>
              <a:rPr lang="cs-CZ" dirty="0"/>
            </a:br>
            <a:br>
              <a:rPr lang="cs-CZ" sz="5400" dirty="0"/>
            </a:b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93305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638272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b="1" dirty="0"/>
              <a:t>Základní otázky: </a:t>
            </a:r>
            <a:endParaRPr lang="cs-CZ" dirty="0"/>
          </a:p>
          <a:p>
            <a:pPr lvl="1"/>
            <a:r>
              <a:rPr lang="cs-CZ" sz="2800" dirty="0"/>
              <a:t>Pochopit pojem podnikatelská pozice</a:t>
            </a:r>
          </a:p>
          <a:p>
            <a:pPr lvl="1"/>
            <a:r>
              <a:rPr lang="cs-CZ" sz="2800" dirty="0"/>
              <a:t>Konkurenceschopnost</a:t>
            </a:r>
          </a:p>
          <a:p>
            <a:pPr lvl="1"/>
            <a:r>
              <a:rPr lang="cs-CZ" sz="2800" dirty="0"/>
              <a:t>Rozpoznat strategie vycházející z analýzy SWOT</a:t>
            </a:r>
          </a:p>
          <a:p>
            <a:pPr lvl="1"/>
            <a:r>
              <a:rPr lang="cs-CZ" sz="2800" dirty="0"/>
              <a:t>Stanovení podnikatelského portfolia</a:t>
            </a:r>
          </a:p>
          <a:p>
            <a:r>
              <a:rPr lang="cs-CZ" b="1" dirty="0"/>
              <a:t>Podnikatelská pozice je dána:</a:t>
            </a:r>
            <a:endParaRPr lang="cs-CZ" dirty="0"/>
          </a:p>
          <a:p>
            <a:pPr lvl="1"/>
            <a:r>
              <a:rPr lang="cs-CZ" sz="2800" dirty="0"/>
              <a:t>okolím podniku, které poskytuje podniku buď možnosti a příležitosti k podnikání, nebo podnik ohrožuje</a:t>
            </a:r>
          </a:p>
          <a:p>
            <a:pPr lvl="1"/>
            <a:r>
              <a:rPr lang="cs-CZ" sz="2800" dirty="0"/>
              <a:t>vnitřní podnikatelskou pozicí (konkurenční schopností), je dána především typem výroby, stupněm technologické progresivity, úrovní řízení, kapitálovou silou atd. </a:t>
            </a:r>
          </a:p>
          <a:p>
            <a:r>
              <a:rPr lang="cs-CZ" b="1" dirty="0"/>
              <a:t>Konkurenceschopnost je dána:</a:t>
            </a:r>
            <a:endParaRPr lang="cs-CZ" dirty="0"/>
          </a:p>
          <a:p>
            <a:pPr lvl="1"/>
            <a:r>
              <a:rPr lang="cs-CZ" sz="2800" dirty="0"/>
              <a:t>Typem a charakterem výroby</a:t>
            </a:r>
          </a:p>
          <a:p>
            <a:pPr lvl="1"/>
            <a:r>
              <a:rPr lang="cs-CZ" sz="2800" dirty="0"/>
              <a:t>Typem a charakterem cíleného trhu</a:t>
            </a:r>
          </a:p>
          <a:p>
            <a:pPr lvl="1"/>
            <a:r>
              <a:rPr lang="cs-CZ" sz="2800" dirty="0"/>
              <a:t>Konkurenční schopností výrobků</a:t>
            </a:r>
          </a:p>
          <a:p>
            <a:pPr lvl="1"/>
            <a:r>
              <a:rPr lang="cs-CZ" sz="2800" dirty="0"/>
              <a:t>Úrovní řízení </a:t>
            </a:r>
          </a:p>
          <a:p>
            <a:pPr lvl="1"/>
            <a:r>
              <a:rPr lang="cs-CZ" sz="2800" dirty="0"/>
              <a:t>Zdrojovým zajištěním atd.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094235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466788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sz="2400" b="1" dirty="0"/>
              <a:t>Analýza SWOT</a:t>
            </a:r>
            <a:endParaRPr lang="cs-CZ" sz="2400" dirty="0"/>
          </a:p>
          <a:p>
            <a:r>
              <a:rPr lang="cs-CZ" sz="2400" dirty="0"/>
              <a:t>Je dána: silnými, slabými stránkami, příležitostmi, hrozbami.</a:t>
            </a:r>
          </a:p>
          <a:p>
            <a:r>
              <a:rPr lang="cs-CZ" sz="2400" dirty="0"/>
              <a:t>Manažer má v podstatě </a:t>
            </a:r>
            <a:r>
              <a:rPr lang="cs-CZ" sz="2400" b="1" dirty="0"/>
              <a:t>2 základní dlouhodobé možnosti:</a:t>
            </a:r>
            <a:endParaRPr lang="cs-CZ" sz="2400" dirty="0"/>
          </a:p>
          <a:p>
            <a:pPr lvl="1"/>
            <a:r>
              <a:rPr lang="cs-CZ" dirty="0"/>
              <a:t>udržet konkurenční pozici podniku,</a:t>
            </a:r>
          </a:p>
          <a:p>
            <a:pPr lvl="1"/>
            <a:r>
              <a:rPr lang="cs-CZ" dirty="0"/>
              <a:t>zlepšit konkurenční pozici podniku.</a:t>
            </a:r>
          </a:p>
          <a:p>
            <a:r>
              <a:rPr lang="cs-CZ" sz="2400" dirty="0"/>
              <a:t>Firma na základě vnějších a vnitřních podmínek může volit následující strategie:</a:t>
            </a:r>
          </a:p>
          <a:p>
            <a:r>
              <a:rPr lang="cs-CZ" sz="2400" b="1" dirty="0"/>
              <a:t>Ofenzivní strategie</a:t>
            </a:r>
            <a:endParaRPr lang="cs-CZ" sz="2400" dirty="0"/>
          </a:p>
          <a:p>
            <a:pPr lvl="1"/>
            <a:r>
              <a:rPr lang="cs-CZ" dirty="0"/>
              <a:t>snaha dosáhnout vedoucího postavení na trhu,</a:t>
            </a:r>
          </a:p>
          <a:p>
            <a:pPr lvl="1"/>
            <a:r>
              <a:rPr lang="cs-CZ" dirty="0"/>
              <a:t>objevit se s novým výrobkem na trhu jako první,</a:t>
            </a:r>
          </a:p>
          <a:p>
            <a:pPr lvl="1"/>
            <a:r>
              <a:rPr lang="cs-CZ" dirty="0"/>
              <a:t>Je náročná na výzkum špičkových výrobků, velmi náročná na zdroje, proto je lze uplatňovat pouze na 1 výrobek (nebo je málo výrobků).</a:t>
            </a:r>
          </a:p>
          <a:p>
            <a:pPr lvl="1"/>
            <a:r>
              <a:rPr lang="cs-CZ" dirty="0"/>
              <a:t>Je spojena s velkými zisky při úspěchu, ale i velkým rizikem při neúspěchu. </a:t>
            </a:r>
          </a:p>
          <a:p>
            <a:pPr lvl="1"/>
            <a:r>
              <a:rPr lang="cs-CZ" dirty="0"/>
              <a:t>Hlavními podmínkami úspěchu jsou nové technologie a načasování.</a:t>
            </a:r>
          </a:p>
          <a:p>
            <a:r>
              <a:rPr lang="cs-CZ" sz="2400" b="1" dirty="0"/>
              <a:t>Mírně ofenzivní </a:t>
            </a:r>
            <a:endParaRPr lang="cs-CZ" sz="2400" dirty="0"/>
          </a:p>
          <a:p>
            <a:pPr lvl="1"/>
            <a:r>
              <a:rPr lang="cs-CZ" dirty="0"/>
              <a:t>Odpovídá postavení druhého na trhu,</a:t>
            </a:r>
          </a:p>
          <a:p>
            <a:pPr lvl="1"/>
            <a:r>
              <a:rPr lang="cs-CZ" dirty="0"/>
              <a:t>je založena na strategii diferenciaci výrobků, není rozdíl ani tak v kvalitě, ale v čase, </a:t>
            </a:r>
          </a:p>
          <a:p>
            <a:pPr lvl="1"/>
            <a:r>
              <a:rPr lang="cs-CZ" dirty="0"/>
              <a:t>schopnost reagovat rychle na nové výrobky přizpůsobit se jim </a:t>
            </a:r>
          </a:p>
          <a:p>
            <a:pPr lvl="1"/>
            <a:r>
              <a:rPr lang="cs-CZ" dirty="0"/>
              <a:t>toho lze dosáhnout i nástroji marketingu,</a:t>
            </a:r>
          </a:p>
          <a:p>
            <a:pPr lvl="1"/>
            <a:r>
              <a:rPr lang="cs-CZ" dirty="0"/>
              <a:t>předpokládá kvalitní a samostatné inovační zázemí.</a:t>
            </a:r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7379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4"/>
            <a:ext cx="10515600" cy="6862715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Defenzivní</a:t>
            </a:r>
            <a:endParaRPr lang="cs-CZ" dirty="0"/>
          </a:p>
          <a:p>
            <a:pPr lvl="1"/>
            <a:r>
              <a:rPr lang="cs-CZ" sz="2800" dirty="0"/>
              <a:t>Orientuje se na udržení vymezení konkurenční pozice nebo její zlepšení. </a:t>
            </a:r>
          </a:p>
          <a:p>
            <a:pPr lvl="1"/>
            <a:r>
              <a:rPr lang="cs-CZ" sz="2800" dirty="0"/>
              <a:t>Úspěšnost závisí na efektivnosti výrobního procesu, stupni jeho automatizace a produktivitě práce.</a:t>
            </a:r>
          </a:p>
          <a:p>
            <a:pPr lvl="1"/>
            <a:r>
              <a:rPr lang="cs-CZ" sz="2800" dirty="0"/>
              <a:t> Je nejvýhodnější pro masovou výrobu se standardizovanými vlastnostmi </a:t>
            </a:r>
          </a:p>
          <a:p>
            <a:r>
              <a:rPr lang="cs-CZ" dirty="0"/>
              <a:t> </a:t>
            </a:r>
            <a:r>
              <a:rPr lang="cs-CZ" b="1" dirty="0"/>
              <a:t>Zůstatková</a:t>
            </a:r>
            <a:endParaRPr lang="cs-CZ" dirty="0"/>
          </a:p>
          <a:p>
            <a:pPr lvl="1"/>
            <a:r>
              <a:rPr lang="cs-CZ" sz="2800" dirty="0"/>
              <a:t>Vyplývá ze špatné podnikatelské pozice, spočívá ve strategii „přiživit se „na trhu“. </a:t>
            </a:r>
          </a:p>
          <a:p>
            <a:pPr lvl="1"/>
            <a:r>
              <a:rPr lang="cs-CZ" sz="2800" dirty="0"/>
              <a:t>Snaží se udržet nízké náklady, ale musí počítat s nízkou cenou výrobků</a:t>
            </a:r>
          </a:p>
          <a:p>
            <a:r>
              <a:rPr lang="cs-CZ" dirty="0"/>
              <a:t> </a:t>
            </a:r>
            <a:r>
              <a:rPr lang="cs-CZ" b="1" dirty="0"/>
              <a:t>Základní typy konkurence</a:t>
            </a:r>
            <a:endParaRPr lang="cs-CZ" dirty="0"/>
          </a:p>
          <a:p>
            <a:pPr lvl="1"/>
            <a:r>
              <a:rPr lang="cs-CZ" sz="2800" dirty="0"/>
              <a:t>Konkurence pomocí vysoké jakosti </a:t>
            </a:r>
          </a:p>
          <a:p>
            <a:pPr lvl="1"/>
            <a:r>
              <a:rPr lang="cs-CZ" sz="2800" dirty="0"/>
              <a:t>Cenová konkurence – snižování výrobních nákladů </a:t>
            </a:r>
          </a:p>
          <a:p>
            <a:pPr lvl="1"/>
            <a:r>
              <a:rPr lang="cs-CZ" sz="2800" dirty="0"/>
              <a:t>Necenová konkurence </a:t>
            </a:r>
          </a:p>
          <a:p>
            <a:r>
              <a:rPr lang="cs-CZ" b="1" dirty="0"/>
              <a:t>Základní způsoby diferenciace:</a:t>
            </a:r>
            <a:endParaRPr lang="cs-CZ" dirty="0"/>
          </a:p>
          <a:p>
            <a:pPr lvl="1"/>
            <a:r>
              <a:rPr lang="cs-CZ" sz="2800" dirty="0"/>
              <a:t>diferenciaci vlastního výrobku – kvalita, provedení.</a:t>
            </a:r>
          </a:p>
          <a:p>
            <a:pPr lvl="1"/>
            <a:r>
              <a:rPr lang="cs-CZ" sz="2800" dirty="0"/>
              <a:t>diferenciaci služeb – instalace, školení, opravy</a:t>
            </a:r>
          </a:p>
          <a:p>
            <a:pPr lvl="1"/>
            <a:r>
              <a:rPr lang="cs-CZ" sz="2800" dirty="0"/>
              <a:t>osobní diferenciaci – styl obchodních zástupců</a:t>
            </a:r>
          </a:p>
          <a:p>
            <a:pPr lvl="1"/>
            <a:r>
              <a:rPr lang="cs-CZ" sz="2800" dirty="0"/>
              <a:t>diferenciaci image – značka, symbol firmy.</a:t>
            </a:r>
          </a:p>
          <a:p>
            <a:r>
              <a:rPr lang="cs-CZ" b="1" dirty="0"/>
              <a:t>Stanovení základního portfolia firmy</a:t>
            </a:r>
            <a:endParaRPr lang="cs-CZ" dirty="0"/>
          </a:p>
          <a:p>
            <a:pPr lvl="1"/>
            <a:r>
              <a:rPr lang="cs-CZ" sz="2800" dirty="0"/>
              <a:t>základní krok strategického plánování </a:t>
            </a:r>
          </a:p>
          <a:p>
            <a:pPr lvl="1"/>
            <a:r>
              <a:rPr lang="cs-CZ" sz="2800" dirty="0"/>
              <a:t>je třeba stanovit strategie výrobků či skupin (=strategické podnikatelské jednotky) 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33401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0731" y="1733108"/>
            <a:ext cx="10515600" cy="193523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sz="5900" b="1" dirty="0"/>
              <a:t>12. Vedení lidí, motivace a stimulace pracovníků</a:t>
            </a:r>
            <a:br>
              <a:rPr lang="cs-CZ" dirty="0"/>
            </a:br>
            <a:br>
              <a:rPr lang="cs-CZ" sz="5400" dirty="0"/>
            </a:br>
            <a:br>
              <a:rPr lang="cs-CZ" dirty="0"/>
            </a:b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30138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607" y="0"/>
            <a:ext cx="11274459" cy="6363093"/>
          </a:xfrm>
        </p:spPr>
        <p:txBody>
          <a:bodyPr>
            <a:normAutofit fontScale="55000" lnSpcReduction="20000"/>
          </a:bodyPr>
          <a:lstStyle/>
          <a:p>
            <a:endParaRPr lang="cs-CZ" sz="4200" dirty="0"/>
          </a:p>
          <a:p>
            <a:r>
              <a:rPr lang="cs-CZ" sz="4200" dirty="0"/>
              <a:t>Základní pojmy:</a:t>
            </a:r>
          </a:p>
          <a:p>
            <a:r>
              <a:rPr lang="cs-CZ" sz="4200" b="1" dirty="0"/>
              <a:t>Motiv – motivace, zdroje motivů</a:t>
            </a:r>
            <a:endParaRPr lang="cs-CZ" sz="4200" dirty="0"/>
          </a:p>
          <a:p>
            <a:r>
              <a:rPr lang="cs-CZ" sz="4200" b="1" dirty="0"/>
              <a:t>Stimul – stimulace</a:t>
            </a:r>
            <a:endParaRPr lang="cs-CZ" sz="4200" dirty="0"/>
          </a:p>
          <a:p>
            <a:r>
              <a:rPr lang="cs-CZ" sz="4200" dirty="0"/>
              <a:t>V rámci managementu hovoříme o specifických aktivitách, zaměřených a působících na lidi tak, aby udělali to, co je třeba. Podnik chce dlouhodobě i krátkodobě dosáhnout svých cílů, proto musí vést lidi tak, aby dosahovali co nejlepších výsledků. V posledních letech 20. stol. a začátkem 21. století stoupla důležitost stimulace a aktivizace pracovníků.</a:t>
            </a:r>
          </a:p>
          <a:p>
            <a:r>
              <a:rPr lang="cs-CZ" sz="4200" b="1" dirty="0"/>
              <a:t>Vedení lidí</a:t>
            </a:r>
            <a:r>
              <a:rPr lang="cs-CZ" sz="4200" dirty="0"/>
              <a:t> – Je proces ovlivňování lidí tak, aby jejich činnost přispívala k dosahování skupinových a podnikových cílů. Vedení a koordinace činnosti lidí je jednou ze základních náplní práce manažerů všech úrovní.</a:t>
            </a:r>
          </a:p>
          <a:p>
            <a:r>
              <a:rPr lang="cs-CZ" sz="4200" dirty="0"/>
              <a:t>Součástí řízení je vytváření a udržování pracovního prostředí, ve kterém jednotlivci spolupracují za účelem dosažení společných cílů. Vedení lidí je jednou základních náplní práce manažerů na všech úrovních.</a:t>
            </a:r>
          </a:p>
          <a:p>
            <a:r>
              <a:rPr lang="cs-CZ" sz="4200" dirty="0"/>
              <a:t>Manažer s lidmi nemanipuluje, ale snaží se poznat, co lidi motivuje.</a:t>
            </a:r>
          </a:p>
          <a:p>
            <a:r>
              <a:rPr lang="cs-CZ" sz="4200" dirty="0"/>
              <a:t>Motivace je proces utváření cílů, které integrují psychickou a fyzickou aktivitu člověka. Je to řetězec reakcí: </a:t>
            </a:r>
            <a:r>
              <a:rPr lang="cs-CZ" sz="4200" dirty="0" err="1"/>
              <a:t>potřeby-přání-napětí-aktivita-uspokojení</a:t>
            </a:r>
            <a:r>
              <a:rPr lang="cs-CZ" sz="4200" dirty="0"/>
              <a:t>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65750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4"/>
            <a:ext cx="10515600" cy="659160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Metody motivace</a:t>
            </a:r>
            <a:r>
              <a:rPr lang="cs-CZ" dirty="0"/>
              <a:t>:</a:t>
            </a:r>
          </a:p>
          <a:p>
            <a:pPr lvl="1"/>
            <a:r>
              <a:rPr lang="cs-CZ" sz="2800" dirty="0"/>
              <a:t>Cukr a bič</a:t>
            </a:r>
          </a:p>
          <a:p>
            <a:pPr lvl="1"/>
            <a:r>
              <a:rPr lang="cs-CZ" sz="2800" dirty="0"/>
              <a:t>Teorie </a:t>
            </a:r>
            <a:r>
              <a:rPr lang="cs-CZ" sz="2800" dirty="0" err="1"/>
              <a:t>XaY</a:t>
            </a:r>
            <a:endParaRPr lang="cs-CZ" sz="2800" dirty="0"/>
          </a:p>
          <a:p>
            <a:pPr lvl="1"/>
            <a:r>
              <a:rPr lang="cs-CZ" sz="2800" dirty="0" err="1"/>
              <a:t>Maslowova</a:t>
            </a:r>
            <a:r>
              <a:rPr lang="cs-CZ" sz="2800" dirty="0"/>
              <a:t> teorie potřeb</a:t>
            </a:r>
          </a:p>
          <a:p>
            <a:pPr lvl="1"/>
            <a:r>
              <a:rPr lang="cs-CZ" sz="2800" dirty="0" err="1"/>
              <a:t>Wroomova</a:t>
            </a:r>
            <a:r>
              <a:rPr lang="cs-CZ" sz="2800" dirty="0"/>
              <a:t> teorie (očekávání)</a:t>
            </a:r>
          </a:p>
          <a:p>
            <a:pPr lvl="1"/>
            <a:r>
              <a:rPr lang="cs-CZ" sz="2800" dirty="0" err="1"/>
              <a:t>Adamsova</a:t>
            </a:r>
            <a:r>
              <a:rPr lang="cs-CZ" sz="2800" dirty="0"/>
              <a:t> teorie (spravedlivého odměňování)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Motiv je chápán jako vnitřní pohnutka člověka, důvod jednání člověka. </a:t>
            </a:r>
          </a:p>
          <a:p>
            <a:r>
              <a:rPr lang="cs-CZ" b="1" dirty="0"/>
              <a:t>Základní zdroje motivů</a:t>
            </a:r>
            <a:r>
              <a:rPr lang="cs-CZ" dirty="0"/>
              <a:t> jsou potřeby, návyky, zájmy, ideály a hodnoty.</a:t>
            </a:r>
          </a:p>
          <a:p>
            <a:r>
              <a:rPr lang="cs-CZ" b="1" dirty="0"/>
              <a:t>Stimulace</a:t>
            </a:r>
            <a:r>
              <a:rPr lang="cs-CZ" dirty="0"/>
              <a:t> představuje soubor vnějších podnětů usměrňující jednání jednotlivců.</a:t>
            </a:r>
          </a:p>
          <a:p>
            <a:r>
              <a:rPr lang="cs-CZ" b="1" dirty="0"/>
              <a:t>Stimul </a:t>
            </a:r>
            <a:r>
              <a:rPr lang="cs-CZ" dirty="0"/>
              <a:t>je vnější pobídka, která chce určitý motiv podnítit či utlumit. Stimuly – kladné a záporné.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92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Nadpis 7">
            <a:extLst>
              <a:ext uri="{FF2B5EF4-FFF2-40B4-BE49-F238E27FC236}">
                <a16:creationId xmlns:a16="http://schemas.microsoft.com/office/drawing/2014/main" id="{DC597B01-6344-4B7D-A2DA-43722A39D159}"/>
              </a:ext>
            </a:extLst>
          </p:cNvPr>
          <p:cNvSpPr txBox="1">
            <a:spLocks/>
          </p:cNvSpPr>
          <p:nvPr/>
        </p:nvSpPr>
        <p:spPr>
          <a:xfrm>
            <a:off x="2147208" y="1412421"/>
            <a:ext cx="6184812" cy="324938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cs-CZ" sz="5300" b="1" dirty="0"/>
              <a:t>2. Formy podnikání a rizika spojená s podnikáním</a:t>
            </a:r>
            <a:endParaRPr lang="cs-CZ" sz="5300" dirty="0"/>
          </a:p>
        </p:txBody>
      </p:sp>
    </p:spTree>
    <p:extLst>
      <p:ext uri="{BB962C8B-B14F-4D97-AF65-F5344CB8AC3E}">
        <p14:creationId xmlns:p14="http://schemas.microsoft.com/office/powerpoint/2010/main" val="61062911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658" y="131974"/>
            <a:ext cx="11755224" cy="6726026"/>
          </a:xfrm>
        </p:spPr>
        <p:txBody>
          <a:bodyPr>
            <a:normAutofit fontScale="92500" lnSpcReduction="10000"/>
          </a:bodyPr>
          <a:lstStyle/>
          <a:p>
            <a:r>
              <a:rPr lang="cs-CZ" sz="2600" b="1" dirty="0"/>
              <a:t>Praktická doporučení při jednání s podřízenými pracovníky:</a:t>
            </a:r>
          </a:p>
          <a:p>
            <a:pPr marL="0" indent="0">
              <a:buNone/>
            </a:pPr>
            <a:endParaRPr lang="cs-CZ" sz="2600" dirty="0"/>
          </a:p>
          <a:p>
            <a:r>
              <a:rPr lang="cs-CZ" sz="2600" dirty="0"/>
              <a:t>1)	Motivace je síla (pozitivní nebo negativní), která vyvolává jednání.</a:t>
            </a:r>
          </a:p>
          <a:p>
            <a:r>
              <a:rPr lang="cs-CZ" sz="2600" dirty="0"/>
              <a:t>2) 	Pokuste se porozumět, jaké potřeby mají vaši podřízení</a:t>
            </a:r>
          </a:p>
          <a:p>
            <a:r>
              <a:rPr lang="cs-CZ" sz="2600" dirty="0"/>
              <a:t>3) 	Zjistěte nejen, co potřebují, ale také co chtějí.</a:t>
            </a:r>
          </a:p>
          <a:p>
            <a:r>
              <a:rPr lang="cs-CZ" sz="2600" dirty="0"/>
              <a:t>4) 	Použijte finanční odměnu jako hlavní zdroj motivace.</a:t>
            </a:r>
          </a:p>
          <a:p>
            <a:r>
              <a:rPr lang="cs-CZ" sz="2600" dirty="0"/>
              <a:t>5) 	Pamatujte však, že to, co lidé potřebují a chtějí, nejsou jen peníze. Motivy mají různou 	podobu a během života se mění. Dokonce se mohou měnit i v průběhu dané činnosti.</a:t>
            </a:r>
          </a:p>
          <a:p>
            <a:r>
              <a:rPr lang="cs-CZ" sz="2600" dirty="0"/>
              <a:t>6)	Pamatujte na významný vliv, který má na motivaci očekávání (definujte vazbu mezi 	výkonem a odměnou, stanovte cíle a normy, …)</a:t>
            </a:r>
          </a:p>
          <a:p>
            <a:r>
              <a:rPr lang="cs-CZ" sz="2600" dirty="0"/>
              <a:t>7)	Vytvořte podmínky, v nichž zaměstnanci dosáhnou nejlépe vlastních cílů, zaměří-li své 	úsilí na úspěch podniku. Motivace je však často sociálně podmíněná a odráží </a:t>
            </a:r>
            <a:r>
              <a:rPr lang="cs-CZ" sz="2600"/>
              <a:t>i 	dosavadní </a:t>
            </a:r>
            <a:r>
              <a:rPr lang="cs-CZ" sz="2600" dirty="0"/>
              <a:t>zkušenosti.</a:t>
            </a:r>
          </a:p>
          <a:p>
            <a:r>
              <a:rPr lang="cs-CZ" sz="2600" dirty="0"/>
              <a:t>8)	Motivujte samotnou prací (participace)</a:t>
            </a:r>
          </a:p>
          <a:p>
            <a:r>
              <a:rPr lang="cs-CZ" sz="2600" dirty="0"/>
              <a:t>9)	Skupinové tlaky mají vliv na motivaci (pozitivní X negativní).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2920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1975"/>
            <a:ext cx="10515600" cy="6231118"/>
          </a:xfrm>
        </p:spPr>
        <p:txBody>
          <a:bodyPr>
            <a:normAutofit/>
          </a:bodyPr>
          <a:lstStyle/>
          <a:p>
            <a:r>
              <a:rPr lang="cs-CZ" sz="2600" b="1" dirty="0"/>
              <a:t>Doporučené modifikace chování v organizaci pro vytvoření vhodného pracovního klimatu.</a:t>
            </a:r>
          </a:p>
          <a:p>
            <a:pPr marL="0" indent="0">
              <a:buNone/>
            </a:pPr>
            <a:endParaRPr lang="cs-CZ" sz="2600" b="1" dirty="0"/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Nedávejte všem stejnou odměnu,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netrestej před ostatními,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nechť jsou důsledky adekvátní chování pracovníků,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hovořte o oblíbeném tématu pracovníka,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začněte hodnocení pozitivními výsledky – opačné pořadí demotivuje,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nezapomeňte ocenit úspěchy pracovníka,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nehodnoťte člověka (jsi nespolehlivý), ale výsledky (nesplnil si … úkol),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každé negativní tvrzení doložte konkrétní situací,</a:t>
            </a:r>
          </a:p>
          <a:p>
            <a:pPr marL="914400" lvl="1" indent="-457200">
              <a:buFont typeface="+mj-lt"/>
              <a:buAutoNum type="arabicParenR"/>
            </a:pPr>
            <a:r>
              <a:rPr lang="cs-CZ" sz="2600" dirty="0"/>
              <a:t>nejednejte s pracovníkem jako „rodič s dítětem.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06347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608" y="75414"/>
            <a:ext cx="10788192" cy="6579910"/>
          </a:xfrm>
        </p:spPr>
        <p:txBody>
          <a:bodyPr>
            <a:normAutofit fontScale="40000" lnSpcReduction="20000"/>
          </a:bodyPr>
          <a:lstStyle/>
          <a:p>
            <a:r>
              <a:rPr lang="cs-CZ" sz="4200" b="1" dirty="0"/>
              <a:t>OTÁZKY K OPAKOVÁNÍ</a:t>
            </a:r>
            <a:endParaRPr lang="cs-CZ" sz="4200" dirty="0"/>
          </a:p>
          <a:p>
            <a:r>
              <a:rPr lang="cs-CZ" sz="4200" b="1" dirty="0"/>
              <a:t>1. Základní funkce podle </a:t>
            </a:r>
            <a:r>
              <a:rPr lang="cs-CZ" sz="4200" b="1" dirty="0" err="1"/>
              <a:t>Fayola</a:t>
            </a:r>
            <a:r>
              <a:rPr lang="cs-CZ" sz="4200" b="1" dirty="0"/>
              <a:t>:</a:t>
            </a:r>
            <a:endParaRPr lang="cs-CZ" sz="4200" dirty="0"/>
          </a:p>
          <a:p>
            <a:pPr lvl="1"/>
            <a:r>
              <a:rPr lang="cs-CZ" sz="4200" dirty="0"/>
              <a:t>a) plánování, vedení, koordinace, kontrola </a:t>
            </a:r>
          </a:p>
          <a:p>
            <a:pPr lvl="1"/>
            <a:r>
              <a:rPr lang="cs-CZ" sz="4200" dirty="0"/>
              <a:t>b) efektivnost a likvidita</a:t>
            </a:r>
          </a:p>
          <a:p>
            <a:pPr lvl="1"/>
            <a:r>
              <a:rPr lang="cs-CZ" sz="4200" dirty="0"/>
              <a:t>c) odměňování </a:t>
            </a:r>
          </a:p>
          <a:p>
            <a:r>
              <a:rPr lang="cs-CZ" sz="4200" b="1" dirty="0"/>
              <a:t>2. Behaviorismus je:</a:t>
            </a:r>
            <a:endParaRPr lang="cs-CZ" sz="4200" dirty="0"/>
          </a:p>
          <a:p>
            <a:pPr lvl="1"/>
            <a:r>
              <a:rPr lang="cs-CZ" sz="4200" dirty="0"/>
              <a:t>a) věda o poznání</a:t>
            </a:r>
          </a:p>
          <a:p>
            <a:pPr lvl="1"/>
            <a:r>
              <a:rPr lang="cs-CZ" sz="4200" dirty="0"/>
              <a:t>b) věda o chování</a:t>
            </a:r>
          </a:p>
          <a:p>
            <a:pPr lvl="1"/>
            <a:r>
              <a:rPr lang="cs-CZ" sz="4200" dirty="0"/>
              <a:t>c) věda o motivování</a:t>
            </a:r>
          </a:p>
          <a:p>
            <a:r>
              <a:rPr lang="cs-CZ" sz="4200" b="1" dirty="0"/>
              <a:t>3. Plánování:</a:t>
            </a:r>
            <a:endParaRPr lang="cs-CZ" sz="4200" dirty="0"/>
          </a:p>
          <a:p>
            <a:pPr lvl="1"/>
            <a:r>
              <a:rPr lang="cs-CZ" sz="4200" dirty="0"/>
              <a:t>a) vychází z disponibilních zdrojů, ale zohledňuje určitá omezení</a:t>
            </a:r>
          </a:p>
          <a:p>
            <a:pPr lvl="1"/>
            <a:r>
              <a:rPr lang="cs-CZ" sz="4200" dirty="0"/>
              <a:t>b) není podstatné</a:t>
            </a:r>
          </a:p>
          <a:p>
            <a:pPr lvl="1"/>
            <a:r>
              <a:rPr lang="cs-CZ" sz="4200" dirty="0"/>
              <a:t>c) význam má pouze krátkodobé plánování</a:t>
            </a:r>
          </a:p>
          <a:p>
            <a:r>
              <a:rPr lang="cs-CZ" sz="4200" b="1" dirty="0"/>
              <a:t>4. Strategie představuje:</a:t>
            </a:r>
            <a:endParaRPr lang="cs-CZ" sz="4200" dirty="0"/>
          </a:p>
          <a:p>
            <a:pPr lvl="1"/>
            <a:r>
              <a:rPr lang="cs-CZ" sz="4200" dirty="0"/>
              <a:t>a) koncept celého chování společnosti</a:t>
            </a:r>
          </a:p>
          <a:p>
            <a:pPr lvl="1"/>
            <a:r>
              <a:rPr lang="cs-CZ" sz="4200" dirty="0"/>
              <a:t>b) představuje určení dlouhodobých cílů</a:t>
            </a:r>
          </a:p>
          <a:p>
            <a:pPr lvl="1"/>
            <a:r>
              <a:rPr lang="cs-CZ" sz="4200" dirty="0"/>
              <a:t>c) numerické stanovení očekávaných výsledků</a:t>
            </a:r>
          </a:p>
          <a:p>
            <a:r>
              <a:rPr lang="cs-CZ" sz="4200" dirty="0"/>
              <a:t> </a:t>
            </a:r>
            <a:r>
              <a:rPr lang="cs-CZ" sz="4200" b="1" dirty="0"/>
              <a:t>5. Operativní plány:</a:t>
            </a:r>
            <a:endParaRPr lang="cs-CZ" sz="4200" dirty="0"/>
          </a:p>
          <a:p>
            <a:pPr lvl="1"/>
            <a:r>
              <a:rPr lang="cs-CZ" sz="4200" dirty="0"/>
              <a:t>a) jsou sestavovány na kratší období</a:t>
            </a:r>
          </a:p>
          <a:p>
            <a:pPr lvl="1"/>
            <a:r>
              <a:rPr lang="cs-CZ" sz="4200" dirty="0"/>
              <a:t>b) jsou sestavovány na delší období</a:t>
            </a:r>
          </a:p>
          <a:p>
            <a:pPr lvl="1"/>
            <a:r>
              <a:rPr lang="cs-CZ" sz="4200" dirty="0"/>
              <a:t>c) nesouvisí s časovým obdobím</a:t>
            </a:r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19850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243" y="75413"/>
            <a:ext cx="11127557" cy="6666357"/>
          </a:xfrm>
        </p:spPr>
        <p:txBody>
          <a:bodyPr>
            <a:normAutofit fontScale="25000" lnSpcReduction="20000"/>
          </a:bodyPr>
          <a:lstStyle/>
          <a:p>
            <a:r>
              <a:rPr lang="cs-CZ" sz="7200" b="1" dirty="0"/>
              <a:t>6. Analýza SWOT představuje:</a:t>
            </a:r>
            <a:endParaRPr lang="cs-CZ" sz="7200" dirty="0"/>
          </a:p>
          <a:p>
            <a:pPr lvl="1"/>
            <a:r>
              <a:rPr lang="cs-CZ" sz="7200" dirty="0"/>
              <a:t>a) volbu strategie firmy</a:t>
            </a:r>
          </a:p>
          <a:p>
            <a:pPr lvl="1"/>
            <a:r>
              <a:rPr lang="cs-CZ" sz="7200" dirty="0"/>
              <a:t>b) zabývá se pouze externími vlivy</a:t>
            </a:r>
          </a:p>
          <a:p>
            <a:pPr lvl="1"/>
            <a:r>
              <a:rPr lang="cs-CZ" sz="7200" dirty="0"/>
              <a:t>c) je modelem strategie BCG</a:t>
            </a:r>
          </a:p>
          <a:p>
            <a:r>
              <a:rPr lang="cs-CZ" sz="7200" dirty="0"/>
              <a:t> </a:t>
            </a:r>
            <a:r>
              <a:rPr lang="cs-CZ" sz="7200" b="1" dirty="0"/>
              <a:t>7. Co patří mezi základní zdroje motivu manažera:</a:t>
            </a:r>
            <a:endParaRPr lang="cs-CZ" sz="7200" dirty="0"/>
          </a:p>
          <a:p>
            <a:pPr lvl="1"/>
            <a:r>
              <a:rPr lang="cs-CZ" sz="7200" dirty="0"/>
              <a:t>a) potřeby, návyky, zájmy, ideály, hodnoty</a:t>
            </a:r>
          </a:p>
          <a:p>
            <a:pPr lvl="1"/>
            <a:r>
              <a:rPr lang="cs-CZ" sz="7200" dirty="0"/>
              <a:t>b) peníze, vliv, postavení ve firmě</a:t>
            </a:r>
          </a:p>
          <a:p>
            <a:pPr lvl="1"/>
            <a:r>
              <a:rPr lang="cs-CZ" sz="7200" dirty="0"/>
              <a:t>c) manipulace, aktivita, uspokojení</a:t>
            </a:r>
          </a:p>
          <a:p>
            <a:r>
              <a:rPr lang="cs-CZ" sz="7200" dirty="0"/>
              <a:t> </a:t>
            </a:r>
            <a:r>
              <a:rPr lang="cs-CZ" sz="7200" b="1" dirty="0"/>
              <a:t>8. Základní bilanční princip je:</a:t>
            </a:r>
            <a:endParaRPr lang="cs-CZ" sz="7200" dirty="0"/>
          </a:p>
          <a:p>
            <a:pPr lvl="1"/>
            <a:r>
              <a:rPr lang="cs-CZ" sz="7200" dirty="0"/>
              <a:t>a) aktiva celkem=pasiva celkem</a:t>
            </a:r>
          </a:p>
          <a:p>
            <a:pPr lvl="1"/>
            <a:r>
              <a:rPr lang="cs-CZ" sz="7200" dirty="0"/>
              <a:t>b) vlastní kapitál=cizí kapitál</a:t>
            </a:r>
          </a:p>
          <a:p>
            <a:pPr lvl="1"/>
            <a:r>
              <a:rPr lang="cs-CZ" sz="7200" dirty="0"/>
              <a:t>c) pracovní kapitál=oběžná aktiva</a:t>
            </a:r>
          </a:p>
          <a:p>
            <a:r>
              <a:rPr lang="cs-CZ" sz="7200" dirty="0"/>
              <a:t> </a:t>
            </a:r>
            <a:r>
              <a:rPr lang="cs-CZ" sz="7200" b="1" dirty="0"/>
              <a:t>9. EQ představuje</a:t>
            </a:r>
            <a:endParaRPr lang="cs-CZ" sz="7200" dirty="0"/>
          </a:p>
          <a:p>
            <a:pPr lvl="1"/>
            <a:r>
              <a:rPr lang="cs-CZ" sz="7200" dirty="0"/>
              <a:t>a) inteligenční kvocient</a:t>
            </a:r>
          </a:p>
          <a:p>
            <a:pPr lvl="1"/>
            <a:r>
              <a:rPr lang="cs-CZ" sz="7200" dirty="0"/>
              <a:t>b) emoční kvocient</a:t>
            </a:r>
          </a:p>
          <a:p>
            <a:pPr lvl="1"/>
            <a:r>
              <a:rPr lang="cs-CZ" sz="7200" dirty="0"/>
              <a:t>c) politický kvocient</a:t>
            </a:r>
          </a:p>
          <a:p>
            <a:r>
              <a:rPr lang="cs-CZ" sz="7200" dirty="0"/>
              <a:t> </a:t>
            </a:r>
            <a:r>
              <a:rPr lang="cs-CZ" sz="7200" b="1" dirty="0"/>
              <a:t>10. Podnikové cíle mohou být:</a:t>
            </a:r>
            <a:endParaRPr lang="cs-CZ" sz="7200" dirty="0"/>
          </a:p>
          <a:p>
            <a:pPr lvl="1"/>
            <a:r>
              <a:rPr lang="cs-CZ" sz="7200" dirty="0"/>
              <a:t>a) maximalizace zisku</a:t>
            </a:r>
          </a:p>
          <a:p>
            <a:pPr lvl="1"/>
            <a:r>
              <a:rPr lang="cs-CZ" sz="7200" dirty="0"/>
              <a:t>b) maximalizace obratu</a:t>
            </a:r>
          </a:p>
          <a:p>
            <a:pPr lvl="1"/>
            <a:r>
              <a:rPr lang="cs-CZ" sz="7200" dirty="0"/>
              <a:t>c) ab je správně</a:t>
            </a:r>
          </a:p>
          <a:p>
            <a:r>
              <a:rPr lang="cs-CZ" sz="7200" b="1" dirty="0"/>
              <a:t>SPRÁVNÉ ODPOVĚDI</a:t>
            </a:r>
            <a:r>
              <a:rPr lang="cs-CZ" sz="7200" dirty="0"/>
              <a:t>:</a:t>
            </a:r>
          </a:p>
          <a:p>
            <a:r>
              <a:rPr lang="cs-CZ" sz="7200" dirty="0"/>
              <a:t>1A, 2B, 3A, 4B, 5A, 6A, 7A,</a:t>
            </a:r>
            <a:r>
              <a:rPr lang="cs-CZ" sz="8000" dirty="0"/>
              <a:t> 8A, 9B, 10C</a:t>
            </a:r>
          </a:p>
          <a:p>
            <a:endParaRPr lang="cs-CZ" sz="2400" dirty="0"/>
          </a:p>
          <a:p>
            <a:endParaRPr lang="cs-CZ" sz="2600" b="1" dirty="0"/>
          </a:p>
          <a:p>
            <a:pPr marL="0" indent="0">
              <a:buNone/>
            </a:pPr>
            <a:r>
              <a:rPr lang="cs-CZ" b="1" dirty="0"/>
              <a:t> </a:t>
            </a:r>
            <a:endParaRPr lang="cs-CZ" b="1" u="sng" dirty="0"/>
          </a:p>
          <a:p>
            <a:endParaRPr lang="cs-CZ" sz="2400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23098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CA70A-A88F-4DE1-BA8B-ECFEAF7E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sz="4900" b="1" dirty="0"/>
              <a:t>Literatura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C9B28A-8B19-4F62-B946-B333674F2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2"/>
            <a:ext cx="10515600" cy="5043339"/>
          </a:xfrm>
        </p:spPr>
        <p:txBody>
          <a:bodyPr>
            <a:normAutofit fontScale="92500"/>
          </a:bodyPr>
          <a:lstStyle/>
          <a:p>
            <a:r>
              <a:rPr lang="cs-CZ" dirty="0"/>
              <a:t>VOCHOZKA, Marek, MULAČ, Petr a kolektiv. 2012. Podniková ekonomika. Grada. Praha: 2012. 570 s. </a:t>
            </a:r>
            <a:r>
              <a:rPr lang="cs-CZ"/>
              <a:t>ISBN 978-80-247-4372-1.</a:t>
            </a:r>
            <a:endParaRPr lang="cs-CZ" dirty="0"/>
          </a:p>
          <a:p>
            <a:r>
              <a:rPr lang="cs-CZ" dirty="0"/>
              <a:t>SYNEK, M., KISLINGEROVÁ, E. a kolektiv. Podniková ekonomika.  5.přeprac. a dopl. vyd. Praha: C.H. Beck, 2010, 498 s. ISBN 978-80-7400-336-3.</a:t>
            </a:r>
          </a:p>
          <a:p>
            <a:r>
              <a:rPr lang="cs-CZ" dirty="0"/>
              <a:t>TRUNEČEK, J. Systémy řízení podniku ve společnosti znalostí.  Druhé vydání. Praha: VŠE, 2006. ISBN 80-245-0246-1.</a:t>
            </a:r>
          </a:p>
          <a:p>
            <a:r>
              <a:rPr lang="cs-CZ" dirty="0"/>
              <a:t>HOREJC, J. Základy managementu průmyslových podniků. Plzeň: ZČU, 2005. ISBN 80-7043-239-X.</a:t>
            </a:r>
          </a:p>
          <a:p>
            <a:r>
              <a:rPr lang="cs-CZ" dirty="0"/>
              <a:t>VEBER, J. </a:t>
            </a:r>
            <a:r>
              <a:rPr lang="cs-CZ" i="1" dirty="0"/>
              <a:t>Management.</a:t>
            </a:r>
            <a:r>
              <a:rPr lang="cs-CZ" dirty="0"/>
              <a:t> První dotisk. První vydání. Praha: Management Press, s. r. o., 2007. ISBN 978-80-7261-029-7. (str. 118–162)</a:t>
            </a:r>
          </a:p>
          <a:p>
            <a:r>
              <a:rPr lang="cs-CZ" dirty="0"/>
              <a:t>ŠTĚPANÍK, J. Umění jednat s lidmi. Praha: Grada,2003. ISBN 80-247-050-3.</a:t>
            </a:r>
          </a:p>
        </p:txBody>
      </p:sp>
    </p:spTree>
    <p:extLst>
      <p:ext uri="{BB962C8B-B14F-4D97-AF65-F5344CB8AC3E}">
        <p14:creationId xmlns:p14="http://schemas.microsoft.com/office/powerpoint/2010/main" val="32246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07" y="216816"/>
            <a:ext cx="10515600" cy="5960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/>
              <a:t>Členění podniků dle následujících hledisek:</a:t>
            </a:r>
            <a:endParaRPr lang="cs-CZ" sz="2600" dirty="0"/>
          </a:p>
          <a:p>
            <a:pPr lvl="0"/>
            <a:r>
              <a:rPr lang="cs-CZ" sz="2600" b="1" dirty="0"/>
              <a:t>1. podle rozsahu působnosti</a:t>
            </a:r>
            <a:r>
              <a:rPr lang="cs-CZ" sz="2600" dirty="0"/>
              <a:t> – místní, regionální, mezinárodní, státní.</a:t>
            </a:r>
          </a:p>
          <a:p>
            <a:pPr lvl="0"/>
            <a:r>
              <a:rPr lang="cs-CZ" sz="2600" b="1" dirty="0"/>
              <a:t>2. podle formy vlastnictví</a:t>
            </a:r>
            <a:r>
              <a:rPr lang="cs-CZ" sz="2600" dirty="0"/>
              <a:t> – soukromé, partnerské.</a:t>
            </a:r>
          </a:p>
          <a:p>
            <a:pPr lvl="0"/>
            <a:r>
              <a:rPr lang="cs-CZ" sz="2600" b="1" dirty="0"/>
              <a:t>3. podle výkonů</a:t>
            </a:r>
            <a:r>
              <a:rPr lang="cs-CZ" sz="2600" dirty="0"/>
              <a:t>: </a:t>
            </a:r>
          </a:p>
          <a:p>
            <a:pPr lvl="1"/>
            <a:r>
              <a:rPr lang="cs-CZ" sz="2600" dirty="0"/>
              <a:t>A) vyrábějící statky – těžební, zemědělské, energetické, zpracovatelské, spotřební statky pro obyvatelstvo</a:t>
            </a:r>
          </a:p>
          <a:p>
            <a:pPr lvl="1"/>
            <a:r>
              <a:rPr lang="cs-CZ" sz="2600" dirty="0"/>
              <a:t>B) poskytující služby – výchova a vzdělání, ubytování a přeprava, cestovní ruch, peněžnictví a bankovní služby, zdravotnictví, kultura….</a:t>
            </a:r>
          </a:p>
          <a:p>
            <a:pPr lvl="0"/>
            <a:r>
              <a:rPr lang="cs-CZ" sz="2600" b="1" dirty="0"/>
              <a:t>4. podle velikosti</a:t>
            </a:r>
            <a:r>
              <a:rPr lang="cs-CZ" sz="2600" dirty="0"/>
              <a:t> – mikropodniky, malé, střední a velké</a:t>
            </a:r>
          </a:p>
          <a:p>
            <a:pPr lvl="0"/>
            <a:r>
              <a:rPr lang="cs-CZ" sz="2600" b="1" dirty="0"/>
              <a:t>5. podle odvětví</a:t>
            </a:r>
            <a:r>
              <a:rPr lang="cs-CZ" sz="2600" dirty="0"/>
              <a:t> – klasifikace CZ-NACE, zohledňující technologický rozvoj a je srovnatelná s jinými mezinárodními klasifikacemi</a:t>
            </a:r>
          </a:p>
          <a:p>
            <a:pPr lvl="0"/>
            <a:r>
              <a:rPr lang="cs-CZ" sz="2600" b="1" dirty="0"/>
              <a:t>6. podle právní formy </a:t>
            </a:r>
            <a:r>
              <a:rPr lang="cs-CZ" sz="2600" dirty="0"/>
              <a:t>-</a:t>
            </a:r>
          </a:p>
          <a:p>
            <a:pPr lvl="1"/>
            <a:r>
              <a:rPr lang="cs-CZ" sz="2600" dirty="0"/>
              <a:t>A) podnikání fyzických osob</a:t>
            </a:r>
          </a:p>
          <a:p>
            <a:pPr lvl="1"/>
            <a:r>
              <a:rPr lang="cs-CZ" sz="2600" dirty="0"/>
              <a:t>B) podnikání právnických osob /</a:t>
            </a:r>
            <a:r>
              <a:rPr lang="cs-CZ" sz="2600" i="1" dirty="0"/>
              <a:t>právnickou osobou je subjekt, který má práva a povinnosti a není fyzickou osobou</a:t>
            </a:r>
            <a:r>
              <a:rPr lang="cs-CZ" sz="2600" dirty="0"/>
              <a:t>/</a:t>
            </a:r>
          </a:p>
          <a:p>
            <a:endParaRPr lang="cs-CZ" sz="3000" dirty="0"/>
          </a:p>
          <a:p>
            <a:pPr marL="0" indent="0">
              <a:buNone/>
            </a:pPr>
            <a:endParaRPr lang="cs-CZ" b="1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1220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2514</TotalTime>
  <Words>2439</Words>
  <Application>Microsoft Office PowerPoint</Application>
  <PresentationFormat>Širokoúhlá obrazovka</PresentationFormat>
  <Paragraphs>930</Paragraphs>
  <Slides>84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84</vt:i4>
      </vt:variant>
    </vt:vector>
  </HeadingPairs>
  <TitlesOfParts>
    <vt:vector size="88" baseType="lpstr">
      <vt:lpstr>Arial</vt:lpstr>
      <vt:lpstr>Calibri</vt:lpstr>
      <vt:lpstr>Calibri Light</vt:lpstr>
      <vt:lpstr>Motiv Office</vt:lpstr>
      <vt:lpstr>Ekonomika a řízení podniku</vt:lpstr>
      <vt:lpstr>Anotace</vt:lpstr>
      <vt:lpstr>Témata</vt:lpstr>
      <vt:lpstr>1. Základní pojmy – podnik, podnikání, podnikatelské 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Hospodářský výsledek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9. Základní vývojové směry v managementu   </vt:lpstr>
      <vt:lpstr>Prezentace aplikace PowerPoint</vt:lpstr>
      <vt:lpstr>Frederick Winslow TAYLOR (1856–1912)</vt:lpstr>
      <vt:lpstr>   Společné Ford – Taylor:   </vt:lpstr>
      <vt:lpstr>   Henri FAYOL (1841-1925)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10. Plánování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11. Podnikatelská pozice firmy a její portfolio   </vt:lpstr>
      <vt:lpstr>Prezentace aplikace PowerPoint</vt:lpstr>
      <vt:lpstr>Prezentace aplikace PowerPoint</vt:lpstr>
      <vt:lpstr>Prezentace aplikace PowerPoint</vt:lpstr>
      <vt:lpstr>   12. Vedení lidí, motivace a stimulace pracovníků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Literatura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benesmartin88@gmail.com</cp:lastModifiedBy>
  <cp:revision>186</cp:revision>
  <dcterms:created xsi:type="dcterms:W3CDTF">2017-05-10T10:51:34Z</dcterms:created>
  <dcterms:modified xsi:type="dcterms:W3CDTF">2017-08-26T10:30:29Z</dcterms:modified>
</cp:coreProperties>
</file>