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63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1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48640"/>
            <a:ext cx="9144000" cy="2162115"/>
          </a:xfrm>
        </p:spPr>
        <p:txBody>
          <a:bodyPr>
            <a:normAutofit/>
          </a:bodyPr>
          <a:lstStyle/>
          <a:p>
            <a:r>
              <a:rPr lang="de-DE" b="1" dirty="0"/>
              <a:t>Personenverkehr und Transportwesens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b="1" dirty="0" smtClean="0"/>
              <a:t>Ing. Martina Hlatká</a:t>
            </a: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02565"/>
            <a:ext cx="10515600" cy="1325563"/>
          </a:xfrm>
        </p:spPr>
        <p:txBody>
          <a:bodyPr/>
          <a:lstStyle/>
          <a:p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Ziel</a:t>
            </a:r>
            <a:r>
              <a:rPr lang="cs-CZ" dirty="0"/>
              <a:t> des </a:t>
            </a:r>
            <a:r>
              <a:rPr lang="cs-CZ" dirty="0" err="1"/>
              <a:t>Faches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Das Ziel dieses Faches ist, die Schüler mit der Problematik des Straßenverkehrs kennenlernen. Die Schüler lernen die Grundlagen im Bereich vom Straßenverkehr in allen Verkehrsabteilungen kennen, begreifen die Straßenverkehr</a:t>
            </a:r>
            <a:r>
              <a:rPr lang="cs-CZ" dirty="0"/>
              <a:t>s</a:t>
            </a:r>
            <a:r>
              <a:rPr lang="de-DE" dirty="0" err="1"/>
              <a:t>pezifikation</a:t>
            </a:r>
            <a:r>
              <a:rPr lang="de-DE" dirty="0"/>
              <a:t> und werden die neue Trends in Personalüberführung bezeichnen können. Der Absolvent dieses Faches ist fähig, die einzelne Sorten von Straßenverkehrsmitteln zu charakterisieren, Wirkungsbereichen, Regelmäßigkeiten und </a:t>
            </a:r>
            <a:r>
              <a:rPr lang="de-DE" dirty="0" err="1"/>
              <a:t>und</a:t>
            </a:r>
            <a:r>
              <a:rPr lang="de-DE" dirty="0"/>
              <a:t> Spezifika, die sich zu diese</a:t>
            </a:r>
            <a:r>
              <a:rPr lang="cs-CZ" dirty="0"/>
              <a:t>m</a:t>
            </a:r>
            <a:r>
              <a:rPr lang="de-DE" dirty="0"/>
              <a:t> Thema binden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8092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04395"/>
            <a:ext cx="10515600" cy="1174321"/>
          </a:xfrm>
        </p:spPr>
        <p:txBody>
          <a:bodyPr/>
          <a:lstStyle/>
          <a:p>
            <a:pPr algn="ctr"/>
            <a:r>
              <a:rPr lang="de-DE" b="1" dirty="0"/>
              <a:t>Grundschaltungen der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37130"/>
            <a:ext cx="10515600" cy="4939834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/>
              <a:t>Die </a:t>
            </a:r>
            <a:r>
              <a:rPr lang="de-DE" dirty="0"/>
              <a:t>historische Entwicklung des Personenverkehrs und Transportwesens 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Aspekte des Personenverkehrs und Transportes und Fahrgastabfertigung 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Grundindikatoren im Personenverkehr 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Qualität in Personenverkehr 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Verfahren zur Bestimmung der Fahrgastströme 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Unregelmäßigkeiten im Personenverkehr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de-DE" dirty="0" err="1"/>
              <a:t>Vorstadtverkeh</a:t>
            </a:r>
            <a:r>
              <a:rPr lang="cs-CZ" dirty="0"/>
              <a:t>r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Integrierter Verkehr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Hochgeschwindigkeitsverkehr 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Unkonventioneller Verkehr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Transferknoten</a:t>
            </a:r>
            <a:r>
              <a:rPr lang="cs-CZ" dirty="0"/>
              <a:t> 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Andere</a:t>
            </a:r>
            <a:r>
              <a:rPr lang="cs-CZ" dirty="0"/>
              <a:t> </a:t>
            </a:r>
            <a:r>
              <a:rPr lang="cs-CZ" dirty="0" err="1"/>
              <a:t>Transportsysteme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Personenverkehr</a:t>
            </a:r>
            <a:r>
              <a:rPr lang="cs-CZ" b="1" dirty="0"/>
              <a:t> </a:t>
            </a:r>
            <a:endParaRPr lang="en-US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5927" y="96184"/>
            <a:ext cx="10515600" cy="1138935"/>
          </a:xfrm>
        </p:spPr>
        <p:txBody>
          <a:bodyPr/>
          <a:lstStyle/>
          <a:p>
            <a:pPr algn="ctr"/>
            <a:r>
              <a:rPr lang="cs-CZ" dirty="0"/>
              <a:t>Die Literatur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3024" y="1091609"/>
            <a:ext cx="10738503" cy="4939586"/>
          </a:xfrm>
        </p:spPr>
        <p:txBody>
          <a:bodyPr>
            <a:normAutofit/>
          </a:bodyPr>
          <a:lstStyle/>
          <a:p>
            <a:r>
              <a:rPr lang="cs-CZ" sz="2000" dirty="0"/>
              <a:t>SUROVEC, P., 1998. </a:t>
            </a:r>
            <a:r>
              <a:rPr lang="cs-CZ" sz="2000" dirty="0" err="1"/>
              <a:t>T</a:t>
            </a:r>
            <a:r>
              <a:rPr lang="cs-CZ" sz="2000" i="1" dirty="0" err="1"/>
              <a:t>echnológia</a:t>
            </a:r>
            <a:r>
              <a:rPr lang="cs-CZ" sz="2000" i="1" dirty="0"/>
              <a:t> </a:t>
            </a:r>
            <a:r>
              <a:rPr lang="cs-CZ" sz="2000" i="1" dirty="0" err="1"/>
              <a:t>hromadnej</a:t>
            </a:r>
            <a:r>
              <a:rPr lang="cs-CZ" sz="2000" i="1" dirty="0"/>
              <a:t> </a:t>
            </a:r>
            <a:r>
              <a:rPr lang="cs-CZ" sz="2000" i="1" dirty="0" err="1"/>
              <a:t>osobnej</a:t>
            </a:r>
            <a:r>
              <a:rPr lang="cs-CZ" sz="2000" i="1" dirty="0"/>
              <a:t> dopravy (cestná a </a:t>
            </a:r>
            <a:r>
              <a:rPr lang="cs-CZ" sz="2000" i="1" dirty="0" err="1"/>
              <a:t>mestská</a:t>
            </a:r>
            <a:r>
              <a:rPr lang="cs-CZ" sz="2000" i="1" dirty="0"/>
              <a:t> doprava)</a:t>
            </a:r>
            <a:r>
              <a:rPr lang="cs-CZ" sz="2000" dirty="0"/>
              <a:t>. Žilinská univerzita v Žiline, EDIS. 157 str., ISBN 80-7100-494-4.</a:t>
            </a:r>
          </a:p>
          <a:p>
            <a:r>
              <a:rPr lang="cs-CZ" sz="2000" dirty="0"/>
              <a:t>VÍTEJTE NA ZEMI, 2014. </a:t>
            </a:r>
            <a:r>
              <a:rPr lang="cs-CZ" sz="2000" i="1" dirty="0"/>
              <a:t>Vývoj osobní dopravy v ČR. </a:t>
            </a:r>
            <a:r>
              <a:rPr lang="cs-CZ" sz="2000" dirty="0"/>
              <a:t>[online]. © 2013. [cit. 2014-01-10]. Dostupné z: &lt;http://www.vitejtenazemi.cz/</a:t>
            </a:r>
            <a:r>
              <a:rPr lang="cs-CZ" sz="2000" dirty="0" err="1"/>
              <a:t>cenia</a:t>
            </a:r>
            <a:r>
              <a:rPr lang="cs-CZ" sz="2000" dirty="0"/>
              <a:t>/</a:t>
            </a:r>
            <a:r>
              <a:rPr lang="cs-CZ" sz="2000" dirty="0" err="1"/>
              <a:t>index.php?p</a:t>
            </a:r>
            <a:r>
              <a:rPr lang="cs-CZ" sz="2000" dirty="0"/>
              <a:t>=</a:t>
            </a:r>
            <a:r>
              <a:rPr lang="cs-CZ" sz="2000" dirty="0" err="1"/>
              <a:t>vyvoj_osobni_dopravy_v_cr&amp;site</a:t>
            </a:r>
            <a:r>
              <a:rPr lang="cs-CZ" sz="2000" dirty="0"/>
              <a:t>=doprava&gt;.</a:t>
            </a:r>
          </a:p>
          <a:p>
            <a:r>
              <a:rPr lang="cs-CZ" sz="2000" dirty="0"/>
              <a:t>VONKA, J. a kol., 2001. </a:t>
            </a:r>
            <a:r>
              <a:rPr lang="cs-CZ" sz="2000" i="1" dirty="0"/>
              <a:t>Osobní doprava. </a:t>
            </a:r>
            <a:r>
              <a:rPr lang="cs-CZ" sz="2000" dirty="0"/>
              <a:t>1. vyd. Pardubice: Tiskařské středisko Univerzity Pardubice.170 s. Skripta DFJP. ISBN 80-7194-320-7. </a:t>
            </a:r>
          </a:p>
          <a:p>
            <a:r>
              <a:rPr lang="cs-CZ" sz="2000" dirty="0"/>
              <a:t>DRDLA, P., 2005. </a:t>
            </a:r>
            <a:r>
              <a:rPr lang="cs-CZ" sz="2000" i="1" dirty="0"/>
              <a:t>Technologie a řízení dopravy: městská hromadná doprava.</a:t>
            </a:r>
            <a:r>
              <a:rPr lang="cs-CZ" sz="2000" dirty="0"/>
              <a:t> Pardubice: Tiskařské středisko Univerzity Pardubice</a:t>
            </a:r>
          </a:p>
          <a:p>
            <a:r>
              <a:rPr lang="cs-CZ" sz="2000" dirty="0"/>
              <a:t>HABARDA, D., 1988. </a:t>
            </a:r>
            <a:r>
              <a:rPr lang="cs-CZ" sz="2000" i="1" dirty="0" err="1"/>
              <a:t>Mestská</a:t>
            </a:r>
            <a:r>
              <a:rPr lang="cs-CZ" sz="2000" i="1" dirty="0"/>
              <a:t> hromadná doprava</a:t>
            </a:r>
            <a:r>
              <a:rPr lang="cs-CZ" sz="2000" dirty="0"/>
              <a:t>. In </a:t>
            </a:r>
            <a:r>
              <a:rPr lang="cs-CZ" sz="2000" i="1" dirty="0" err="1"/>
              <a:t>Edícia</a:t>
            </a:r>
            <a:r>
              <a:rPr lang="cs-CZ" sz="2000" i="1" dirty="0"/>
              <a:t> </a:t>
            </a:r>
            <a:r>
              <a:rPr lang="cs-CZ" sz="2000" i="1" dirty="0" err="1"/>
              <a:t>dopravnej</a:t>
            </a:r>
            <a:r>
              <a:rPr lang="cs-CZ" sz="2000" i="1" dirty="0"/>
              <a:t> </a:t>
            </a:r>
            <a:r>
              <a:rPr lang="cs-CZ" sz="2000" i="1" dirty="0" err="1"/>
              <a:t>literatúry</a:t>
            </a:r>
            <a:r>
              <a:rPr lang="cs-CZ" sz="2000" dirty="0"/>
              <a:t>. 2. </a:t>
            </a:r>
            <a:r>
              <a:rPr lang="cs-CZ" sz="2000" dirty="0" err="1"/>
              <a:t>preprac</a:t>
            </a:r>
            <a:r>
              <a:rPr lang="cs-CZ" sz="2000" dirty="0"/>
              <a:t>. vyd. Bratislava: Alfa. 438 s. </a:t>
            </a:r>
            <a:r>
              <a:rPr lang="cs-CZ" sz="2000" dirty="0" err="1"/>
              <a:t>Edícia</a:t>
            </a:r>
            <a:r>
              <a:rPr lang="cs-CZ" sz="2000" dirty="0"/>
              <a:t> </a:t>
            </a:r>
            <a:r>
              <a:rPr lang="cs-CZ" sz="2000" dirty="0" err="1"/>
              <a:t>dopravnej</a:t>
            </a:r>
            <a:r>
              <a:rPr lang="cs-CZ" sz="2000" dirty="0"/>
              <a:t> </a:t>
            </a:r>
            <a:r>
              <a:rPr lang="cs-CZ" sz="2000" dirty="0" err="1"/>
              <a:t>literatúry</a:t>
            </a:r>
            <a:r>
              <a:rPr lang="cs-CZ" sz="2000" dirty="0"/>
              <a:t>.</a:t>
            </a:r>
          </a:p>
          <a:p>
            <a:r>
              <a:rPr lang="cs-CZ" sz="2000" dirty="0"/>
              <a:t>VONKA, J., 2004. </a:t>
            </a:r>
            <a:r>
              <a:rPr lang="cs-CZ" sz="2000" i="1" dirty="0"/>
              <a:t>Osobní doprava</a:t>
            </a:r>
            <a:r>
              <a:rPr lang="cs-CZ" sz="2000" dirty="0"/>
              <a:t>. 2. vyd. </a:t>
            </a:r>
            <a:r>
              <a:rPr lang="cs-CZ" sz="2000" dirty="0" err="1"/>
              <a:t>Patdubice</a:t>
            </a:r>
            <a:r>
              <a:rPr lang="cs-CZ" sz="2000" dirty="0"/>
              <a:t>: Univerzita Pardubice. 162 s. ISBN 80-7194-630-3.</a:t>
            </a:r>
          </a:p>
          <a:p>
            <a:r>
              <a:rPr lang="cs-CZ" sz="2000" dirty="0"/>
              <a:t>KUBÁT, B., 2010. </a:t>
            </a:r>
            <a:r>
              <a:rPr lang="cs-CZ" sz="2000" i="1" dirty="0"/>
              <a:t>Městská a příměstská kolejová doprava</a:t>
            </a:r>
            <a:r>
              <a:rPr lang="cs-CZ" sz="2000" dirty="0"/>
              <a:t>. Vyd. 1.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 Česká republika. 347 s. ISBN 978-80-7357-539-7.</a:t>
            </a:r>
          </a:p>
          <a:p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5169" y="129092"/>
            <a:ext cx="10515600" cy="890874"/>
          </a:xfrm>
        </p:spPr>
        <p:txBody>
          <a:bodyPr/>
          <a:lstStyle/>
          <a:p>
            <a:pPr algn="ctr"/>
            <a:r>
              <a:rPr lang="cs-CZ" dirty="0"/>
              <a:t>Die Literatur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17581"/>
            <a:ext cx="10738503" cy="5554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000" dirty="0"/>
          </a:p>
          <a:p>
            <a:r>
              <a:rPr lang="cs-CZ" sz="2000" dirty="0"/>
              <a:t>DRDLA, P., 2013a. </a:t>
            </a:r>
            <a:r>
              <a:rPr lang="cs-CZ" sz="2000" i="1" dirty="0"/>
              <a:t>Integrované dopravní systémy</a:t>
            </a:r>
            <a:r>
              <a:rPr lang="cs-CZ" sz="2000" dirty="0"/>
              <a:t> - </a:t>
            </a:r>
            <a:r>
              <a:rPr lang="cs-CZ" sz="2000" i="1" dirty="0"/>
              <a:t>přednáškové prezentace v </a:t>
            </a:r>
            <a:r>
              <a:rPr lang="cs-CZ" sz="2000" i="1" dirty="0" err="1"/>
              <a:t>Power</a:t>
            </a:r>
            <a:r>
              <a:rPr lang="cs-CZ" sz="2000" i="1" dirty="0"/>
              <a:t> Pointu. </a:t>
            </a:r>
            <a:r>
              <a:rPr lang="cs-CZ" sz="2000" dirty="0"/>
              <a:t>[online]. © 2014. [cit. 2014-01-16]. Dostupné z: &lt;http://www.drdla.wz.cz/podklady.htm&gt;.</a:t>
            </a:r>
          </a:p>
          <a:p>
            <a:r>
              <a:rPr lang="cs-CZ" sz="2000" dirty="0"/>
              <a:t>DRDLA, P., 2013b. </a:t>
            </a:r>
            <a:r>
              <a:rPr lang="cs-CZ" sz="2000" i="1" dirty="0"/>
              <a:t>Materiály pro výuku </a:t>
            </a:r>
            <a:r>
              <a:rPr lang="cs-CZ" sz="2000" i="1" dirty="0" err="1"/>
              <a:t>predmetu</a:t>
            </a:r>
            <a:r>
              <a:rPr lang="cs-CZ" sz="2000" i="1" dirty="0"/>
              <a:t> Integrované dopravní systémy (PIDSP, PIDSK) - 2. část. </a:t>
            </a:r>
            <a:r>
              <a:rPr lang="cs-CZ" sz="2000" dirty="0"/>
              <a:t>[online]. © 2014. [cit. 2014-01-16]. Dostupné z: &lt;http://www.drdla.wz.cz/podklady.htm&gt;.</a:t>
            </a:r>
          </a:p>
          <a:p>
            <a:r>
              <a:rPr lang="cs-CZ" sz="2000" dirty="0"/>
              <a:t>GOGOLA, M., 2013. </a:t>
            </a:r>
            <a:r>
              <a:rPr lang="cs-CZ" sz="2000" i="1" dirty="0"/>
              <a:t>Hromadná </a:t>
            </a:r>
            <a:r>
              <a:rPr lang="cs-CZ" sz="2000" i="1" dirty="0" err="1"/>
              <a:t>osobná</a:t>
            </a:r>
            <a:r>
              <a:rPr lang="cs-CZ" sz="2000" i="1" dirty="0"/>
              <a:t> doprava</a:t>
            </a:r>
            <a:r>
              <a:rPr lang="cs-CZ" sz="2000" dirty="0"/>
              <a:t> - </a:t>
            </a:r>
            <a:r>
              <a:rPr lang="cs-CZ" sz="2000" i="1" dirty="0"/>
              <a:t>přednáškové materiály z daného předmětu. </a:t>
            </a:r>
            <a:r>
              <a:rPr lang="cs-CZ" sz="2000" dirty="0"/>
              <a:t>Soukromé materiály autora.</a:t>
            </a:r>
          </a:p>
          <a:p>
            <a:r>
              <a:rPr lang="cs-CZ" sz="2000" dirty="0"/>
              <a:t>MALÝ, F., 2002.</a:t>
            </a:r>
            <a:r>
              <a:rPr lang="cs-CZ" sz="2000" i="1" dirty="0"/>
              <a:t> </a:t>
            </a:r>
            <a:r>
              <a:rPr lang="cs-CZ" sz="2000" i="1" dirty="0" err="1"/>
              <a:t>Intramuros</a:t>
            </a:r>
            <a:r>
              <a:rPr lang="cs-CZ" sz="2000" i="1" dirty="0"/>
              <a:t> – metodika posuzování integrovaných dopravních systémů. </a:t>
            </a:r>
            <a:r>
              <a:rPr lang="cs-CZ" sz="2000" dirty="0"/>
              <a:t>[online]. Vydáno v rámci společného programu Doprava pro 21. století nadací Partnerství a VIA. Plzeň. © 2002. [cit. 2014-01-16]. Dostupné z: &lt;http://www.drdla.wz.cz/podklady.htm&gt;.</a:t>
            </a:r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0399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190</Words>
  <Application>Microsoft Office PowerPoint</Application>
  <PresentationFormat>Širokoúhlá obrazovka</PresentationFormat>
  <Paragraphs>37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Personenverkehr und Transportwesens Ing. Martina Hlatká</vt:lpstr>
      <vt:lpstr>Das Ziel des Faches </vt:lpstr>
      <vt:lpstr>Grundschaltungen der Studie</vt:lpstr>
      <vt:lpstr>Die Literatur</vt:lpstr>
      <vt:lpstr>Die Literatur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42</cp:revision>
  <dcterms:created xsi:type="dcterms:W3CDTF">2017-05-10T10:51:34Z</dcterms:created>
  <dcterms:modified xsi:type="dcterms:W3CDTF">2017-07-13T11:01:46Z</dcterms:modified>
</cp:coreProperties>
</file>