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  <p:sldId id="29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de-DE" sz="3600" b="1" dirty="0"/>
              <a:t>Personenverkehr und Transportwesens</a:t>
            </a:r>
            <a:r>
              <a:rPr lang="cs-CZ" sz="3600"/>
              <a:t/>
            </a:r>
            <a:br>
              <a:rPr lang="cs-CZ" sz="3600"/>
            </a:br>
            <a:r>
              <a:rPr lang="cs-CZ" b="1" smtClean="0"/>
              <a:t>3</a:t>
            </a:r>
            <a:r>
              <a:rPr lang="cs-CZ" b="1" dirty="0"/>
              <a:t>. </a:t>
            </a:r>
            <a:r>
              <a:rPr lang="cs-CZ" b="1" dirty="0" err="1"/>
              <a:t>Grundindikatoren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Personenverkehr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err="1"/>
              <a:t>Grundindikatoren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Personenverkehr</a:t>
            </a:r>
            <a:r>
              <a:rPr lang="cs-CZ" b="1" dirty="0"/>
              <a:t> </a:t>
            </a:r>
          </a:p>
          <a:p>
            <a:pPr algn="just"/>
            <a:endParaRPr lang="cs-CZ" b="1" dirty="0"/>
          </a:p>
          <a:p>
            <a:pPr marL="0" indent="0" algn="just">
              <a:buNone/>
            </a:pPr>
            <a:r>
              <a:rPr lang="cs-CZ" dirty="0" err="1"/>
              <a:t>Grundindikatoren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Personenverkehr</a:t>
            </a:r>
            <a:r>
              <a:rPr lang="cs-CZ" dirty="0"/>
              <a:t> </a:t>
            </a:r>
            <a:r>
              <a:rPr lang="cs-CZ" dirty="0" err="1"/>
              <a:t>dienen</a:t>
            </a:r>
            <a:r>
              <a:rPr lang="cs-CZ" dirty="0"/>
              <a:t> </a:t>
            </a:r>
            <a:r>
              <a:rPr lang="cs-CZ" dirty="0" err="1"/>
              <a:t>dazu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Qualität</a:t>
            </a:r>
            <a:r>
              <a:rPr lang="cs-CZ" dirty="0"/>
              <a:t> der </a:t>
            </a:r>
            <a:r>
              <a:rPr lang="cs-CZ" dirty="0" err="1"/>
              <a:t>einzelnen</a:t>
            </a:r>
            <a:r>
              <a:rPr lang="cs-CZ" dirty="0"/>
              <a:t> </a:t>
            </a:r>
            <a:r>
              <a:rPr lang="cs-CZ" dirty="0" err="1"/>
              <a:t>Transportsubsysteme</a:t>
            </a:r>
            <a:r>
              <a:rPr lang="cs-CZ" dirty="0"/>
              <a:t> </a:t>
            </a:r>
            <a:r>
              <a:rPr lang="cs-CZ" dirty="0" err="1"/>
              <a:t>untereinander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vergleichen</a:t>
            </a:r>
            <a:r>
              <a:rPr lang="cs-CZ" dirty="0"/>
              <a:t>. </a:t>
            </a:r>
            <a:r>
              <a:rPr lang="cs-CZ" dirty="0" err="1"/>
              <a:t>Diese</a:t>
            </a:r>
            <a:r>
              <a:rPr lang="cs-CZ" dirty="0"/>
              <a:t> </a:t>
            </a:r>
            <a:r>
              <a:rPr lang="cs-CZ" dirty="0" err="1"/>
              <a:t>Indikatoren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den </a:t>
            </a:r>
            <a:r>
              <a:rPr lang="cs-CZ" dirty="0" err="1"/>
              <a:t>Umfang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Nutzungsausmaß</a:t>
            </a:r>
            <a:r>
              <a:rPr lang="cs-CZ" dirty="0"/>
              <a:t> von </a:t>
            </a:r>
            <a:r>
              <a:rPr lang="cs-CZ" dirty="0" err="1"/>
              <a:t>technischen</a:t>
            </a:r>
            <a:r>
              <a:rPr lang="cs-CZ" dirty="0"/>
              <a:t> </a:t>
            </a:r>
            <a:r>
              <a:rPr lang="cs-CZ" dirty="0" err="1"/>
              <a:t>Mitteln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Einrichtungen</a:t>
            </a:r>
            <a:r>
              <a:rPr lang="cs-CZ" dirty="0"/>
              <a:t> (</a:t>
            </a:r>
            <a:r>
              <a:rPr lang="cs-CZ" dirty="0" err="1"/>
              <a:t>Fahrzeuge</a:t>
            </a:r>
            <a:r>
              <a:rPr lang="cs-CZ" dirty="0"/>
              <a:t>, </a:t>
            </a:r>
            <a:r>
              <a:rPr lang="cs-CZ" dirty="0" err="1"/>
              <a:t>Transportwege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 </a:t>
            </a:r>
            <a:r>
              <a:rPr lang="cs-CZ" dirty="0" err="1"/>
              <a:t>bestimmen</a:t>
            </a:r>
            <a:r>
              <a:rPr lang="cs-CZ" dirty="0"/>
              <a:t>. Die </a:t>
            </a:r>
            <a:r>
              <a:rPr lang="cs-CZ" dirty="0" err="1"/>
              <a:t>Indikatoren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in </a:t>
            </a:r>
            <a:r>
              <a:rPr lang="cs-CZ" dirty="0" err="1"/>
              <a:t>zwei</a:t>
            </a:r>
            <a:r>
              <a:rPr lang="cs-CZ" dirty="0"/>
              <a:t> </a:t>
            </a:r>
            <a:r>
              <a:rPr lang="cs-CZ" dirty="0" err="1"/>
              <a:t>Gruppen</a:t>
            </a:r>
            <a:r>
              <a:rPr lang="cs-CZ" dirty="0"/>
              <a:t> </a:t>
            </a:r>
            <a:r>
              <a:rPr lang="cs-CZ" dirty="0" err="1"/>
              <a:t>aufgeteilt</a:t>
            </a:r>
            <a:r>
              <a:rPr lang="cs-CZ" dirty="0"/>
              <a:t>, </a:t>
            </a:r>
            <a:r>
              <a:rPr lang="cs-CZ" b="1" dirty="0" err="1"/>
              <a:t>quantitative</a:t>
            </a:r>
            <a:r>
              <a:rPr lang="cs-CZ" b="1" dirty="0"/>
              <a:t> </a:t>
            </a:r>
            <a:r>
              <a:rPr lang="cs-CZ" b="1" dirty="0" err="1"/>
              <a:t>Indikatoren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qualitative</a:t>
            </a:r>
            <a:r>
              <a:rPr lang="cs-CZ" b="1" dirty="0"/>
              <a:t> </a:t>
            </a:r>
            <a:r>
              <a:rPr lang="cs-CZ" b="1" dirty="0" err="1"/>
              <a:t>Indikatoren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4804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Indikatoren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endParaRPr lang="cs-CZ" dirty="0"/>
          </a:p>
          <a:p>
            <a:pPr marL="514350" indent="-514350" algn="just">
              <a:buFont typeface="+mj-lt"/>
              <a:buAutoNum type="arabicPeriod"/>
            </a:pPr>
            <a:r>
              <a:rPr lang="cs-CZ" dirty="0" err="1"/>
              <a:t>Fahrgastanzahl</a:t>
            </a:r>
            <a:r>
              <a:rPr lang="cs-CZ" dirty="0"/>
              <a:t> </a:t>
            </a:r>
            <a:r>
              <a:rPr lang="cs-CZ" dirty="0" err="1"/>
              <a:t>transportiert</a:t>
            </a:r>
            <a:r>
              <a:rPr lang="cs-CZ" dirty="0"/>
              <a:t> in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Bezirk</a:t>
            </a:r>
            <a:r>
              <a:rPr lang="cs-CZ" dirty="0"/>
              <a:t> /Region - Bei der </a:t>
            </a:r>
            <a:r>
              <a:rPr lang="cs-CZ" dirty="0" err="1"/>
              <a:t>Bestimmung</a:t>
            </a:r>
            <a:r>
              <a:rPr lang="cs-CZ" dirty="0"/>
              <a:t> der </a:t>
            </a:r>
            <a:r>
              <a:rPr lang="cs-CZ" dirty="0" err="1"/>
              <a:t>Fahrgastanzahl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statistische</a:t>
            </a:r>
            <a:r>
              <a:rPr lang="cs-CZ" dirty="0"/>
              <a:t> </a:t>
            </a:r>
            <a:r>
              <a:rPr lang="cs-CZ" dirty="0" err="1"/>
              <a:t>Daten</a:t>
            </a:r>
            <a:r>
              <a:rPr lang="cs-CZ" dirty="0"/>
              <a:t>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Anzahl</a:t>
            </a:r>
            <a:r>
              <a:rPr lang="cs-CZ" dirty="0"/>
              <a:t> der </a:t>
            </a:r>
            <a:r>
              <a:rPr lang="cs-CZ" dirty="0" err="1"/>
              <a:t>verkauften</a:t>
            </a:r>
            <a:r>
              <a:rPr lang="cs-CZ" dirty="0"/>
              <a:t> </a:t>
            </a:r>
            <a:r>
              <a:rPr lang="cs-CZ" dirty="0" err="1"/>
              <a:t>Fahrkarten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Buchhaltungsunterlagen</a:t>
            </a:r>
            <a:r>
              <a:rPr lang="cs-CZ" dirty="0"/>
              <a:t> </a:t>
            </a:r>
            <a:r>
              <a:rPr lang="cs-CZ" dirty="0" err="1"/>
              <a:t>verwendet</a:t>
            </a:r>
            <a:r>
              <a:rPr lang="cs-CZ" dirty="0"/>
              <a:t>; </a:t>
            </a:r>
            <a:r>
              <a:rPr lang="cs-CZ" dirty="0" err="1"/>
              <a:t>dazu</a:t>
            </a:r>
            <a:r>
              <a:rPr lang="cs-CZ" dirty="0"/>
              <a:t> </a:t>
            </a:r>
            <a:r>
              <a:rPr lang="cs-CZ" dirty="0" err="1"/>
              <a:t>muss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vernünftige</a:t>
            </a:r>
            <a:r>
              <a:rPr lang="cs-CZ" dirty="0"/>
              <a:t> </a:t>
            </a:r>
            <a:r>
              <a:rPr lang="cs-CZ" dirty="0" err="1"/>
              <a:t>Schätzung</a:t>
            </a:r>
            <a:r>
              <a:rPr lang="cs-CZ" dirty="0"/>
              <a:t> der </a:t>
            </a:r>
            <a:r>
              <a:rPr lang="cs-CZ" dirty="0" err="1"/>
              <a:t>Zahl</a:t>
            </a:r>
            <a:r>
              <a:rPr lang="cs-CZ" dirty="0"/>
              <a:t> der </a:t>
            </a:r>
            <a:r>
              <a:rPr lang="cs-CZ" dirty="0" err="1"/>
              <a:t>Fahrgäste</a:t>
            </a:r>
            <a:r>
              <a:rPr lang="cs-CZ" dirty="0"/>
              <a:t> </a:t>
            </a:r>
            <a:r>
              <a:rPr lang="cs-CZ" dirty="0" err="1"/>
              <a:t>zugerechnet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kostenlos</a:t>
            </a:r>
            <a:r>
              <a:rPr lang="cs-CZ" dirty="0"/>
              <a:t>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verschiedenen</a:t>
            </a:r>
            <a:r>
              <a:rPr lang="cs-CZ" dirty="0"/>
              <a:t> </a:t>
            </a:r>
            <a:r>
              <a:rPr lang="cs-CZ" dirty="0" err="1"/>
              <a:t>Formen</a:t>
            </a:r>
            <a:r>
              <a:rPr lang="cs-CZ" dirty="0"/>
              <a:t> von </a:t>
            </a:r>
            <a:r>
              <a:rPr lang="cs-CZ" dirty="0" err="1"/>
              <a:t>Abonnementkarten</a:t>
            </a:r>
            <a:r>
              <a:rPr lang="cs-CZ" dirty="0"/>
              <a:t> </a:t>
            </a:r>
            <a:r>
              <a:rPr lang="cs-CZ" dirty="0" err="1"/>
              <a:t>usw</a:t>
            </a:r>
            <a:r>
              <a:rPr lang="cs-CZ" dirty="0"/>
              <a:t>. </a:t>
            </a:r>
            <a:r>
              <a:rPr lang="cs-CZ" dirty="0" err="1"/>
              <a:t>transportiert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endParaRPr lang="cs-CZ" dirty="0"/>
          </a:p>
          <a:p>
            <a:pPr marL="514350" indent="-514350" algn="just">
              <a:buFont typeface="+mj-lt"/>
              <a:buAutoNum type="arabicPeriod"/>
            </a:pPr>
            <a:r>
              <a:rPr lang="cs-CZ" dirty="0" err="1"/>
              <a:t>Fahrzeuge</a:t>
            </a:r>
            <a:r>
              <a:rPr lang="cs-CZ" dirty="0"/>
              <a:t>- /</a:t>
            </a:r>
            <a:r>
              <a:rPr lang="cs-CZ" dirty="0" err="1"/>
              <a:t>Zug</a:t>
            </a:r>
            <a:r>
              <a:rPr lang="cs-CZ" dirty="0"/>
              <a:t>-/ </a:t>
            </a:r>
            <a:r>
              <a:rPr lang="cs-CZ" dirty="0" err="1"/>
              <a:t>Kilometer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Personenverkehr</a:t>
            </a:r>
            <a:endParaRPr lang="cs-CZ" dirty="0"/>
          </a:p>
          <a:p>
            <a:pPr marL="514350" lvl="0" indent="-514350" algn="just">
              <a:buFont typeface="+mj-lt"/>
              <a:buAutoNum type="arabicPeriod"/>
            </a:pPr>
            <a:endParaRPr lang="cs-CZ" dirty="0"/>
          </a:p>
          <a:p>
            <a:pPr marL="514350" lvl="0" indent="-514350" algn="just">
              <a:buFont typeface="+mj-lt"/>
              <a:buAutoNum type="arabicPeriod"/>
            </a:pPr>
            <a:r>
              <a:rPr lang="cs-CZ" dirty="0" err="1"/>
              <a:t>Personenkilometer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47757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 err="1"/>
              <a:t>Qualitative</a:t>
            </a:r>
            <a:r>
              <a:rPr lang="cs-CZ" b="1" dirty="0"/>
              <a:t> </a:t>
            </a:r>
            <a:r>
              <a:rPr lang="cs-CZ" b="1" dirty="0" err="1"/>
              <a:t>Indikatoren</a:t>
            </a:r>
            <a:r>
              <a:rPr lang="cs-CZ" b="1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err="1"/>
              <a:t>Umlaufzeit</a:t>
            </a:r>
            <a:r>
              <a:rPr lang="cs-CZ" dirty="0"/>
              <a:t> von </a:t>
            </a:r>
            <a:r>
              <a:rPr lang="cs-CZ" dirty="0" err="1"/>
              <a:t>persönlichen</a:t>
            </a:r>
            <a:r>
              <a:rPr lang="cs-CZ" dirty="0"/>
              <a:t> </a:t>
            </a:r>
            <a:r>
              <a:rPr lang="cs-CZ" dirty="0" err="1"/>
              <a:t>Verkehrsmitteln</a:t>
            </a:r>
            <a:r>
              <a:rPr lang="cs-CZ" dirty="0"/>
              <a:t> </a:t>
            </a:r>
            <a:r>
              <a:rPr lang="cs-CZ" b="1" i="1" dirty="0"/>
              <a:t>- </a:t>
            </a:r>
            <a:r>
              <a:rPr lang="cs-CZ" dirty="0"/>
              <a:t>Die </a:t>
            </a:r>
            <a:r>
              <a:rPr lang="cs-CZ" dirty="0" err="1"/>
              <a:t>Umlaufzeit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Zeit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der </a:t>
            </a:r>
            <a:r>
              <a:rPr lang="cs-CZ" dirty="0" err="1"/>
              <a:t>Abfahrt</a:t>
            </a:r>
            <a:r>
              <a:rPr lang="cs-CZ" dirty="0"/>
              <a:t> des </a:t>
            </a:r>
            <a:r>
              <a:rPr lang="cs-CZ" dirty="0" err="1"/>
              <a:t>Fahrzeugs</a:t>
            </a:r>
            <a:r>
              <a:rPr lang="cs-CZ" dirty="0"/>
              <a:t> von dem </a:t>
            </a:r>
            <a:r>
              <a:rPr lang="cs-CZ" dirty="0" err="1"/>
              <a:t>Ausgangspunkt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nächsten</a:t>
            </a:r>
            <a:r>
              <a:rPr lang="cs-CZ" dirty="0"/>
              <a:t> </a:t>
            </a:r>
            <a:r>
              <a:rPr lang="cs-CZ" dirty="0" err="1"/>
              <a:t>Abfahrt</a:t>
            </a:r>
            <a:r>
              <a:rPr lang="cs-CZ" dirty="0"/>
              <a:t> von der </a:t>
            </a:r>
            <a:r>
              <a:rPr lang="cs-CZ" dirty="0" err="1"/>
              <a:t>gleichen</a:t>
            </a:r>
            <a:r>
              <a:rPr lang="cs-CZ" dirty="0"/>
              <a:t> Stelle. </a:t>
            </a:r>
            <a:r>
              <a:rPr lang="cs-CZ" dirty="0" err="1"/>
              <a:t>Diese</a:t>
            </a:r>
            <a:r>
              <a:rPr lang="cs-CZ" dirty="0"/>
              <a:t> </a:t>
            </a:r>
            <a:r>
              <a:rPr lang="cs-CZ" dirty="0" err="1"/>
              <a:t>Zeit</a:t>
            </a:r>
            <a:r>
              <a:rPr lang="cs-CZ" dirty="0"/>
              <a:t> kann durch </a:t>
            </a:r>
            <a:r>
              <a:rPr lang="cs-CZ" dirty="0" err="1"/>
              <a:t>Erhöhung</a:t>
            </a:r>
            <a:r>
              <a:rPr lang="cs-CZ" dirty="0"/>
              <a:t> der </a:t>
            </a:r>
            <a:r>
              <a:rPr lang="cs-CZ" dirty="0" err="1"/>
              <a:t>Reisegeschwindigkeit</a:t>
            </a:r>
            <a:r>
              <a:rPr lang="cs-CZ" dirty="0"/>
              <a:t> der </a:t>
            </a:r>
            <a:r>
              <a:rPr lang="cs-CZ" dirty="0" err="1"/>
              <a:t>Fahrzeuge</a:t>
            </a:r>
            <a:r>
              <a:rPr lang="cs-CZ" dirty="0"/>
              <a:t> </a:t>
            </a:r>
            <a:r>
              <a:rPr lang="cs-CZ" dirty="0" err="1"/>
              <a:t>verkürzt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. </a:t>
            </a:r>
            <a:r>
              <a:rPr lang="cs-CZ" dirty="0" err="1"/>
              <a:t>Das</a:t>
            </a:r>
            <a:r>
              <a:rPr lang="cs-CZ" dirty="0"/>
              <a:t> kann durch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Verkürzung</a:t>
            </a:r>
            <a:r>
              <a:rPr lang="cs-CZ" dirty="0"/>
              <a:t> des </a:t>
            </a:r>
            <a:r>
              <a:rPr lang="cs-CZ" dirty="0" err="1"/>
              <a:t>Aufenthalts</a:t>
            </a:r>
            <a:r>
              <a:rPr lang="cs-CZ" dirty="0"/>
              <a:t> in dem </a:t>
            </a:r>
            <a:r>
              <a:rPr lang="cs-CZ" dirty="0" err="1"/>
              <a:t>Ausgangspunkt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Umkehrpunkt</a:t>
            </a:r>
            <a:r>
              <a:rPr lang="cs-CZ" dirty="0"/>
              <a:t> von </a:t>
            </a:r>
            <a:r>
              <a:rPr lang="cs-CZ" dirty="0" err="1"/>
              <a:t>Fahrzeugen</a:t>
            </a:r>
            <a:r>
              <a:rPr lang="cs-CZ" dirty="0"/>
              <a:t>, </a:t>
            </a:r>
            <a:r>
              <a:rPr lang="cs-CZ" dirty="0" err="1"/>
              <a:t>evtl</a:t>
            </a:r>
            <a:r>
              <a:rPr lang="cs-CZ" dirty="0"/>
              <a:t>. durch </a:t>
            </a:r>
            <a:r>
              <a:rPr lang="cs-CZ" dirty="0" err="1"/>
              <a:t>Regulation</a:t>
            </a:r>
            <a:r>
              <a:rPr lang="cs-CZ" dirty="0"/>
              <a:t> der </a:t>
            </a:r>
            <a:r>
              <a:rPr lang="cs-CZ" dirty="0" err="1"/>
              <a:t>Betriebsprozesstechnologie</a:t>
            </a:r>
            <a:r>
              <a:rPr lang="cs-CZ" dirty="0"/>
              <a:t> </a:t>
            </a:r>
            <a:r>
              <a:rPr lang="cs-CZ" dirty="0" err="1"/>
              <a:t>bestimmtes</a:t>
            </a:r>
            <a:r>
              <a:rPr lang="cs-CZ" dirty="0"/>
              <a:t> Transport-</a:t>
            </a:r>
            <a:r>
              <a:rPr lang="cs-CZ" dirty="0" err="1"/>
              <a:t>Subsystems</a:t>
            </a:r>
            <a:r>
              <a:rPr lang="cs-CZ" dirty="0"/>
              <a:t>, </a:t>
            </a:r>
            <a:r>
              <a:rPr lang="cs-CZ" dirty="0" err="1"/>
              <a:t>erreicht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cs-CZ" dirty="0"/>
          </a:p>
          <a:p>
            <a:pPr marL="514350" indent="-514350" algn="just">
              <a:buFont typeface="+mj-lt"/>
              <a:buAutoNum type="arabicPeriod"/>
            </a:pPr>
            <a:r>
              <a:rPr lang="cs-CZ" dirty="0" err="1"/>
              <a:t>Geschwindigkeit</a:t>
            </a:r>
            <a:r>
              <a:rPr lang="cs-CZ" b="1" i="1" dirty="0"/>
              <a:t> - </a:t>
            </a:r>
            <a:r>
              <a:rPr lang="cs-CZ" dirty="0"/>
              <a:t>Es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der </a:t>
            </a:r>
            <a:r>
              <a:rPr lang="cs-CZ" dirty="0" err="1"/>
              <a:t>wichtigsten</a:t>
            </a:r>
            <a:r>
              <a:rPr lang="cs-CZ" dirty="0"/>
              <a:t> </a:t>
            </a:r>
            <a:r>
              <a:rPr lang="cs-CZ" dirty="0" err="1"/>
              <a:t>Indikatoren</a:t>
            </a:r>
            <a:r>
              <a:rPr lang="cs-CZ" dirty="0"/>
              <a:t> des </a:t>
            </a:r>
            <a:r>
              <a:rPr lang="cs-CZ" dirty="0" err="1"/>
              <a:t>Personenverkehrs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Qualität</a:t>
            </a:r>
            <a:r>
              <a:rPr lang="cs-CZ" dirty="0"/>
              <a:t> der </a:t>
            </a:r>
            <a:r>
              <a:rPr lang="cs-CZ" dirty="0" err="1"/>
              <a:t>Transportsubsystems</a:t>
            </a:r>
            <a:r>
              <a:rPr lang="cs-CZ" dirty="0"/>
              <a:t>, der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Fahrgäste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Träger </a:t>
            </a:r>
            <a:r>
              <a:rPr lang="cs-CZ" dirty="0" err="1"/>
              <a:t>einen</a:t>
            </a:r>
            <a:r>
              <a:rPr lang="cs-CZ" dirty="0"/>
              <a:t> </a:t>
            </a:r>
            <a:r>
              <a:rPr lang="cs-CZ" dirty="0" err="1"/>
              <a:t>entscheidenden</a:t>
            </a:r>
            <a:r>
              <a:rPr lang="cs-CZ" dirty="0"/>
              <a:t> </a:t>
            </a:r>
            <a:r>
              <a:rPr lang="cs-CZ" dirty="0" err="1"/>
              <a:t>Einfluss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 err="1"/>
              <a:t>Unter</a:t>
            </a:r>
            <a:r>
              <a:rPr lang="cs-CZ" u="sng" dirty="0"/>
              <a:t> </a:t>
            </a:r>
            <a:r>
              <a:rPr lang="cs-CZ" u="sng" dirty="0" err="1"/>
              <a:t>qualitative</a:t>
            </a:r>
            <a:r>
              <a:rPr lang="cs-CZ" u="sng" dirty="0"/>
              <a:t> </a:t>
            </a:r>
            <a:r>
              <a:rPr lang="cs-CZ" u="sng" dirty="0" err="1"/>
              <a:t>Indikatoren</a:t>
            </a:r>
            <a:r>
              <a:rPr lang="cs-CZ" u="sng" dirty="0"/>
              <a:t> </a:t>
            </a:r>
            <a:r>
              <a:rPr lang="cs-CZ" u="sng" dirty="0" err="1"/>
              <a:t>wurden</a:t>
            </a:r>
            <a:r>
              <a:rPr lang="cs-CZ" u="sng" dirty="0"/>
              <a:t> </a:t>
            </a:r>
            <a:r>
              <a:rPr lang="cs-CZ" u="sng" dirty="0" err="1"/>
              <a:t>folgende</a:t>
            </a:r>
            <a:r>
              <a:rPr lang="cs-CZ" u="sng" dirty="0"/>
              <a:t> Elemente </a:t>
            </a:r>
            <a:r>
              <a:rPr lang="cs-CZ" u="sng" dirty="0" err="1"/>
              <a:t>gegliedert</a:t>
            </a:r>
            <a:r>
              <a:rPr lang="cs-CZ" u="sng" dirty="0"/>
              <a:t>:</a:t>
            </a:r>
          </a:p>
          <a:p>
            <a:pPr marL="0" indent="0" algn="just">
              <a:buNone/>
            </a:pPr>
            <a:endParaRPr lang="cs-CZ" u="sng" dirty="0"/>
          </a:p>
          <a:p>
            <a:pPr lvl="0"/>
            <a:r>
              <a:rPr lang="cs-CZ" dirty="0" err="1"/>
              <a:t>Technische</a:t>
            </a:r>
            <a:r>
              <a:rPr lang="cs-CZ" dirty="0"/>
              <a:t> </a:t>
            </a:r>
            <a:r>
              <a:rPr lang="cs-CZ" dirty="0" err="1"/>
              <a:t>Geschwindigkeit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Teilgeschwindigkeit</a:t>
            </a:r>
            <a:r>
              <a:rPr lang="cs-CZ" dirty="0"/>
              <a:t>  </a:t>
            </a:r>
          </a:p>
          <a:p>
            <a:pPr lvl="0"/>
            <a:r>
              <a:rPr lang="cs-CZ" dirty="0" err="1"/>
              <a:t>Geschwindigkeitsverhältnis</a:t>
            </a:r>
            <a:r>
              <a:rPr lang="cs-CZ" dirty="0"/>
              <a:t> /</a:t>
            </a:r>
            <a:r>
              <a:rPr lang="cs-CZ" dirty="0" err="1"/>
              <a:t>Koeffizient</a:t>
            </a:r>
            <a:endParaRPr lang="cs-CZ" dirty="0"/>
          </a:p>
          <a:p>
            <a:pPr lvl="0"/>
            <a:r>
              <a:rPr lang="cs-CZ" dirty="0" err="1"/>
              <a:t>Reisegeschwindigkeit</a:t>
            </a:r>
            <a:r>
              <a:rPr lang="cs-CZ" dirty="0"/>
              <a:t> </a:t>
            </a:r>
          </a:p>
          <a:p>
            <a:r>
              <a:rPr lang="cs-CZ" dirty="0" err="1"/>
              <a:t>Endgeschwindigkeit</a:t>
            </a:r>
            <a:r>
              <a:rPr lang="cs-CZ" dirty="0"/>
              <a:t> 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dirty="0" err="1"/>
              <a:t>Durchschnittlicher</a:t>
            </a:r>
            <a:r>
              <a:rPr lang="cs-CZ" dirty="0"/>
              <a:t> </a:t>
            </a:r>
            <a:r>
              <a:rPr lang="cs-CZ" dirty="0" err="1"/>
              <a:t>tägliche</a:t>
            </a:r>
            <a:r>
              <a:rPr lang="cs-CZ" dirty="0"/>
              <a:t> </a:t>
            </a:r>
            <a:r>
              <a:rPr lang="cs-CZ" dirty="0" err="1"/>
              <a:t>Zug</a:t>
            </a:r>
            <a:r>
              <a:rPr lang="cs-CZ" dirty="0"/>
              <a:t>- /</a:t>
            </a:r>
            <a:r>
              <a:rPr lang="cs-CZ" dirty="0" err="1"/>
              <a:t>Fahrzeuge</a:t>
            </a:r>
            <a:r>
              <a:rPr lang="cs-CZ" dirty="0"/>
              <a:t>/ </a:t>
            </a:r>
            <a:r>
              <a:rPr lang="cs-CZ" dirty="0" err="1"/>
              <a:t>Betrieb</a:t>
            </a:r>
            <a:endParaRPr lang="cs-CZ" dirty="0"/>
          </a:p>
          <a:p>
            <a:pPr marL="514350" indent="-514350" algn="just">
              <a:buFont typeface="+mj-lt"/>
              <a:buAutoNum type="arabicPeriod" startAt="3"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dirty="0" err="1"/>
              <a:t>Ausnutzung</a:t>
            </a:r>
            <a:r>
              <a:rPr lang="cs-CZ" dirty="0"/>
              <a:t> der </a:t>
            </a:r>
            <a:r>
              <a:rPr lang="cs-CZ" dirty="0" err="1"/>
              <a:t>Sitzplätze</a:t>
            </a: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dirty="0" err="1"/>
              <a:t>Messleistung</a:t>
            </a:r>
            <a:endParaRPr lang="cs-CZ" dirty="0"/>
          </a:p>
          <a:p>
            <a:pPr marL="514350" indent="-514350" algn="just">
              <a:buFont typeface="+mj-lt"/>
              <a:buAutoNum type="arabicPeriod" startAt="3"/>
            </a:pPr>
            <a:endParaRPr lang="cs-CZ" sz="3200" dirty="0"/>
          </a:p>
          <a:p>
            <a:pPr marL="0" indent="0" algn="just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6"/>
            </a:pPr>
            <a:r>
              <a:rPr lang="cs-CZ" i="1" dirty="0" err="1"/>
              <a:t>Verkehrsmittelgewicht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1 </a:t>
            </a:r>
            <a:r>
              <a:rPr lang="cs-CZ" i="1" dirty="0" err="1"/>
              <a:t>Fahrgast</a:t>
            </a:r>
            <a:r>
              <a:rPr lang="cs-CZ" i="1" dirty="0"/>
              <a:t> </a:t>
            </a:r>
            <a:r>
              <a:rPr lang="cs-CZ" i="1" dirty="0" err="1"/>
              <a:t>fällt</a:t>
            </a:r>
            <a:r>
              <a:rPr lang="cs-CZ" i="1" dirty="0"/>
              <a:t> - </a:t>
            </a:r>
            <a:r>
              <a:rPr lang="cs-CZ" i="1" dirty="0" err="1"/>
              <a:t>w</a:t>
            </a:r>
            <a:r>
              <a:rPr lang="cs-CZ" dirty="0" err="1"/>
              <a:t>ird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dem </a:t>
            </a:r>
            <a:r>
              <a:rPr lang="cs-CZ" dirty="0" err="1"/>
              <a:t>Anteil</a:t>
            </a:r>
            <a:r>
              <a:rPr lang="cs-CZ" dirty="0"/>
              <a:t> des </a:t>
            </a:r>
            <a:r>
              <a:rPr lang="cs-CZ" dirty="0" err="1"/>
              <a:t>eigenen</a:t>
            </a:r>
            <a:r>
              <a:rPr lang="cs-CZ" dirty="0"/>
              <a:t> </a:t>
            </a:r>
            <a:r>
              <a:rPr lang="cs-CZ" dirty="0" err="1"/>
              <a:t>Verkehrsmittel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Fahrgastgewichts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Anzahl</a:t>
            </a:r>
            <a:r>
              <a:rPr lang="cs-CZ" dirty="0"/>
              <a:t> der </a:t>
            </a:r>
            <a:r>
              <a:rPr lang="cs-CZ" dirty="0" err="1"/>
              <a:t>Fahrgäste</a:t>
            </a:r>
            <a:r>
              <a:rPr lang="cs-CZ" dirty="0"/>
              <a:t> </a:t>
            </a:r>
            <a:r>
              <a:rPr lang="cs-CZ" dirty="0" err="1"/>
              <a:t>bestimmt</a:t>
            </a:r>
            <a:r>
              <a:rPr lang="cs-CZ" dirty="0"/>
              <a:t>. Er </a:t>
            </a:r>
            <a:r>
              <a:rPr lang="cs-CZ" dirty="0" err="1"/>
              <a:t>beschreibt</a:t>
            </a:r>
            <a:r>
              <a:rPr lang="cs-CZ" dirty="0"/>
              <a:t> den </a:t>
            </a:r>
            <a:r>
              <a:rPr lang="cs-CZ" dirty="0" err="1"/>
              <a:t>Effizienzgrad</a:t>
            </a:r>
            <a:r>
              <a:rPr lang="cs-CZ" dirty="0"/>
              <a:t> der </a:t>
            </a:r>
            <a:r>
              <a:rPr lang="cs-CZ" dirty="0" err="1"/>
              <a:t>Verkehrsmittelnutzung</a:t>
            </a:r>
            <a:r>
              <a:rPr lang="cs-CZ" dirty="0"/>
              <a:t>,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Ziel</a:t>
            </a:r>
            <a:r>
              <a:rPr lang="cs-CZ" dirty="0"/>
              <a:t> des </a:t>
            </a:r>
            <a:r>
              <a:rPr lang="cs-CZ" dirty="0" err="1"/>
              <a:t>Trägers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Senkung</a:t>
            </a:r>
            <a:r>
              <a:rPr lang="cs-CZ" dirty="0"/>
              <a:t> </a:t>
            </a:r>
            <a:r>
              <a:rPr lang="cs-CZ" dirty="0" err="1"/>
              <a:t>dieser</a:t>
            </a:r>
            <a:r>
              <a:rPr lang="cs-CZ" dirty="0"/>
              <a:t> </a:t>
            </a:r>
            <a:r>
              <a:rPr lang="cs-CZ" dirty="0" err="1"/>
              <a:t>Indikatorgröße</a:t>
            </a:r>
            <a:r>
              <a:rPr lang="cs-CZ" dirty="0"/>
              <a:t>.</a:t>
            </a:r>
          </a:p>
          <a:p>
            <a:pPr marL="514350" indent="-514350" algn="just">
              <a:buFont typeface="+mj-lt"/>
              <a:buAutoNum type="arabicPeriod" startAt="6"/>
            </a:pPr>
            <a:endParaRPr lang="cs-CZ" dirty="0"/>
          </a:p>
          <a:p>
            <a:pPr marL="0" indent="0" algn="just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3591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302</Words>
  <Application>Microsoft Office PowerPoint</Application>
  <PresentationFormat>Širokoúhlá obrazovka</PresentationFormat>
  <Paragraphs>31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Personenverkehr und Transportwesens 3. Grundindikatoren im Personenverkehr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74</cp:revision>
  <dcterms:created xsi:type="dcterms:W3CDTF">2017-05-10T10:51:34Z</dcterms:created>
  <dcterms:modified xsi:type="dcterms:W3CDTF">2017-07-13T10:59:02Z</dcterms:modified>
</cp:coreProperties>
</file>