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30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smtClean="0"/>
              <a:t>11</a:t>
            </a:r>
            <a:r>
              <a:rPr lang="cs-CZ" b="1" dirty="0" smtClean="0"/>
              <a:t>. </a:t>
            </a:r>
            <a:r>
              <a:rPr lang="cs-CZ" b="1" dirty="0" err="1" smtClean="0"/>
              <a:t>Transferknoten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Busbahnhofe</a:t>
            </a:r>
            <a:endParaRPr lang="cs-CZ" dirty="0" smtClean="0"/>
          </a:p>
          <a:p>
            <a:pPr algn="just">
              <a:buNone/>
            </a:pPr>
            <a:r>
              <a:rPr lang="cs-CZ" sz="3200" dirty="0" smtClean="0"/>
              <a:t>	Die </a:t>
            </a:r>
            <a:r>
              <a:rPr lang="cs-CZ" sz="3200" dirty="0" err="1" smtClean="0"/>
              <a:t>Busbahnhoffe</a:t>
            </a:r>
            <a:r>
              <a:rPr lang="cs-CZ" sz="3200" dirty="0" smtClean="0"/>
              <a:t> </a:t>
            </a:r>
            <a:r>
              <a:rPr lang="cs-CZ" sz="3200" dirty="0" err="1" smtClean="0"/>
              <a:t>gliedern</a:t>
            </a:r>
            <a:r>
              <a:rPr lang="cs-CZ" sz="3200" dirty="0" smtClean="0"/>
              <a:t> </a:t>
            </a:r>
            <a:r>
              <a:rPr lang="cs-CZ" sz="3200" dirty="0" err="1" smtClean="0"/>
              <a:t>sich</a:t>
            </a:r>
            <a:r>
              <a:rPr lang="cs-CZ" sz="3200" dirty="0" smtClean="0"/>
              <a:t> </a:t>
            </a:r>
            <a:r>
              <a:rPr lang="cs-CZ" sz="3200" dirty="0" err="1" smtClean="0"/>
              <a:t>an</a:t>
            </a:r>
            <a:r>
              <a:rPr lang="cs-CZ" sz="3200" dirty="0" smtClean="0"/>
              <a:t> </a:t>
            </a:r>
            <a:r>
              <a:rPr lang="cs-CZ" sz="3200" dirty="0" err="1" smtClean="0"/>
              <a:t>Fern</a:t>
            </a:r>
            <a:r>
              <a:rPr lang="cs-CZ" sz="3200" dirty="0" smtClean="0"/>
              <a:t>-</a:t>
            </a:r>
            <a:r>
              <a:rPr lang="cs-CZ" sz="3200" dirty="0" err="1" smtClean="0"/>
              <a:t>Busbhf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Stadt</a:t>
            </a:r>
            <a:r>
              <a:rPr lang="cs-CZ" sz="3200" dirty="0" smtClean="0"/>
              <a:t>-</a:t>
            </a:r>
            <a:r>
              <a:rPr lang="cs-CZ" sz="3200" dirty="0" err="1" smtClean="0"/>
              <a:t>Busbhf</a:t>
            </a:r>
            <a:r>
              <a:rPr lang="cs-CZ" sz="3200" dirty="0" smtClean="0"/>
              <a:t>, </a:t>
            </a:r>
            <a:r>
              <a:rPr lang="cs-CZ" sz="3200" dirty="0" err="1" smtClean="0"/>
              <a:t>an</a:t>
            </a:r>
            <a:r>
              <a:rPr lang="cs-CZ" sz="3200" dirty="0" smtClean="0"/>
              <a:t> </a:t>
            </a:r>
            <a:r>
              <a:rPr lang="cs-CZ" sz="3200" dirty="0" err="1" smtClean="0"/>
              <a:t>städtischen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vorstädtischen</a:t>
            </a:r>
            <a:r>
              <a:rPr lang="cs-CZ" sz="3200" dirty="0" smtClean="0"/>
              <a:t> </a:t>
            </a:r>
            <a:r>
              <a:rPr lang="cs-CZ" sz="3200" dirty="0" err="1" smtClean="0"/>
              <a:t>Busbhf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kombinierte</a:t>
            </a:r>
            <a:r>
              <a:rPr lang="cs-CZ" sz="3200" dirty="0" smtClean="0"/>
              <a:t> </a:t>
            </a:r>
            <a:r>
              <a:rPr lang="cs-CZ" sz="3200" dirty="0" err="1" smtClean="0"/>
              <a:t>Busbhf</a:t>
            </a:r>
            <a:r>
              <a:rPr lang="cs-CZ" sz="3200" dirty="0" smtClean="0"/>
              <a:t>. Die </a:t>
            </a:r>
            <a:r>
              <a:rPr lang="cs-CZ" sz="3200" dirty="0" err="1" smtClean="0"/>
              <a:t>Fern</a:t>
            </a:r>
            <a:r>
              <a:rPr lang="cs-CZ" sz="3200" dirty="0" smtClean="0"/>
              <a:t>-</a:t>
            </a:r>
            <a:r>
              <a:rPr lang="cs-CZ" sz="3200" dirty="0" err="1" smtClean="0"/>
              <a:t>Busbhf</a:t>
            </a:r>
            <a:r>
              <a:rPr lang="cs-CZ" sz="3200" dirty="0" smtClean="0"/>
              <a:t>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Stadt</a:t>
            </a:r>
            <a:r>
              <a:rPr lang="cs-CZ" sz="3200" dirty="0" smtClean="0"/>
              <a:t>-</a:t>
            </a:r>
            <a:r>
              <a:rPr lang="cs-CZ" sz="3200" dirty="0" err="1" smtClean="0"/>
              <a:t>Busbhf</a:t>
            </a:r>
            <a:r>
              <a:rPr lang="cs-CZ" sz="3200" dirty="0" smtClean="0"/>
              <a:t> </a:t>
            </a:r>
            <a:r>
              <a:rPr lang="cs-CZ" sz="3200" dirty="0" err="1" smtClean="0"/>
              <a:t>gliedern</a:t>
            </a:r>
            <a:r>
              <a:rPr lang="cs-CZ" sz="3200" dirty="0" smtClean="0"/>
              <a:t> </a:t>
            </a:r>
            <a:r>
              <a:rPr lang="cs-CZ" sz="3200" dirty="0" err="1" smtClean="0"/>
              <a:t>sich</a:t>
            </a:r>
            <a:r>
              <a:rPr lang="cs-CZ" sz="3200" dirty="0" smtClean="0"/>
              <a:t> </a:t>
            </a:r>
            <a:r>
              <a:rPr lang="cs-CZ" sz="3200" dirty="0" err="1" smtClean="0"/>
              <a:t>weiter</a:t>
            </a:r>
            <a:r>
              <a:rPr lang="cs-CZ" sz="3200" dirty="0" smtClean="0"/>
              <a:t> nach </a:t>
            </a:r>
            <a:r>
              <a:rPr lang="cs-CZ" sz="3200" dirty="0" err="1" smtClean="0"/>
              <a:t>ihrer</a:t>
            </a:r>
            <a:r>
              <a:rPr lang="cs-CZ" sz="3200" dirty="0" smtClean="0"/>
              <a:t> </a:t>
            </a:r>
            <a:r>
              <a:rPr lang="cs-CZ" sz="3200" dirty="0" err="1" smtClean="0"/>
              <a:t>Bedeutung</a:t>
            </a:r>
            <a:r>
              <a:rPr lang="cs-CZ" sz="3200" dirty="0" smtClean="0"/>
              <a:t> (</a:t>
            </a:r>
            <a:r>
              <a:rPr lang="cs-CZ" sz="3200" dirty="0" err="1" smtClean="0"/>
              <a:t>Busbhf</a:t>
            </a:r>
            <a:r>
              <a:rPr lang="cs-CZ" sz="3200" dirty="0" smtClean="0"/>
              <a:t> I - IV. Kategorie), </a:t>
            </a:r>
            <a:r>
              <a:rPr lang="cs-CZ" sz="3200" dirty="0" err="1" smtClean="0"/>
              <a:t>Betrieb</a:t>
            </a:r>
            <a:r>
              <a:rPr lang="cs-CZ" sz="3200" dirty="0" smtClean="0"/>
              <a:t> (</a:t>
            </a:r>
            <a:r>
              <a:rPr lang="cs-CZ" sz="3200" dirty="0" err="1" smtClean="0"/>
              <a:t>terminale</a:t>
            </a:r>
            <a:r>
              <a:rPr lang="cs-CZ" sz="3200" dirty="0" smtClean="0"/>
              <a:t>, </a:t>
            </a:r>
            <a:r>
              <a:rPr lang="cs-CZ" sz="3200" dirty="0" err="1" smtClean="0"/>
              <a:t>durchfahrende</a:t>
            </a:r>
            <a:r>
              <a:rPr lang="cs-CZ" sz="3200" dirty="0" smtClean="0"/>
              <a:t>, </a:t>
            </a:r>
            <a:r>
              <a:rPr lang="cs-CZ" sz="3200" dirty="0" err="1" smtClean="0"/>
              <a:t>kombinierte</a:t>
            </a:r>
            <a:r>
              <a:rPr lang="cs-CZ" sz="3200" dirty="0" smtClean="0"/>
              <a:t>) </a:t>
            </a:r>
            <a:r>
              <a:rPr lang="cs-CZ" sz="3200" dirty="0" err="1" smtClean="0"/>
              <a:t>und</a:t>
            </a:r>
            <a:r>
              <a:rPr lang="cs-CZ" sz="3200" dirty="0" smtClean="0"/>
              <a:t> </a:t>
            </a:r>
            <a:r>
              <a:rPr lang="cs-CZ" sz="3200" dirty="0" err="1" smtClean="0"/>
              <a:t>Zweck</a:t>
            </a:r>
            <a:r>
              <a:rPr lang="cs-CZ" sz="3200" dirty="0" smtClean="0"/>
              <a:t> (</a:t>
            </a:r>
            <a:r>
              <a:rPr lang="cs-CZ" sz="3200" dirty="0" err="1" smtClean="0"/>
              <a:t>Zentral</a:t>
            </a:r>
            <a:r>
              <a:rPr lang="cs-CZ" sz="3200" dirty="0" smtClean="0"/>
              <a:t>, </a:t>
            </a:r>
            <a:r>
              <a:rPr lang="cs-CZ" sz="3200" dirty="0" err="1" smtClean="0"/>
              <a:t>Kreis</a:t>
            </a:r>
            <a:r>
              <a:rPr lang="cs-CZ" sz="3200" dirty="0" smtClean="0"/>
              <a:t>, </a:t>
            </a:r>
            <a:r>
              <a:rPr lang="cs-CZ" sz="3200" dirty="0" err="1" smtClean="0"/>
              <a:t>Unternehmen</a:t>
            </a:r>
            <a:r>
              <a:rPr lang="cs-CZ" sz="3200" dirty="0" smtClean="0"/>
              <a:t>).</a:t>
            </a:r>
          </a:p>
          <a:p>
            <a:pPr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i="1" dirty="0" err="1" smtClean="0"/>
              <a:t>Busb</a:t>
            </a:r>
            <a:r>
              <a:rPr lang="cs-CZ" i="1" dirty="0" smtClean="0"/>
              <a:t>a</a:t>
            </a:r>
            <a:r>
              <a:rPr lang="de-DE" i="1" dirty="0" smtClean="0"/>
              <a:t>h</a:t>
            </a:r>
            <a:r>
              <a:rPr lang="cs-CZ" i="1" dirty="0" err="1" smtClean="0"/>
              <a:t>nho</a:t>
            </a:r>
            <a:r>
              <a:rPr lang="de-DE" i="1" dirty="0" smtClean="0"/>
              <a:t>f</a:t>
            </a:r>
            <a:r>
              <a:rPr lang="cs-CZ" i="1" smtClean="0"/>
              <a:t>e</a:t>
            </a:r>
            <a:r>
              <a:rPr lang="de-DE" i="1" smtClean="0"/>
              <a:t> </a:t>
            </a:r>
            <a:r>
              <a:rPr lang="de-DE" i="1" dirty="0" smtClean="0"/>
              <a:t>bestehen aus folgenden Elementen:</a:t>
            </a:r>
          </a:p>
          <a:p>
            <a:pPr lvl="0"/>
            <a:r>
              <a:rPr lang="de-DE" dirty="0" smtClean="0"/>
              <a:t>Bahnhofsgebäude (Geschäftsräume, Wartezimmer, Gepäckaufbewahrung, Informationen, Fahrkartenverkauf, soziale Einrichtungen, Catering-Einrichtungen, Abfahrtstafeln, Fahrpläne, Selbstbedienungs-Informationsstand und andere)</a:t>
            </a:r>
          </a:p>
          <a:p>
            <a:pPr lvl="0"/>
            <a:r>
              <a:rPr lang="de-DE" dirty="0" smtClean="0"/>
              <a:t>dem Bahnsteig, evtl. Ausstieg,</a:t>
            </a:r>
          </a:p>
          <a:p>
            <a:pPr lvl="0"/>
            <a:r>
              <a:rPr lang="de-DE" dirty="0" smtClean="0"/>
              <a:t>Einfahrtstation für den Ausstieg,</a:t>
            </a:r>
          </a:p>
          <a:p>
            <a:pPr lvl="0"/>
            <a:r>
              <a:rPr lang="de-DE" dirty="0" smtClean="0"/>
              <a:t>Laufsteige (oder Unterführungen) für Fußgänger, einschließlich Treppen,</a:t>
            </a:r>
          </a:p>
          <a:p>
            <a:pPr lvl="0"/>
            <a:r>
              <a:rPr lang="de-DE" dirty="0" smtClean="0"/>
              <a:t>andere Einrichtungen (Wasserversorgung, Entwässerung, Beleuchtung, Barrieren und Geländer etc.).</a:t>
            </a:r>
          </a:p>
          <a:p>
            <a:pPr lvl="0"/>
            <a:r>
              <a:rPr lang="de-DE" dirty="0" smtClean="0"/>
              <a:t>Kommunikation für Fahrzeuge,</a:t>
            </a:r>
          </a:p>
          <a:p>
            <a:pPr lvl="0"/>
            <a:r>
              <a:rPr lang="de-DE" dirty="0" smtClean="0"/>
              <a:t>Ankunfts- und Abfahrt Kommunikation, einschließlich Kontrollzentrum (Abfahrt- und Ankunftszeiten) und Schranken,</a:t>
            </a:r>
          </a:p>
          <a:p>
            <a:pPr lvl="0"/>
            <a:r>
              <a:rPr lang="de-DE" dirty="0" smtClean="0"/>
              <a:t>Parkplatz (oder Garage mit geringfügigen Reparaturwerkstatt),</a:t>
            </a:r>
          </a:p>
          <a:p>
            <a:pPr lvl="0"/>
            <a:r>
              <a:rPr lang="de-DE" dirty="0" smtClean="0"/>
              <a:t>Reserve-Bereich</a:t>
            </a:r>
          </a:p>
          <a:p>
            <a:pPr lvl="0"/>
            <a:r>
              <a:rPr lang="de-DE" dirty="0" smtClean="0"/>
              <a:t>Wartung-Einrichtungen</a:t>
            </a:r>
          </a:p>
          <a:p>
            <a:pPr lvl="0"/>
            <a:r>
              <a:rPr lang="de-DE" dirty="0" smtClean="0"/>
              <a:t>Objekte mit Einrichtungen für Fahrer und andere (Telekommunikationsgeräte, Grüne Fläche usw.).</a:t>
            </a:r>
          </a:p>
          <a:p>
            <a:pPr>
              <a:buNone/>
            </a:pPr>
            <a:endParaRPr lang="de-DE" u="sng" dirty="0" smtClean="0"/>
          </a:p>
          <a:p>
            <a:pPr marL="0" indent="0" algn="just">
              <a:buNone/>
            </a:pPr>
            <a:endParaRPr lang="de-DE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err="1" smtClean="0"/>
              <a:t>Anforderungen</a:t>
            </a:r>
            <a:r>
              <a:rPr lang="cs-CZ" b="1" i="1" dirty="0" smtClean="0"/>
              <a:t> </a:t>
            </a:r>
            <a:r>
              <a:rPr lang="cs-CZ" b="1" i="1" dirty="0" err="1" smtClean="0"/>
              <a:t>Bushaltestelle</a:t>
            </a:r>
            <a:r>
              <a:rPr lang="cs-CZ" b="1" i="1" dirty="0" smtClean="0"/>
              <a:t>:</a:t>
            </a:r>
            <a:endParaRPr lang="cs-CZ" dirty="0" smtClean="0"/>
          </a:p>
          <a:p>
            <a:pPr lvl="0" algn="just"/>
            <a:r>
              <a:rPr lang="de-DE" i="1" dirty="0" smtClean="0"/>
              <a:t>Längenplattformen</a:t>
            </a:r>
            <a:r>
              <a:rPr lang="de-DE" dirty="0" smtClean="0"/>
              <a:t> - am häufigsten verwendete Methode, die Busse sind hintereinander angeordnet; Nachteile sind hohe Anforderungen an die Länge der Plattformen,</a:t>
            </a:r>
          </a:p>
          <a:p>
            <a:pPr lvl="0" algn="just"/>
            <a:r>
              <a:rPr lang="de-DE" i="1" dirty="0" smtClean="0"/>
              <a:t>gestufte Plattformen</a:t>
            </a:r>
            <a:r>
              <a:rPr lang="de-DE" dirty="0" smtClean="0"/>
              <a:t> - Busse, die in Stationen stehen, haben die Achse zu der Plattform im 10 bis 20 ° Winkel; abfahrenden Busse fahren rückwärts oder nicht,</a:t>
            </a:r>
          </a:p>
          <a:p>
            <a:pPr lvl="0" algn="just"/>
            <a:r>
              <a:rPr lang="de-DE" i="1" dirty="0" smtClean="0"/>
              <a:t>gezahnte Plattformen</a:t>
            </a:r>
            <a:r>
              <a:rPr lang="de-DE" dirty="0" smtClean="0"/>
              <a:t> – hier wird den Winkel zwischen den Achsen 30 bis 45 ° verwendet; beim Abfahrt ist die Rückwärtsfahrt unvermeidlich,</a:t>
            </a:r>
          </a:p>
          <a:p>
            <a:pPr lvl="0" algn="just"/>
            <a:r>
              <a:rPr lang="de-DE" i="1" dirty="0" smtClean="0"/>
              <a:t>Gratplattformen</a:t>
            </a:r>
            <a:r>
              <a:rPr lang="de-DE" dirty="0" smtClean="0"/>
              <a:t> - verwendet wird den Winkel zwischen den Achsen 45 bis 90 °; in diesem Fall werden die hohen Anforderungen an die Breite der Straße.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i="1" dirty="0" smtClean="0"/>
              <a:t>Die </a:t>
            </a:r>
            <a:r>
              <a:rPr lang="cs-CZ" b="1" i="1" dirty="0" err="1" smtClean="0"/>
              <a:t>Reihung</a:t>
            </a:r>
            <a:r>
              <a:rPr lang="cs-CZ" b="1" i="1" dirty="0" smtClean="0"/>
              <a:t> der </a:t>
            </a:r>
            <a:r>
              <a:rPr lang="cs-CZ" b="1" i="1" dirty="0" err="1" smtClean="0"/>
              <a:t>Busbhf</a:t>
            </a:r>
            <a:r>
              <a:rPr lang="cs-CZ" b="1" i="1" dirty="0" smtClean="0"/>
              <a:t> </a:t>
            </a:r>
            <a:r>
              <a:rPr lang="cs-CZ" b="1" i="1" dirty="0" err="1" smtClean="0"/>
              <a:t>Plattformen</a:t>
            </a:r>
            <a:r>
              <a:rPr lang="cs-CZ" b="1" i="1" dirty="0" smtClean="0"/>
              <a:t>:</a:t>
            </a:r>
            <a:endParaRPr lang="cs-CZ" dirty="0" smtClean="0"/>
          </a:p>
          <a:p>
            <a:pPr lvl="0"/>
            <a:r>
              <a:rPr lang="cs-CZ" i="1" dirty="0" err="1" smtClean="0"/>
              <a:t>Parallele</a:t>
            </a:r>
            <a:r>
              <a:rPr lang="cs-CZ" i="1" dirty="0" smtClean="0"/>
              <a:t> – </a:t>
            </a:r>
            <a:r>
              <a:rPr lang="cs-CZ" dirty="0" err="1" smtClean="0"/>
              <a:t>einzelne</a:t>
            </a:r>
            <a:r>
              <a:rPr lang="cs-CZ" dirty="0" smtClean="0"/>
              <a:t> </a:t>
            </a:r>
            <a:r>
              <a:rPr lang="cs-CZ" dirty="0" err="1" smtClean="0"/>
              <a:t>Plattformen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nebeneinander</a:t>
            </a:r>
            <a:r>
              <a:rPr lang="cs-CZ" dirty="0" smtClean="0"/>
              <a:t> </a:t>
            </a:r>
            <a:r>
              <a:rPr lang="cs-CZ" dirty="0" err="1" smtClean="0"/>
              <a:t>angeordnet</a:t>
            </a:r>
            <a:r>
              <a:rPr lang="cs-CZ" dirty="0" smtClean="0"/>
              <a:t>, </a:t>
            </a:r>
            <a:r>
              <a:rPr lang="cs-CZ" dirty="0" err="1" smtClean="0"/>
              <a:t>wobei</a:t>
            </a:r>
            <a:r>
              <a:rPr lang="cs-CZ" dirty="0" smtClean="0"/>
              <a:t> in der </a:t>
            </a:r>
            <a:r>
              <a:rPr lang="cs-CZ" dirty="0" err="1" smtClean="0"/>
              <a:t>Achse</a:t>
            </a:r>
            <a:r>
              <a:rPr lang="cs-CZ" dirty="0" smtClean="0"/>
              <a:t> des </a:t>
            </a:r>
            <a:r>
              <a:rPr lang="cs-CZ" dirty="0" err="1" smtClean="0"/>
              <a:t>Busnhf</a:t>
            </a:r>
            <a:r>
              <a:rPr lang="cs-CZ" dirty="0" smtClean="0"/>
              <a:t> </a:t>
            </a:r>
            <a:r>
              <a:rPr lang="cs-CZ" dirty="0" err="1" smtClean="0"/>
              <a:t>üblicherweise</a:t>
            </a:r>
            <a:r>
              <a:rPr lang="cs-CZ" dirty="0" smtClean="0"/>
              <a:t> (</a:t>
            </a:r>
            <a:r>
              <a:rPr lang="cs-CZ" dirty="0" err="1" smtClean="0"/>
              <a:t>vorzugsweise</a:t>
            </a:r>
            <a:r>
              <a:rPr lang="cs-CZ" dirty="0" smtClean="0"/>
              <a:t> </a:t>
            </a:r>
            <a:r>
              <a:rPr lang="cs-CZ" dirty="0" err="1" smtClean="0"/>
              <a:t>getrennt</a:t>
            </a:r>
            <a:r>
              <a:rPr lang="cs-CZ" dirty="0" smtClean="0"/>
              <a:t>) </a:t>
            </a:r>
            <a:r>
              <a:rPr lang="cs-CZ" dirty="0" err="1" smtClean="0"/>
              <a:t>Übergang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Plattformen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der </a:t>
            </a:r>
            <a:r>
              <a:rPr lang="cs-CZ" dirty="0" err="1" smtClean="0"/>
              <a:t>Stationsgebäude</a:t>
            </a:r>
            <a:r>
              <a:rPr lang="cs-CZ" dirty="0" smtClean="0"/>
              <a:t> </a:t>
            </a:r>
            <a:r>
              <a:rPr lang="cs-CZ" dirty="0" err="1" smtClean="0"/>
              <a:t>ermöglicht</a:t>
            </a:r>
            <a:r>
              <a:rPr lang="cs-CZ" dirty="0" smtClean="0"/>
              <a:t> (z.B. </a:t>
            </a:r>
            <a:r>
              <a:rPr lang="cs-CZ" dirty="0" err="1" smtClean="0"/>
              <a:t>Busbhf</a:t>
            </a:r>
            <a:r>
              <a:rPr lang="cs-CZ" dirty="0" smtClean="0"/>
              <a:t> Pardubice)</a:t>
            </a:r>
          </a:p>
          <a:p>
            <a:pPr lvl="0"/>
            <a:r>
              <a:rPr lang="cs-CZ" i="1" dirty="0" err="1" smtClean="0"/>
              <a:t>Serienmäßig</a:t>
            </a:r>
            <a:r>
              <a:rPr lang="cs-CZ" i="1" dirty="0" smtClean="0"/>
              <a:t> –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kleineren</a:t>
            </a:r>
            <a:r>
              <a:rPr lang="cs-CZ" dirty="0" smtClean="0"/>
              <a:t> </a:t>
            </a:r>
            <a:r>
              <a:rPr lang="cs-CZ" dirty="0" err="1" smtClean="0"/>
              <a:t>Busbhf</a:t>
            </a:r>
            <a:r>
              <a:rPr lang="cs-CZ" dirty="0" smtClean="0"/>
              <a:t>, </a:t>
            </a:r>
            <a:r>
              <a:rPr lang="cs-CZ" dirty="0" err="1" smtClean="0"/>
              <a:t>wo</a:t>
            </a:r>
            <a:r>
              <a:rPr lang="cs-CZ" dirty="0" smtClean="0"/>
              <a:t> </a:t>
            </a:r>
            <a:r>
              <a:rPr lang="cs-CZ" dirty="0" err="1" smtClean="0"/>
              <a:t>parallel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der </a:t>
            </a:r>
            <a:r>
              <a:rPr lang="cs-CZ" dirty="0" err="1" smtClean="0"/>
              <a:t>Straße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oder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Plattformen</a:t>
            </a:r>
            <a:r>
              <a:rPr lang="cs-CZ" dirty="0" smtClean="0"/>
              <a:t> </a:t>
            </a:r>
            <a:r>
              <a:rPr lang="cs-CZ" dirty="0" err="1" smtClean="0"/>
              <a:t>gebaut</a:t>
            </a:r>
            <a:r>
              <a:rPr lang="cs-CZ" dirty="0" smtClean="0"/>
              <a:t>,</a:t>
            </a:r>
            <a:r>
              <a:rPr lang="cs-CZ" i="1" dirty="0" smtClean="0"/>
              <a:t> </a:t>
            </a:r>
            <a:endParaRPr lang="cs-CZ" dirty="0" smtClean="0"/>
          </a:p>
          <a:p>
            <a:pPr lvl="0"/>
            <a:r>
              <a:rPr lang="cs-CZ" i="1" dirty="0" err="1" smtClean="0"/>
              <a:t>Serienmäßig</a:t>
            </a:r>
            <a:r>
              <a:rPr lang="cs-CZ" i="1" dirty="0" smtClean="0"/>
              <a:t>-</a:t>
            </a:r>
            <a:r>
              <a:rPr lang="cs-CZ" i="1" dirty="0" err="1" smtClean="0"/>
              <a:t>parallel</a:t>
            </a:r>
            <a:r>
              <a:rPr lang="cs-CZ" i="1" dirty="0" smtClean="0"/>
              <a:t> – </a:t>
            </a:r>
            <a:r>
              <a:rPr lang="cs-CZ" dirty="0" err="1" smtClean="0"/>
              <a:t>ähnlich</a:t>
            </a:r>
            <a:r>
              <a:rPr lang="cs-CZ" dirty="0" smtClean="0"/>
              <a:t>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beim</a:t>
            </a:r>
            <a:r>
              <a:rPr lang="cs-CZ" dirty="0" smtClean="0"/>
              <a:t> </a:t>
            </a:r>
            <a:r>
              <a:rPr lang="cs-CZ" dirty="0" err="1" smtClean="0"/>
              <a:t>parallelen</a:t>
            </a:r>
            <a:r>
              <a:rPr lang="cs-CZ" dirty="0" smtClean="0"/>
              <a:t>, </a:t>
            </a:r>
            <a:r>
              <a:rPr lang="cs-CZ" dirty="0" err="1" smtClean="0"/>
              <a:t>wobei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parallelen</a:t>
            </a:r>
            <a:r>
              <a:rPr lang="cs-CZ" dirty="0" smtClean="0"/>
              <a:t> </a:t>
            </a:r>
            <a:r>
              <a:rPr lang="cs-CZ" dirty="0" err="1" smtClean="0"/>
              <a:t>Plattformen</a:t>
            </a:r>
            <a:r>
              <a:rPr lang="cs-CZ" dirty="0" smtClean="0"/>
              <a:t> </a:t>
            </a:r>
            <a:r>
              <a:rPr lang="cs-CZ" dirty="0" err="1" smtClean="0"/>
              <a:t>hintereinander</a:t>
            </a:r>
            <a:r>
              <a:rPr lang="cs-CZ" dirty="0" smtClean="0"/>
              <a:t> stehen</a:t>
            </a:r>
          </a:p>
          <a:p>
            <a:pPr lvl="0"/>
            <a:r>
              <a:rPr lang="cs-CZ" i="1" dirty="0" err="1" smtClean="0"/>
              <a:t>Schleifenmäßig</a:t>
            </a:r>
            <a:r>
              <a:rPr lang="cs-CZ" i="1" dirty="0" smtClean="0"/>
              <a:t> – </a:t>
            </a:r>
            <a:r>
              <a:rPr lang="cs-CZ" dirty="0" err="1" smtClean="0"/>
              <a:t>am</a:t>
            </a:r>
            <a:r>
              <a:rPr lang="cs-CZ" dirty="0" smtClean="0"/>
              <a:t> Rand der </a:t>
            </a:r>
            <a:r>
              <a:rPr lang="cs-CZ" dirty="0" err="1" smtClean="0"/>
              <a:t>Streife</a:t>
            </a:r>
            <a:r>
              <a:rPr lang="cs-CZ" dirty="0" smtClean="0"/>
              <a:t> </a:t>
            </a:r>
            <a:r>
              <a:rPr lang="cs-CZ" dirty="0" err="1" smtClean="0"/>
              <a:t>befindet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Plattform</a:t>
            </a:r>
            <a:r>
              <a:rPr lang="cs-CZ" dirty="0" smtClean="0"/>
              <a:t>, in der </a:t>
            </a:r>
            <a:r>
              <a:rPr lang="cs-CZ" dirty="0" err="1" smtClean="0"/>
              <a:t>Mitter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Fl§ache</a:t>
            </a:r>
            <a:r>
              <a:rPr lang="cs-CZ" dirty="0" smtClean="0"/>
              <a:t> um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Busse</a:t>
            </a:r>
            <a:r>
              <a:rPr lang="cs-CZ" dirty="0" smtClean="0"/>
              <a:t> </a:t>
            </a:r>
            <a:r>
              <a:rPr lang="cs-CZ" dirty="0" err="1" smtClean="0"/>
              <a:t>abzustellen</a:t>
            </a:r>
            <a:r>
              <a:rPr lang="cs-CZ" dirty="0" smtClean="0"/>
              <a:t> (z.B. </a:t>
            </a:r>
            <a:r>
              <a:rPr lang="cs-CZ" dirty="0" err="1" smtClean="0"/>
              <a:t>Busbhf</a:t>
            </a:r>
            <a:r>
              <a:rPr lang="cs-CZ" dirty="0" smtClean="0"/>
              <a:t> Liberec)</a:t>
            </a:r>
          </a:p>
          <a:p>
            <a:pPr lvl="0"/>
            <a:r>
              <a:rPr lang="cs-CZ" i="1" dirty="0" err="1" smtClean="0"/>
              <a:t>Kombinierte</a:t>
            </a:r>
            <a:r>
              <a:rPr lang="cs-CZ" i="1" dirty="0" smtClean="0"/>
              <a:t> oder </a:t>
            </a:r>
            <a:r>
              <a:rPr lang="cs-CZ" i="1" dirty="0" err="1" smtClean="0"/>
              <a:t>spezielle</a:t>
            </a:r>
            <a:r>
              <a:rPr lang="cs-CZ" i="1" dirty="0" smtClean="0"/>
              <a:t> – </a:t>
            </a:r>
            <a:r>
              <a:rPr lang="cs-CZ" dirty="0" err="1" smtClean="0"/>
              <a:t>berücksichtigt</a:t>
            </a:r>
            <a:r>
              <a:rPr lang="cs-CZ" dirty="0" smtClean="0"/>
              <a:t> </a:t>
            </a:r>
            <a:r>
              <a:rPr lang="cs-CZ" dirty="0" err="1" smtClean="0"/>
              <a:t>räumliche</a:t>
            </a:r>
            <a:r>
              <a:rPr lang="cs-CZ" dirty="0" smtClean="0"/>
              <a:t> </a:t>
            </a:r>
            <a:r>
              <a:rPr lang="cs-CZ" dirty="0" err="1" smtClean="0"/>
              <a:t>Möglichkeiten</a:t>
            </a:r>
            <a:r>
              <a:rPr lang="cs-CZ" dirty="0" smtClean="0"/>
              <a:t> vor Ort.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b="1" dirty="0" smtClean="0"/>
              <a:t>Bahnstation</a:t>
            </a:r>
          </a:p>
          <a:p>
            <a:pPr>
              <a:buNone/>
            </a:pPr>
            <a:r>
              <a:rPr lang="de-DE" u="sng" dirty="0" smtClean="0"/>
              <a:t>BS sowie eine </a:t>
            </a:r>
            <a:r>
              <a:rPr lang="de-DE" u="sng" dirty="0" err="1" smtClean="0"/>
              <a:t>Busb</a:t>
            </a:r>
            <a:r>
              <a:rPr lang="cs-CZ" u="sng" dirty="0" smtClean="0"/>
              <a:t>a</a:t>
            </a:r>
            <a:r>
              <a:rPr lang="de-DE" u="sng" dirty="0" smtClean="0"/>
              <a:t>h</a:t>
            </a:r>
            <a:r>
              <a:rPr lang="cs-CZ" u="sng" dirty="0" smtClean="0"/>
              <a:t>o</a:t>
            </a:r>
            <a:r>
              <a:rPr lang="de-DE" u="sng" dirty="0" smtClean="0"/>
              <a:t>f</a:t>
            </a:r>
            <a:r>
              <a:rPr lang="cs-CZ" u="sng" dirty="0" smtClean="0"/>
              <a:t>e</a:t>
            </a:r>
            <a:r>
              <a:rPr lang="de-DE" u="sng" dirty="0" smtClean="0"/>
              <a:t> bestehen aus mehreren Elementen:</a:t>
            </a:r>
          </a:p>
          <a:p>
            <a:pPr>
              <a:buNone/>
            </a:pPr>
            <a:r>
              <a:rPr lang="de-DE" dirty="0" smtClean="0"/>
              <a:t>• Bahnhofsgebäude, Ankünfte und Vorbahnhof,</a:t>
            </a:r>
          </a:p>
          <a:p>
            <a:pPr>
              <a:buNone/>
            </a:pPr>
            <a:r>
              <a:rPr lang="de-DE" dirty="0" smtClean="0"/>
              <a:t>• Plattform,</a:t>
            </a:r>
          </a:p>
          <a:p>
            <a:pPr>
              <a:buNone/>
            </a:pPr>
            <a:r>
              <a:rPr lang="de-DE" dirty="0" smtClean="0"/>
              <a:t>• Übergänge zwischen den Plattformen (Unterführungen, Überführungen),</a:t>
            </a:r>
          </a:p>
          <a:p>
            <a:pPr>
              <a:buNone/>
            </a:pPr>
            <a:r>
              <a:rPr lang="de-DE" dirty="0" smtClean="0"/>
              <a:t>• Spur für die Ankunft, Abfahrt- und Maschinenspuren (z.B. zum Umgehen),</a:t>
            </a:r>
          </a:p>
          <a:p>
            <a:pPr>
              <a:buNone/>
            </a:pPr>
            <a:r>
              <a:rPr lang="de-DE" dirty="0" smtClean="0"/>
              <a:t>• Spur für das Abstellen und Hinterlegen von Fahrzeugen,</a:t>
            </a:r>
          </a:p>
          <a:p>
            <a:pPr>
              <a:buNone/>
            </a:pPr>
            <a:r>
              <a:rPr lang="de-DE" dirty="0" smtClean="0"/>
              <a:t>• Spur und Einrichtung für Gepäck und Post,</a:t>
            </a:r>
          </a:p>
          <a:p>
            <a:pPr>
              <a:buNone/>
            </a:pPr>
            <a:r>
              <a:rPr lang="de-DE" dirty="0" smtClean="0"/>
              <a:t>• Laienstation.</a:t>
            </a:r>
          </a:p>
          <a:p>
            <a:pPr marL="0" indent="0" algn="just">
              <a:buNone/>
            </a:pPr>
            <a:endParaRPr lang="de-DE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i="1" dirty="0" smtClean="0"/>
              <a:t>Gliederung von Stationen:</a:t>
            </a:r>
            <a:endParaRPr lang="de-DE" dirty="0" smtClean="0"/>
          </a:p>
          <a:p>
            <a:pPr>
              <a:buNone/>
            </a:pPr>
            <a:r>
              <a:rPr lang="de-DE" i="1" dirty="0" smtClean="0"/>
              <a:t>Bahnstation kann an zwei Arten gegliedert werden:</a:t>
            </a:r>
            <a:endParaRPr lang="de-DE" dirty="0" smtClean="0"/>
          </a:p>
          <a:p>
            <a:pPr>
              <a:buNone/>
            </a:pPr>
            <a:r>
              <a:rPr lang="de-DE" i="1" u="sng" dirty="0" smtClean="0"/>
              <a:t>a) entsprechend den relativen Positionen der Spur und der Stationsgebäude:</a:t>
            </a:r>
            <a:endParaRPr lang="de-DE" dirty="0" smtClean="0"/>
          </a:p>
          <a:p>
            <a:r>
              <a:rPr lang="de-DE" dirty="0" smtClean="0"/>
              <a:t>a1). Endstation (köpfig, stumpf)</a:t>
            </a:r>
          </a:p>
          <a:p>
            <a:r>
              <a:rPr lang="de-DE" dirty="0" smtClean="0"/>
              <a:t>a2). Durchfahrtstation (Insel, Seite, Quer)</a:t>
            </a:r>
          </a:p>
          <a:p>
            <a:r>
              <a:rPr lang="de-DE" dirty="0" smtClean="0"/>
              <a:t>a3). End-</a:t>
            </a:r>
            <a:r>
              <a:rPr lang="de-DE" dirty="0" err="1" smtClean="0"/>
              <a:t>durchfahrtstation</a:t>
            </a:r>
            <a:r>
              <a:rPr lang="de-DE" dirty="0" smtClean="0"/>
              <a:t>,</a:t>
            </a:r>
          </a:p>
          <a:p>
            <a:r>
              <a:rPr lang="de-DE" dirty="0" smtClean="0"/>
              <a:t>a4). evtl. </a:t>
            </a:r>
            <a:r>
              <a:rPr lang="de-DE" dirty="0" err="1" smtClean="0"/>
              <a:t>Schleifestation</a:t>
            </a:r>
            <a:r>
              <a:rPr lang="de-DE" dirty="0" smtClean="0"/>
              <a:t>;</a:t>
            </a:r>
          </a:p>
          <a:p>
            <a:pPr>
              <a:buNone/>
            </a:pPr>
            <a:r>
              <a:rPr lang="de-DE" i="1" u="sng" dirty="0" smtClean="0"/>
              <a:t>b) entsprechend dem Betriebsverfahren:</a:t>
            </a:r>
            <a:endParaRPr lang="de-DE" dirty="0" smtClean="0"/>
          </a:p>
          <a:p>
            <a:r>
              <a:rPr lang="de-DE" dirty="0" smtClean="0"/>
              <a:t>b1). gemischt (direktional)</a:t>
            </a:r>
          </a:p>
          <a:p>
            <a:r>
              <a:rPr lang="de-DE" dirty="0" smtClean="0"/>
              <a:t>b2). einzeln (Linien)</a:t>
            </a:r>
          </a:p>
          <a:p>
            <a:pPr marL="0" indent="0" algn="just">
              <a:buNone/>
            </a:pPr>
            <a:endParaRPr lang="de-DE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5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495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Personenverkehr und Transportwesens 11. Transferknoten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81</cp:revision>
  <dcterms:created xsi:type="dcterms:W3CDTF">2017-05-10T10:51:34Z</dcterms:created>
  <dcterms:modified xsi:type="dcterms:W3CDTF">2017-07-13T11:00:00Z</dcterms:modified>
</cp:coreProperties>
</file>