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ms-powerpoint.presentation.macroEnabled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3" r:id="rId6"/>
    <p:sldId id="264" r:id="rId7"/>
    <p:sldId id="265" r:id="rId8"/>
    <p:sldId id="266" r:id="rId9"/>
    <p:sldId id="267" r:id="rId10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 autoAdjust="0"/>
    <p:restoredTop sz="94660"/>
  </p:normalViewPr>
  <p:slideViewPr>
    <p:cSldViewPr snapToGrid="0">
      <p:cViewPr varScale="1">
        <p:scale>
          <a:sx n="90" d="100"/>
          <a:sy n="90" d="100"/>
        </p:scale>
        <p:origin x="546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3. 8. 2017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9394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3. 8. 2017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26876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3. 8. 2017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6891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3. 8. 2017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30433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3. 8. 2017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78689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3. 8. 2017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10751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3. 8. 2017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98126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3. 8. 2017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90549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3. 8. 2017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99750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3. 8. 2017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51562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3. 8. 2017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56581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F606F1-70A8-4ADC-9334-297B429272E0}" type="datetimeFigureOut">
              <a:rPr lang="cs-CZ" smtClean="0"/>
              <a:t>3. 8. 2017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45565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25464" y="573438"/>
            <a:ext cx="11400915" cy="2541722"/>
          </a:xfrm>
        </p:spPr>
        <p:txBody>
          <a:bodyPr>
            <a:normAutofit/>
          </a:bodyPr>
          <a:lstStyle/>
          <a:p>
            <a:r>
              <a:rPr lang="cs-CZ" sz="3600" dirty="0" err="1"/>
              <a:t>Methodologie</a:t>
            </a:r>
            <a:r>
              <a:rPr lang="cs-CZ" sz="3600" dirty="0"/>
              <a:t> der </a:t>
            </a:r>
            <a:r>
              <a:rPr lang="cs-CZ" sz="3600" dirty="0" err="1"/>
              <a:t>pädagogischen</a:t>
            </a:r>
            <a:r>
              <a:rPr lang="cs-CZ" sz="3600" dirty="0"/>
              <a:t> </a:t>
            </a:r>
            <a:r>
              <a:rPr lang="cs-CZ" sz="3600" dirty="0" err="1"/>
              <a:t>Forschung</a:t>
            </a:r>
            <a:r>
              <a:rPr lang="cs-CZ" sz="3600" dirty="0"/>
              <a:t> </a:t>
            </a:r>
            <a:r>
              <a:rPr lang="cs-CZ" sz="3600" dirty="0" err="1"/>
              <a:t>und</a:t>
            </a:r>
            <a:r>
              <a:rPr lang="cs-CZ" sz="3600" dirty="0"/>
              <a:t> </a:t>
            </a:r>
            <a:r>
              <a:rPr lang="cs-CZ" sz="3600" dirty="0" err="1"/>
              <a:t>Evaluation</a:t>
            </a:r>
            <a:r>
              <a:rPr lang="cs-CZ" sz="3600" dirty="0"/>
              <a:t>:</a:t>
            </a:r>
            <a:r>
              <a:rPr lang="cs-CZ" b="1" dirty="0"/>
              <a:t> 9.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Quantitative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Analyse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b="1" dirty="0" err="1"/>
              <a:t>Methodisches</a:t>
            </a:r>
            <a:r>
              <a:rPr lang="cs-CZ" b="1" dirty="0"/>
              <a:t> </a:t>
            </a:r>
            <a:r>
              <a:rPr lang="cs-CZ" b="1" dirty="0" err="1"/>
              <a:t>Konzept</a:t>
            </a:r>
            <a:r>
              <a:rPr lang="cs-CZ" b="1" dirty="0"/>
              <a:t> </a:t>
            </a:r>
            <a:r>
              <a:rPr lang="cs-CZ" b="1" dirty="0" err="1"/>
              <a:t>zur</a:t>
            </a:r>
            <a:r>
              <a:rPr lang="cs-CZ" b="1" dirty="0"/>
              <a:t> </a:t>
            </a:r>
            <a:r>
              <a:rPr lang="cs-CZ" b="1" dirty="0" err="1"/>
              <a:t>effektiven</a:t>
            </a:r>
            <a:r>
              <a:rPr lang="cs-CZ" b="1" dirty="0"/>
              <a:t> </a:t>
            </a:r>
            <a:r>
              <a:rPr lang="cs-CZ" b="1" dirty="0" err="1"/>
              <a:t>Unterstützung</a:t>
            </a:r>
            <a:r>
              <a:rPr lang="cs-CZ" b="1" dirty="0"/>
              <a:t> </a:t>
            </a:r>
            <a:r>
              <a:rPr lang="cs-CZ" b="1" dirty="0" err="1"/>
              <a:t>fachlicher</a:t>
            </a:r>
            <a:r>
              <a:rPr lang="cs-CZ" b="1" dirty="0"/>
              <a:t> </a:t>
            </a:r>
            <a:r>
              <a:rPr lang="cs-CZ" b="1" dirty="0" err="1"/>
              <a:t>Schlüsselkompetenzen</a:t>
            </a:r>
            <a:r>
              <a:rPr lang="cs-CZ" b="1" dirty="0"/>
              <a:t> </a:t>
            </a:r>
            <a:r>
              <a:rPr lang="cs-CZ" b="1" dirty="0" err="1"/>
              <a:t>mit</a:t>
            </a:r>
            <a:r>
              <a:rPr lang="cs-CZ" b="1" dirty="0"/>
              <a:t> der </a:t>
            </a:r>
            <a:r>
              <a:rPr lang="cs-CZ" b="1" dirty="0" err="1"/>
              <a:t>Nutzung</a:t>
            </a:r>
            <a:r>
              <a:rPr lang="cs-CZ" b="1" dirty="0"/>
              <a:t> der </a:t>
            </a:r>
            <a:r>
              <a:rPr lang="cs-CZ" b="1" dirty="0" err="1"/>
              <a:t>Fremdsprache</a:t>
            </a:r>
            <a:r>
              <a:rPr lang="cs-CZ" b="1" dirty="0"/>
              <a:t> ATCZ62 - CLIL </a:t>
            </a:r>
            <a:r>
              <a:rPr lang="en-US" b="1" dirty="0" err="1"/>
              <a:t>als</a:t>
            </a:r>
            <a:r>
              <a:rPr lang="en-US" b="1" dirty="0"/>
              <a:t> </a:t>
            </a:r>
            <a:r>
              <a:rPr lang="en-US" b="1" dirty="0" err="1"/>
              <a:t>Unterrichtsstrategie</a:t>
            </a:r>
            <a:r>
              <a:rPr lang="en-US" b="1" dirty="0"/>
              <a:t> an der Hochschule</a:t>
            </a:r>
            <a:endParaRPr lang="cs-CZ" b="1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127124"/>
            <a:ext cx="3907579" cy="1730876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7580" y="5377112"/>
            <a:ext cx="3380210" cy="1361574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3148" y="5465511"/>
            <a:ext cx="1284605" cy="1273175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72384" y="5426074"/>
            <a:ext cx="2753995" cy="74549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596793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02257" y="836762"/>
            <a:ext cx="10551543" cy="5340201"/>
          </a:xfrm>
        </p:spPr>
        <p:txBody>
          <a:bodyPr>
            <a:normAutofit fontScale="25000" lnSpcReduction="20000"/>
          </a:bodyPr>
          <a:lstStyle/>
          <a:p>
            <a:pPr marL="0" indent="0" algn="ctr">
              <a:buNone/>
            </a:pPr>
            <a:r>
              <a:rPr lang="cs-CZ" sz="13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Variablen</a:t>
            </a:r>
            <a:endParaRPr lang="cs-CZ" sz="135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cs-CZ" sz="7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als</a:t>
            </a:r>
            <a:r>
              <a:rPr lang="cs-CZ" sz="1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Variable</a:t>
            </a:r>
            <a:r>
              <a:rPr lang="cs-CZ" sz="1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wird</a:t>
            </a:r>
            <a:r>
              <a:rPr lang="cs-CZ" sz="1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ein</a:t>
            </a:r>
            <a:r>
              <a:rPr lang="cs-CZ" sz="1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Erforschungselement</a:t>
            </a:r>
            <a:r>
              <a:rPr lang="cs-CZ" sz="1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bezeichnet</a:t>
            </a:r>
            <a:r>
              <a:rPr lang="cs-CZ" sz="1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1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das</a:t>
            </a:r>
            <a:r>
              <a:rPr lang="cs-CZ" sz="1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unterschiedliche</a:t>
            </a:r>
            <a:r>
              <a:rPr lang="cs-CZ" sz="1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Werte</a:t>
            </a:r>
            <a:r>
              <a:rPr lang="cs-CZ" sz="1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erreicht</a:t>
            </a:r>
            <a:r>
              <a:rPr lang="cs-CZ" sz="1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und</a:t>
            </a:r>
            <a:r>
              <a:rPr lang="cs-CZ" sz="1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sich</a:t>
            </a:r>
            <a:r>
              <a:rPr lang="cs-CZ" sz="1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ändert</a:t>
            </a:r>
            <a:r>
              <a:rPr lang="cs-CZ" sz="1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(Alter, </a:t>
            </a:r>
            <a:r>
              <a:rPr lang="cs-CZ" sz="1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Kenntnisse</a:t>
            </a:r>
            <a:r>
              <a:rPr lang="cs-CZ" sz="1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1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Intelligenz</a:t>
            </a:r>
            <a:r>
              <a:rPr lang="cs-CZ" sz="1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– es kann </a:t>
            </a:r>
            <a:r>
              <a:rPr lang="cs-CZ" sz="1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eine</a:t>
            </a:r>
            <a:r>
              <a:rPr lang="cs-CZ" sz="1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Erscheinung</a:t>
            </a:r>
            <a:r>
              <a:rPr lang="cs-CZ" sz="1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1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Eigenschaft</a:t>
            </a:r>
            <a:r>
              <a:rPr lang="cs-CZ" sz="1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1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Bedingung</a:t>
            </a:r>
            <a:r>
              <a:rPr lang="cs-CZ" sz="1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oder </a:t>
            </a:r>
            <a:r>
              <a:rPr lang="cs-CZ" sz="1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ein</a:t>
            </a:r>
            <a:r>
              <a:rPr lang="cs-CZ" sz="1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Faktor </a:t>
            </a:r>
            <a:r>
              <a:rPr lang="cs-CZ" sz="1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sein</a:t>
            </a:r>
            <a:r>
              <a:rPr lang="cs-CZ" sz="1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cs-CZ" sz="1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cs-CZ" sz="1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zwei</a:t>
            </a:r>
            <a:r>
              <a:rPr lang="cs-CZ" sz="1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Gruppen</a:t>
            </a:r>
            <a:r>
              <a:rPr lang="cs-CZ" sz="1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1. </a:t>
            </a:r>
            <a:r>
              <a:rPr lang="cs-CZ" sz="1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messbare</a:t>
            </a:r>
            <a:r>
              <a:rPr lang="cs-CZ" sz="1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cs-CZ" sz="1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quantitative</a:t>
            </a:r>
            <a:r>
              <a:rPr lang="cs-CZ" sz="1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cs-CZ" sz="1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und</a:t>
            </a:r>
            <a:r>
              <a:rPr lang="cs-CZ" sz="1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cs-CZ" sz="1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cs-CZ" sz="1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kategoriale</a:t>
            </a:r>
            <a:r>
              <a:rPr lang="cs-CZ" sz="1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cs-CZ" sz="1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spez</a:t>
            </a:r>
            <a:r>
              <a:rPr lang="cs-CZ" sz="1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sz="1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dichotomische</a:t>
            </a:r>
            <a:r>
              <a:rPr lang="cs-CZ" sz="1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cs-CZ" sz="1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Geschlecht</a:t>
            </a:r>
            <a:r>
              <a:rPr lang="cs-CZ" sz="1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cs-CZ" sz="1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Frau</a:t>
            </a:r>
            <a:r>
              <a:rPr lang="cs-CZ" sz="1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-Mann/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1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der </a:t>
            </a:r>
            <a:r>
              <a:rPr lang="cs-CZ" sz="1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Forschung</a:t>
            </a:r>
            <a:r>
              <a:rPr lang="cs-CZ" sz="1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gibt</a:t>
            </a:r>
            <a:r>
              <a:rPr lang="cs-CZ" sz="1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es </a:t>
            </a:r>
            <a:r>
              <a:rPr lang="cs-CZ" sz="1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mehr</a:t>
            </a:r>
            <a:r>
              <a:rPr lang="cs-CZ" sz="1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als</a:t>
            </a:r>
            <a:r>
              <a:rPr lang="cs-CZ" sz="1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cs-CZ" sz="1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Variable</a:t>
            </a:r>
            <a:r>
              <a:rPr lang="cs-CZ" sz="1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1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Die </a:t>
            </a:r>
            <a:r>
              <a:rPr lang="cs-CZ" sz="1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Variable</a:t>
            </a:r>
            <a:r>
              <a:rPr lang="cs-CZ" sz="1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muss</a:t>
            </a:r>
            <a:r>
              <a:rPr lang="cs-CZ" sz="1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operativ </a:t>
            </a:r>
            <a:r>
              <a:rPr lang="cs-CZ" sz="1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definiert</a:t>
            </a:r>
            <a:r>
              <a:rPr lang="cs-CZ" sz="1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werden</a:t>
            </a:r>
            <a:r>
              <a:rPr lang="cs-CZ" sz="1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1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damit</a:t>
            </a:r>
            <a:r>
              <a:rPr lang="cs-CZ" sz="1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sie</a:t>
            </a:r>
            <a:r>
              <a:rPr lang="cs-CZ" sz="1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erforscht</a:t>
            </a:r>
            <a:r>
              <a:rPr lang="cs-CZ" sz="1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werden</a:t>
            </a:r>
            <a:r>
              <a:rPr lang="cs-CZ" sz="1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kann.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sz="1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cs-CZ" sz="1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1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754886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5297" y="1034041"/>
            <a:ext cx="10738503" cy="5142923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cs-CZ" dirty="0" err="1"/>
              <a:t>eine</a:t>
            </a:r>
            <a:r>
              <a:rPr lang="cs-CZ" dirty="0"/>
              <a:t> </a:t>
            </a:r>
            <a:r>
              <a:rPr lang="cs-CZ" dirty="0" err="1"/>
              <a:t>Variable</a:t>
            </a:r>
            <a:r>
              <a:rPr lang="cs-CZ" dirty="0"/>
              <a:t>, </a:t>
            </a:r>
            <a:r>
              <a:rPr lang="cs-CZ" dirty="0" err="1"/>
              <a:t>die</a:t>
            </a:r>
            <a:r>
              <a:rPr lang="cs-CZ" dirty="0"/>
              <a:t> </a:t>
            </a:r>
            <a:r>
              <a:rPr lang="cs-CZ" dirty="0" err="1"/>
              <a:t>die</a:t>
            </a:r>
            <a:r>
              <a:rPr lang="cs-CZ" dirty="0"/>
              <a:t> </a:t>
            </a:r>
            <a:r>
              <a:rPr lang="cs-CZ" dirty="0" err="1"/>
              <a:t>Änderungsursache</a:t>
            </a:r>
            <a:r>
              <a:rPr lang="cs-CZ" dirty="0"/>
              <a:t> </a:t>
            </a:r>
            <a:r>
              <a:rPr lang="cs-CZ" dirty="0" err="1"/>
              <a:t>ist</a:t>
            </a:r>
            <a:r>
              <a:rPr lang="cs-CZ" dirty="0"/>
              <a:t>              </a:t>
            </a:r>
            <a:r>
              <a:rPr lang="cs-CZ" i="1" dirty="0" err="1"/>
              <a:t>unabhängige</a:t>
            </a:r>
            <a:r>
              <a:rPr lang="cs-CZ" i="1" dirty="0"/>
              <a:t> </a:t>
            </a:r>
            <a:r>
              <a:rPr lang="cs-CZ" i="1" dirty="0" err="1"/>
              <a:t>Variable</a:t>
            </a:r>
            <a:r>
              <a:rPr lang="cs-CZ" i="1" dirty="0"/>
              <a:t>,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 err="1"/>
              <a:t>eine</a:t>
            </a:r>
            <a:r>
              <a:rPr lang="cs-CZ" dirty="0"/>
              <a:t> </a:t>
            </a:r>
            <a:r>
              <a:rPr lang="cs-CZ" dirty="0" err="1"/>
              <a:t>Variable</a:t>
            </a:r>
            <a:r>
              <a:rPr lang="cs-CZ" dirty="0"/>
              <a:t>, </a:t>
            </a:r>
            <a:r>
              <a:rPr lang="cs-CZ" dirty="0" err="1"/>
              <a:t>deren</a:t>
            </a:r>
            <a:r>
              <a:rPr lang="cs-CZ" dirty="0"/>
              <a:t> </a:t>
            </a:r>
            <a:r>
              <a:rPr lang="cs-CZ" dirty="0" err="1"/>
              <a:t>Werte</a:t>
            </a:r>
            <a:r>
              <a:rPr lang="cs-CZ" dirty="0"/>
              <a:t> </a:t>
            </a:r>
            <a:r>
              <a:rPr lang="cs-CZ" dirty="0" err="1"/>
              <a:t>sich</a:t>
            </a:r>
            <a:r>
              <a:rPr lang="cs-CZ" dirty="0"/>
              <a:t> </a:t>
            </a:r>
            <a:r>
              <a:rPr lang="cs-CZ" dirty="0" err="1"/>
              <a:t>aufgrund</a:t>
            </a:r>
            <a:r>
              <a:rPr lang="cs-CZ" dirty="0"/>
              <a:t> der </a:t>
            </a:r>
            <a:r>
              <a:rPr lang="cs-CZ" dirty="0" err="1"/>
              <a:t>abhängigen</a:t>
            </a:r>
            <a:r>
              <a:rPr lang="cs-CZ" dirty="0"/>
              <a:t> </a:t>
            </a:r>
            <a:r>
              <a:rPr lang="cs-CZ" dirty="0" err="1"/>
              <a:t>Variable</a:t>
            </a:r>
            <a:r>
              <a:rPr lang="cs-CZ" dirty="0"/>
              <a:t> </a:t>
            </a:r>
            <a:r>
              <a:rPr lang="cs-CZ" dirty="0" err="1"/>
              <a:t>änderten</a:t>
            </a:r>
            <a:r>
              <a:rPr lang="cs-CZ" dirty="0"/>
              <a:t>             </a:t>
            </a:r>
            <a:r>
              <a:rPr lang="cs-CZ" i="1" dirty="0" err="1"/>
              <a:t>abhängige</a:t>
            </a:r>
            <a:r>
              <a:rPr lang="cs-CZ" i="1" dirty="0"/>
              <a:t> </a:t>
            </a:r>
            <a:r>
              <a:rPr lang="cs-CZ" i="1" dirty="0" err="1"/>
              <a:t>Variable</a:t>
            </a:r>
            <a:r>
              <a:rPr lang="cs-CZ" i="1" dirty="0"/>
              <a:t>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 err="1"/>
              <a:t>die</a:t>
            </a:r>
            <a:r>
              <a:rPr lang="cs-CZ" dirty="0"/>
              <a:t> </a:t>
            </a:r>
            <a:r>
              <a:rPr lang="cs-CZ" dirty="0" err="1"/>
              <a:t>abhängige</a:t>
            </a:r>
            <a:r>
              <a:rPr lang="cs-CZ" dirty="0"/>
              <a:t> </a:t>
            </a:r>
            <a:r>
              <a:rPr lang="cs-CZ" dirty="0" err="1"/>
              <a:t>Variable</a:t>
            </a:r>
            <a:r>
              <a:rPr lang="cs-CZ" dirty="0"/>
              <a:t> </a:t>
            </a:r>
            <a:r>
              <a:rPr lang="cs-CZ" i="1" dirty="0" err="1"/>
              <a:t>ändert</a:t>
            </a:r>
            <a:r>
              <a:rPr lang="cs-CZ" i="1" dirty="0"/>
              <a:t> </a:t>
            </a:r>
            <a:r>
              <a:rPr lang="cs-CZ" i="1" dirty="0" err="1"/>
              <a:t>sich</a:t>
            </a:r>
            <a:r>
              <a:rPr lang="cs-CZ" i="1" dirty="0"/>
              <a:t> nach der </a:t>
            </a:r>
            <a:r>
              <a:rPr lang="cs-CZ" dirty="0" err="1"/>
              <a:t>unabhängigen</a:t>
            </a:r>
            <a:r>
              <a:rPr lang="cs-CZ" dirty="0"/>
              <a:t> </a:t>
            </a:r>
            <a:r>
              <a:rPr lang="cs-CZ" dirty="0" err="1"/>
              <a:t>Variable</a:t>
            </a:r>
            <a:r>
              <a:rPr lang="cs-CZ" dirty="0"/>
              <a:t>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 err="1"/>
              <a:t>damit</a:t>
            </a:r>
            <a:r>
              <a:rPr lang="cs-CZ" dirty="0"/>
              <a:t> </a:t>
            </a:r>
            <a:r>
              <a:rPr lang="cs-CZ" dirty="0" err="1"/>
              <a:t>die</a:t>
            </a:r>
            <a:r>
              <a:rPr lang="cs-CZ" dirty="0"/>
              <a:t> </a:t>
            </a:r>
            <a:r>
              <a:rPr lang="cs-CZ" dirty="0" err="1"/>
              <a:t>Variable</a:t>
            </a:r>
            <a:r>
              <a:rPr lang="cs-CZ" dirty="0"/>
              <a:t> </a:t>
            </a:r>
            <a:r>
              <a:rPr lang="cs-CZ" dirty="0" err="1"/>
              <a:t>erforscht</a:t>
            </a:r>
            <a:r>
              <a:rPr lang="cs-CZ" dirty="0"/>
              <a:t> </a:t>
            </a:r>
            <a:r>
              <a:rPr lang="cs-CZ" dirty="0" err="1"/>
              <a:t>werden</a:t>
            </a:r>
            <a:r>
              <a:rPr lang="cs-CZ" dirty="0"/>
              <a:t> kann, </a:t>
            </a:r>
            <a:r>
              <a:rPr lang="cs-CZ" dirty="0" err="1"/>
              <a:t>muss</a:t>
            </a:r>
            <a:r>
              <a:rPr lang="cs-CZ" dirty="0"/>
              <a:t> </a:t>
            </a:r>
            <a:r>
              <a:rPr lang="cs-CZ" dirty="0" err="1"/>
              <a:t>sie</a:t>
            </a:r>
            <a:r>
              <a:rPr lang="cs-CZ" dirty="0"/>
              <a:t> </a:t>
            </a:r>
            <a:r>
              <a:rPr lang="cs-CZ" b="1" dirty="0"/>
              <a:t>operativ </a:t>
            </a:r>
            <a:r>
              <a:rPr lang="cs-CZ" b="1" dirty="0" err="1"/>
              <a:t>definiert</a:t>
            </a:r>
            <a:r>
              <a:rPr lang="cs-CZ" b="1" dirty="0"/>
              <a:t> </a:t>
            </a:r>
            <a:r>
              <a:rPr lang="cs-CZ" b="1" dirty="0" err="1"/>
              <a:t>werden</a:t>
            </a:r>
            <a:r>
              <a:rPr lang="cs-CZ" b="1" i="1" dirty="0"/>
              <a:t> </a:t>
            </a:r>
          </a:p>
          <a:p>
            <a:pPr marL="0" indent="0">
              <a:buNone/>
            </a:pPr>
            <a:r>
              <a:rPr lang="cs-CZ" dirty="0"/>
              <a:t>(</a:t>
            </a:r>
            <a:r>
              <a:rPr lang="cs-CZ" dirty="0" err="1"/>
              <a:t>wenn</a:t>
            </a:r>
            <a:r>
              <a:rPr lang="cs-CZ" dirty="0"/>
              <a:t> </a:t>
            </a:r>
            <a:r>
              <a:rPr lang="cs-CZ" dirty="0" err="1"/>
              <a:t>die</a:t>
            </a:r>
            <a:r>
              <a:rPr lang="cs-CZ" dirty="0"/>
              <a:t> </a:t>
            </a:r>
            <a:r>
              <a:rPr lang="cs-CZ" dirty="0" err="1"/>
              <a:t>Variable</a:t>
            </a:r>
            <a:r>
              <a:rPr lang="cs-CZ" dirty="0"/>
              <a:t> </a:t>
            </a:r>
            <a:r>
              <a:rPr lang="cs-CZ" dirty="0" err="1"/>
              <a:t>eine</a:t>
            </a:r>
            <a:r>
              <a:rPr lang="cs-CZ" dirty="0"/>
              <a:t> </a:t>
            </a:r>
            <a:r>
              <a:rPr lang="cs-CZ" dirty="0" err="1"/>
              <a:t>fremdsprachige</a:t>
            </a:r>
            <a:r>
              <a:rPr lang="cs-CZ" dirty="0"/>
              <a:t> </a:t>
            </a:r>
            <a:r>
              <a:rPr lang="cs-CZ" dirty="0" err="1"/>
              <a:t>Fähigkeit</a:t>
            </a:r>
            <a:r>
              <a:rPr lang="cs-CZ" dirty="0"/>
              <a:t> </a:t>
            </a:r>
            <a:r>
              <a:rPr lang="cs-CZ" dirty="0" err="1"/>
              <a:t>ist</a:t>
            </a:r>
            <a:r>
              <a:rPr lang="cs-CZ" dirty="0"/>
              <a:t>, kann </a:t>
            </a:r>
            <a:r>
              <a:rPr lang="cs-CZ" dirty="0" err="1"/>
              <a:t>sie</a:t>
            </a:r>
            <a:r>
              <a:rPr lang="cs-CZ" dirty="0"/>
              <a:t> der </a:t>
            </a:r>
            <a:r>
              <a:rPr lang="cs-CZ" dirty="0" err="1"/>
              <a:t>Forscher</a:t>
            </a:r>
            <a:r>
              <a:rPr lang="cs-CZ" dirty="0"/>
              <a:t> </a:t>
            </a:r>
            <a:r>
              <a:rPr lang="cs-CZ" dirty="0" err="1"/>
              <a:t>beispielsweise</a:t>
            </a:r>
            <a:r>
              <a:rPr lang="cs-CZ" dirty="0"/>
              <a:t> </a:t>
            </a:r>
            <a:r>
              <a:rPr lang="cs-CZ" dirty="0" err="1"/>
              <a:t>als</a:t>
            </a:r>
            <a:r>
              <a:rPr lang="cs-CZ" dirty="0"/>
              <a:t> </a:t>
            </a:r>
            <a:r>
              <a:rPr lang="cs-CZ" dirty="0" err="1"/>
              <a:t>Score</a:t>
            </a:r>
            <a:r>
              <a:rPr lang="cs-CZ" dirty="0"/>
              <a:t> des </a:t>
            </a:r>
            <a:r>
              <a:rPr lang="cs-CZ" dirty="0" err="1"/>
              <a:t>Schülers</a:t>
            </a:r>
            <a:r>
              <a:rPr lang="cs-CZ" dirty="0"/>
              <a:t> </a:t>
            </a:r>
            <a:r>
              <a:rPr lang="cs-CZ" dirty="0" err="1"/>
              <a:t>im</a:t>
            </a:r>
            <a:r>
              <a:rPr lang="cs-CZ" dirty="0"/>
              <a:t> Test der </a:t>
            </a:r>
            <a:r>
              <a:rPr lang="cs-CZ" dirty="0" err="1"/>
              <a:t>fremdsprachigen</a:t>
            </a:r>
            <a:r>
              <a:rPr lang="cs-CZ" dirty="0"/>
              <a:t> </a:t>
            </a:r>
            <a:r>
              <a:rPr lang="cs-CZ" dirty="0" err="1"/>
              <a:t>Fähigkeiten</a:t>
            </a:r>
            <a:r>
              <a:rPr lang="cs-CZ" dirty="0"/>
              <a:t> von Malíková operativ </a:t>
            </a:r>
            <a:r>
              <a:rPr lang="cs-CZ" dirty="0" err="1"/>
              <a:t>definieren</a:t>
            </a:r>
            <a:r>
              <a:rPr lang="cs-CZ" dirty="0"/>
              <a:t>).</a:t>
            </a:r>
          </a:p>
          <a:p>
            <a:pPr marL="0" indent="0">
              <a:buNone/>
            </a:pPr>
            <a:endParaRPr lang="cs-CZ" dirty="0"/>
          </a:p>
          <a:p>
            <a:pPr>
              <a:buFont typeface="Wingdings" panose="05000000000000000000" pitchFamily="2" charset="2"/>
              <a:buChar char="ü"/>
            </a:pPr>
            <a:endParaRPr lang="cs-CZ" dirty="0"/>
          </a:p>
          <a:p>
            <a:pPr>
              <a:buFont typeface="Wingdings" panose="05000000000000000000" pitchFamily="2" charset="2"/>
              <a:buChar char="ü"/>
            </a:pPr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Šipka doprava 1"/>
          <p:cNvSpPr/>
          <p:nvPr/>
        </p:nvSpPr>
        <p:spPr>
          <a:xfrm>
            <a:off x="7227903" y="1034041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Šipka doprava 7"/>
          <p:cNvSpPr/>
          <p:nvPr/>
        </p:nvSpPr>
        <p:spPr>
          <a:xfrm>
            <a:off x="2281828" y="2294850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205542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11645"/>
          </a:xfrm>
        </p:spPr>
        <p:txBody>
          <a:bodyPr>
            <a:normAutofit fontScale="90000"/>
          </a:bodyPr>
          <a:lstStyle/>
          <a:p>
            <a:pPr algn="ctr"/>
            <a:r>
              <a:rPr lang="cs-CZ" sz="49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Quantitativ</a:t>
            </a:r>
            <a:r>
              <a:rPr lang="cs-CZ" sz="4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49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orientierte</a:t>
            </a:r>
            <a:r>
              <a:rPr lang="cs-CZ" sz="4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49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Forschung</a:t>
            </a:r>
            <a:r>
              <a:rPr lang="cs-CZ" sz="4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cs-CZ" b="1" dirty="0"/>
            </a:b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38355" y="1076770"/>
            <a:ext cx="11040672" cy="497557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dirty="0"/>
          </a:p>
          <a:p>
            <a:r>
              <a:rPr lang="cs-CZ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Beobachtung</a:t>
            </a:r>
            <a:r>
              <a:rPr 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cs-CZ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Skalen</a:t>
            </a:r>
            <a:r>
              <a:rPr 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cs-CZ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Fragebogen</a:t>
            </a:r>
            <a:r>
              <a:rPr 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cs-CZ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Inhaltliche</a:t>
            </a:r>
            <a:r>
              <a:rPr 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Textanalyse</a:t>
            </a:r>
            <a:r>
              <a:rPr 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Experiment.</a:t>
            </a:r>
          </a:p>
          <a:p>
            <a:endParaRPr lang="cs-CZ" b="1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Zástupný symbol pro obsah 2"/>
          <p:cNvSpPr txBox="1">
            <a:spLocks/>
          </p:cNvSpPr>
          <p:nvPr/>
        </p:nvSpPr>
        <p:spPr>
          <a:xfrm>
            <a:off x="457200" y="1273324"/>
            <a:ext cx="11553986" cy="50986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2205542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336430"/>
            <a:ext cx="10896600" cy="584053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sz="3600" dirty="0"/>
          </a:p>
          <a:p>
            <a:pPr marL="0" indent="0">
              <a:buNone/>
            </a:pPr>
            <a:endParaRPr lang="cs-CZ" sz="4400" dirty="0"/>
          </a:p>
          <a:p>
            <a:pPr marL="0" indent="0">
              <a:buNone/>
            </a:pPr>
            <a:r>
              <a:rPr lang="cs-CZ" sz="4000" dirty="0"/>
              <a:t>	</a:t>
            </a:r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Zástupný symbol pro obsah 2"/>
          <p:cNvSpPr txBox="1">
            <a:spLocks/>
          </p:cNvSpPr>
          <p:nvPr/>
        </p:nvSpPr>
        <p:spPr>
          <a:xfrm>
            <a:off x="457200" y="1170774"/>
            <a:ext cx="10918556" cy="52011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1061049" y="396815"/>
            <a:ext cx="10834777" cy="52014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BEOBACHTUNG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cs-CZ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bedeutet</a:t>
            </a:r>
            <a:r>
              <a:rPr lang="cs-CZ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eine</a:t>
            </a:r>
            <a:r>
              <a:rPr lang="cs-CZ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Beobachtung</a:t>
            </a:r>
            <a:r>
              <a:rPr lang="cs-CZ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der </a:t>
            </a:r>
            <a:r>
              <a:rPr lang="cs-CZ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Tätigkeit</a:t>
            </a:r>
            <a:r>
              <a:rPr lang="cs-CZ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von </a:t>
            </a:r>
            <a:r>
              <a:rPr lang="cs-CZ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Menschen</a:t>
            </a:r>
            <a:r>
              <a:rPr lang="cs-CZ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strukturierte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Beobachtung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der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Beobachter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wei</a:t>
            </a:r>
            <a:r>
              <a:rPr lang="el-G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β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was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und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wie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er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beobachten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soll.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beobachtete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Erscheinungen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- Kategorie des</a:t>
            </a:r>
            <a:r>
              <a:rPr lang="cs-CZ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kognitiven</a:t>
            </a:r>
            <a:r>
              <a:rPr lang="cs-CZ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Charakters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Erklärung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des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Lehrstoffs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,)</a:t>
            </a:r>
          </a:p>
          <a:p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- Kategorie des </a:t>
            </a:r>
            <a:r>
              <a:rPr lang="cs-CZ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affektiven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Charakters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Einstellungen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		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Interessen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Gefühle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</a:t>
            </a:r>
          </a:p>
          <a:p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- Kategorie des </a:t>
            </a:r>
            <a:r>
              <a:rPr lang="cs-CZ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psychomotorischen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Charakters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499373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9096" y="168445"/>
            <a:ext cx="10724072" cy="5891842"/>
          </a:xfrm>
        </p:spPr>
        <p:txBody>
          <a:bodyPr>
            <a:normAutofit fontScale="85000" lnSpcReduction="20000"/>
          </a:bodyPr>
          <a:lstStyle/>
          <a:p>
            <a:endParaRPr lang="cs-CZ" dirty="0"/>
          </a:p>
          <a:p>
            <a:pPr marL="0" indent="0" algn="ctr">
              <a:buNone/>
            </a:pPr>
            <a:r>
              <a:rPr lang="cs-CZ" sz="4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SKALEN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unterschiedliche</a:t>
            </a:r>
            <a:r>
              <a:rPr lang="cs-CZ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Klassifikation</a:t>
            </a:r>
            <a:r>
              <a:rPr lang="cs-CZ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>
              <a:buNone/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	</a:t>
            </a:r>
            <a:r>
              <a:rPr lang="cs-CZ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eine</a:t>
            </a:r>
            <a:r>
              <a:rPr lang="cs-CZ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Beurteilungsskala</a:t>
            </a:r>
            <a:r>
              <a:rPr lang="cs-CZ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ist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ein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Instrument, </a:t>
            </a: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das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eine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Feststellung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der </a:t>
            </a: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Eigenschaft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oder der </a:t>
            </a: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Intensität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einer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Erscheinung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ermöglicht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man </a:t>
            </a: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beurteilt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- </a:t>
            </a: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andere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Leute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Erscheinungen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sich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selbst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	</a:t>
            </a:r>
            <a:r>
              <a:rPr lang="cs-CZ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bipolare</a:t>
            </a:r>
            <a:r>
              <a:rPr lang="cs-CZ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Skalen</a:t>
            </a:r>
            <a:r>
              <a:rPr lang="cs-CZ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erstellen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gegensätzliche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Eigenschaften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457200" indent="-457200">
              <a:buAutoNum type="alphaLcParenR" startAt="3"/>
            </a:pPr>
            <a:r>
              <a:rPr lang="cs-CZ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cs-CZ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Likert-Skalen</a:t>
            </a:r>
            <a:r>
              <a:rPr lang="cs-CZ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werden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zur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Messung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der </a:t>
            </a: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Einstellungen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und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Ansichten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von </a:t>
            </a: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Menschen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verwendet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Guilford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das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Grundkriterium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ist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deren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Verwaltungsart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):</a:t>
            </a:r>
          </a:p>
          <a:p>
            <a:pPr marL="0" indent="0">
              <a:buNone/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	</a:t>
            </a:r>
            <a:r>
              <a:rPr lang="cs-CZ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numerische</a:t>
            </a:r>
            <a:r>
              <a:rPr lang="cs-CZ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Beurteilungsskalen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0" indent="0">
              <a:buNone/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	</a:t>
            </a:r>
            <a:r>
              <a:rPr lang="cs-CZ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grafische</a:t>
            </a:r>
            <a:r>
              <a:rPr lang="cs-CZ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0" indent="0">
              <a:buNone/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	</a:t>
            </a:r>
            <a:r>
              <a:rPr lang="cs-CZ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Standardskalen</a:t>
            </a:r>
            <a:r>
              <a:rPr lang="cs-CZ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0" indent="0">
              <a:buNone/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	</a:t>
            </a:r>
            <a:r>
              <a:rPr lang="cs-CZ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kumulative</a:t>
            </a:r>
            <a:r>
              <a:rPr lang="cs-CZ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0" indent="0">
              <a:buNone/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	</a:t>
            </a:r>
            <a:r>
              <a:rPr lang="cs-CZ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Beurteilungsskalen</a:t>
            </a:r>
            <a:r>
              <a:rPr lang="cs-CZ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mit</a:t>
            </a:r>
            <a:r>
              <a:rPr lang="cs-CZ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Zwangswahl</a:t>
            </a:r>
            <a:r>
              <a:rPr lang="cs-CZ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nach F. N. </a:t>
            </a: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Kerlinger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Einstellungsskalen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            1.</a:t>
            </a:r>
            <a:r>
              <a:rPr lang="cs-CZ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Summe-Beurteilungsskala = Skala des </a:t>
            </a:r>
            <a:r>
              <a:rPr lang="cs-CZ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Likert-Typs</a:t>
            </a:r>
            <a:r>
              <a:rPr lang="cs-CZ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(der </a:t>
            </a: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Kreis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erkundet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eine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bestimmte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Grundeinstellung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-3 Stufen-5 </a:t>
            </a: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Stufen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ich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stimme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zu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ich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kann </a:t>
            </a: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mich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nicht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eindeutig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erklären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ich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stimme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nicht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zu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>
              <a:buNone/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	                                                                    2. </a:t>
            </a:r>
            <a:r>
              <a:rPr lang="cs-CZ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Skalen</a:t>
            </a:r>
            <a:r>
              <a:rPr lang="cs-CZ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der </a:t>
            </a:r>
            <a:r>
              <a:rPr lang="cs-CZ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offensichtlich</a:t>
            </a:r>
            <a:r>
              <a:rPr lang="cs-CZ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gleichen</a:t>
            </a:r>
            <a:r>
              <a:rPr lang="cs-CZ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Intervalle</a:t>
            </a:r>
            <a:r>
              <a:rPr lang="cs-CZ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cs-CZ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Thurstone</a:t>
            </a:r>
            <a:r>
              <a:rPr lang="cs-CZ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						</a:t>
            </a:r>
            <a:r>
              <a:rPr lang="cs-CZ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Skalen</a:t>
            </a:r>
            <a:r>
              <a:rPr lang="cs-CZ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der </a:t>
            </a: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offensichtlich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gleichen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Intervalle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                                                                    3. </a:t>
            </a:r>
            <a:r>
              <a:rPr lang="cs-CZ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Kumulationsskalen</a:t>
            </a:r>
            <a:r>
              <a:rPr lang="cs-CZ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Guttman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-Skala</a:t>
            </a:r>
          </a:p>
          <a:p>
            <a:pPr marL="0" indent="0">
              <a:buNone/>
            </a:pPr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Zástupný symbol pro obsah 2"/>
          <p:cNvSpPr txBox="1">
            <a:spLocks/>
          </p:cNvSpPr>
          <p:nvPr/>
        </p:nvSpPr>
        <p:spPr>
          <a:xfrm>
            <a:off x="1464589" y="147614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499373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0332" y="414068"/>
            <a:ext cx="10853468" cy="600398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FRAGEBOGEN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1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Feststellung</a:t>
            </a:r>
            <a:r>
              <a:rPr lang="cs-CZ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der </a:t>
            </a:r>
            <a:r>
              <a:rPr lang="cs-CZ" sz="1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Angaben</a:t>
            </a:r>
            <a:r>
              <a:rPr lang="cs-CZ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cs-CZ" sz="1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massenhafte</a:t>
            </a:r>
            <a:r>
              <a:rPr lang="cs-CZ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Erwerbung</a:t>
            </a:r>
            <a:r>
              <a:rPr lang="cs-CZ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Grundterminologie</a:t>
            </a: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- </a:t>
            </a:r>
            <a:r>
              <a:rPr lang="cs-CZ" sz="1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Befragte</a:t>
            </a: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Person, </a:t>
            </a:r>
            <a:r>
              <a:rPr lang="cs-CZ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die</a:t>
            </a: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den </a:t>
            </a:r>
            <a:r>
              <a:rPr lang="cs-CZ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Fragebogen</a:t>
            </a: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ausfüllt</a:t>
            </a:r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- </a:t>
            </a:r>
            <a:r>
              <a:rPr lang="cs-CZ" sz="1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Fragen</a:t>
            </a: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Elemente des </a:t>
            </a:r>
            <a:r>
              <a:rPr lang="cs-CZ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Fragebogens</a:t>
            </a:r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- </a:t>
            </a:r>
            <a:r>
              <a:rPr lang="cs-CZ" sz="1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Positionen</a:t>
            </a:r>
            <a:endParaRPr lang="cs-CZ" sz="1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- </a:t>
            </a:r>
            <a:r>
              <a:rPr lang="cs-CZ" sz="1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Verwaltung</a:t>
            </a: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cs-CZ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Vergebung</a:t>
            </a: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des </a:t>
            </a:r>
            <a:r>
              <a:rPr lang="cs-CZ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Fragebogens</a:t>
            </a:r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cs-CZ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Fragentypen</a:t>
            </a: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cs-CZ" sz="1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geschlossene</a:t>
            </a:r>
            <a:r>
              <a:rPr lang="cs-CZ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1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offene</a:t>
            </a:r>
            <a:r>
              <a:rPr lang="cs-CZ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1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halbgeschlossene</a:t>
            </a: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Reliabilität</a:t>
            </a: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des </a:t>
            </a:r>
            <a:r>
              <a:rPr lang="cs-CZ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Fragebogens</a:t>
            </a: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cs-CZ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ist</a:t>
            </a: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höher</a:t>
            </a: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wenn</a:t>
            </a: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er</a:t>
            </a: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mehrere</a:t>
            </a: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Fragen</a:t>
            </a: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enthält</a:t>
            </a: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die</a:t>
            </a: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nach der </a:t>
            </a:r>
            <a:r>
              <a:rPr lang="cs-CZ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gleichen</a:t>
            </a: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Information</a:t>
            </a: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fragen</a:t>
            </a: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Typen</a:t>
            </a: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der </a:t>
            </a:r>
            <a:r>
              <a:rPr lang="cs-CZ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Fragebogenuntersuchung</a:t>
            </a: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cs-CZ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standardisiert</a:t>
            </a: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kvasistandardisiert</a:t>
            </a: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unstandardisiert</a:t>
            </a: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1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parametrische</a:t>
            </a:r>
            <a:r>
              <a:rPr lang="cs-CZ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Fragen</a:t>
            </a:r>
            <a:r>
              <a:rPr lang="cs-CZ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cs-CZ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Antwortvarianten</a:t>
            </a: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bilden</a:t>
            </a: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ein</a:t>
            </a: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Kontinuum von </a:t>
            </a:r>
            <a:r>
              <a:rPr lang="cs-CZ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einem</a:t>
            </a: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Pol</a:t>
            </a: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zum</a:t>
            </a: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anderen</a:t>
            </a: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Pol</a:t>
            </a: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1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Nichtparametrische</a:t>
            </a:r>
            <a:r>
              <a:rPr lang="cs-CZ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Fragen</a:t>
            </a:r>
            <a:r>
              <a:rPr lang="cs-CZ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(es </a:t>
            </a:r>
            <a:r>
              <a:rPr lang="cs-CZ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geht</a:t>
            </a: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um </a:t>
            </a:r>
            <a:r>
              <a:rPr lang="cs-CZ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eine</a:t>
            </a: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Sortierung</a:t>
            </a: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bestimmter</a:t>
            </a: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Aussagekategorien</a:t>
            </a: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auf</a:t>
            </a: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gleichem</a:t>
            </a: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Niveau</a:t>
            </a: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(es kann </a:t>
            </a:r>
            <a:r>
              <a:rPr lang="cs-CZ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nicht</a:t>
            </a: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statistisch</a:t>
            </a: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bearbeitet</a:t>
            </a: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werden</a:t>
            </a: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cs-CZ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eine</a:t>
            </a: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besondere</a:t>
            </a: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Stelle: </a:t>
            </a:r>
            <a:r>
              <a:rPr lang="cs-CZ" sz="1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Kontrollfragen</a:t>
            </a:r>
            <a:r>
              <a:rPr lang="cs-CZ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(2 </a:t>
            </a:r>
            <a:r>
              <a:rPr lang="cs-CZ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Typen</a:t>
            </a: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1. </a:t>
            </a:r>
            <a:r>
              <a:rPr lang="cs-CZ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Verdopplung</a:t>
            </a: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einer</a:t>
            </a: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anderen</a:t>
            </a: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Frage</a:t>
            </a: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2. </a:t>
            </a:r>
            <a:r>
              <a:rPr lang="cs-CZ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Fragen</a:t>
            </a: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mit</a:t>
            </a: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denen</a:t>
            </a: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wir</a:t>
            </a: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die</a:t>
            </a: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Vertrauenswürdigkeit</a:t>
            </a: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der </a:t>
            </a:r>
            <a:r>
              <a:rPr lang="cs-CZ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Antworten</a:t>
            </a: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vom</a:t>
            </a: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Klienten</a:t>
            </a: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feststellen</a:t>
            </a: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cs-CZ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Persönlichkeitsfragebogen</a:t>
            </a: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von </a:t>
            </a:r>
            <a:r>
              <a:rPr lang="cs-CZ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Eysenck</a:t>
            </a: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>
              <a:buNone/>
            </a:pPr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Zástupný symbol pro obsah 2"/>
          <p:cNvSpPr txBox="1">
            <a:spLocks/>
          </p:cNvSpPr>
          <p:nvPr/>
        </p:nvSpPr>
        <p:spPr>
          <a:xfrm>
            <a:off x="1464589" y="147614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026841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50498" y="1572426"/>
            <a:ext cx="10603302" cy="4845627"/>
          </a:xfrm>
        </p:spPr>
        <p:txBody>
          <a:bodyPr>
            <a:normAutofit/>
          </a:bodyPr>
          <a:lstStyle/>
          <a:p>
            <a:endParaRPr lang="cs-CZ" dirty="0"/>
          </a:p>
          <a:p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Zástupný symbol pro obsah 2"/>
          <p:cNvSpPr txBox="1">
            <a:spLocks/>
          </p:cNvSpPr>
          <p:nvPr/>
        </p:nvSpPr>
        <p:spPr>
          <a:xfrm>
            <a:off x="1464589" y="147614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370936" y="-77639"/>
            <a:ext cx="1157664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endParaRPr lang="cs-CZ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sz="2800" dirty="0"/>
          </a:p>
        </p:txBody>
      </p:sp>
      <p:sp>
        <p:nvSpPr>
          <p:cNvPr id="9" name="Obdélník 8"/>
          <p:cNvSpPr/>
          <p:nvPr/>
        </p:nvSpPr>
        <p:spPr>
          <a:xfrm>
            <a:off x="905774" y="279761"/>
            <a:ext cx="10448026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EXPERIMENT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cs-CZ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Die Kraft </a:t>
            </a:r>
            <a:r>
              <a:rPr lang="cs-CZ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besteht</a:t>
            </a:r>
            <a:r>
              <a:rPr lang="cs-CZ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der </a:t>
            </a:r>
            <a:r>
              <a:rPr lang="cs-CZ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Möglichkeit</a:t>
            </a:r>
            <a:r>
              <a:rPr lang="cs-CZ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mit</a:t>
            </a:r>
            <a:r>
              <a:rPr lang="cs-CZ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Variablen</a:t>
            </a:r>
            <a:r>
              <a:rPr lang="cs-CZ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zu</a:t>
            </a:r>
            <a:r>
              <a:rPr lang="cs-CZ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manipulieren</a:t>
            </a:r>
            <a:r>
              <a:rPr lang="cs-CZ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Terminologie:</a:t>
            </a:r>
          </a:p>
          <a:p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	</a:t>
            </a:r>
            <a:r>
              <a:rPr lang="cs-CZ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Subjekt 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Personen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die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Experiment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teilnehmen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	</a:t>
            </a:r>
            <a:r>
              <a:rPr lang="cs-CZ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Merkmal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definierte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Eigenschaft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	</a:t>
            </a:r>
            <a:r>
              <a:rPr lang="cs-CZ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Zufallsauswahl</a:t>
            </a:r>
            <a:r>
              <a:rPr lang="cs-CZ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	</a:t>
            </a:r>
            <a:r>
              <a:rPr lang="cs-CZ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Experimenteller</a:t>
            </a:r>
            <a:r>
              <a:rPr lang="cs-CZ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Plan</a:t>
            </a:r>
            <a:r>
              <a:rPr lang="cs-CZ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Aufteilung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	</a:t>
            </a:r>
            <a:r>
              <a:rPr lang="cs-CZ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Experimentelle</a:t>
            </a:r>
            <a:r>
              <a:rPr lang="cs-CZ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Gruppe</a:t>
            </a:r>
            <a:r>
              <a:rPr lang="cs-CZ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Gruppe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von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Subjekten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	</a:t>
            </a:r>
            <a:r>
              <a:rPr lang="cs-CZ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Pretest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Eintrittstest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	</a:t>
            </a:r>
            <a:r>
              <a:rPr lang="cs-CZ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Posttest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Schlusstest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719804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50498" y="1572426"/>
            <a:ext cx="10603302" cy="4845627"/>
          </a:xfrm>
        </p:spPr>
        <p:txBody>
          <a:bodyPr>
            <a:normAutofit/>
          </a:bodyPr>
          <a:lstStyle/>
          <a:p>
            <a:endParaRPr lang="cs-CZ" dirty="0"/>
          </a:p>
          <a:p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Zástupný symbol pro obsah 2"/>
          <p:cNvSpPr txBox="1">
            <a:spLocks/>
          </p:cNvSpPr>
          <p:nvPr/>
        </p:nvSpPr>
        <p:spPr>
          <a:xfrm>
            <a:off x="1464589" y="147614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370936" y="-77639"/>
            <a:ext cx="1157664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sz="2800" dirty="0"/>
          </a:p>
        </p:txBody>
      </p:sp>
      <p:sp>
        <p:nvSpPr>
          <p:cNvPr id="9" name="Obdélník 8"/>
          <p:cNvSpPr/>
          <p:nvPr/>
        </p:nvSpPr>
        <p:spPr>
          <a:xfrm>
            <a:off x="1095555" y="672860"/>
            <a:ext cx="10981426" cy="65248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EXPERIMENTELLE METHODE</a:t>
            </a:r>
          </a:p>
          <a:p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Laborexperiment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Simulationsexperiment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Natürliches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Feldexperiment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Formierendes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Experiment.</a:t>
            </a:r>
            <a:endParaRPr lang="cs-CZ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cs-CZ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METHODE Q-KLASSIFIKATION 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eine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Grundlage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ist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die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Methodologie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von W. 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Stephson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Korrelationen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zwischen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Reaktionen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oder 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Antworten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verschiedener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Personen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auf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diese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Q-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Typen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Form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der Gauss-Linie – 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die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Kartenanzahl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ist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durch 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Anforderungen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auf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die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statistische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Günstigkeit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begrenzt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endParaRPr lang="cs-CZ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436241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637</TotalTime>
  <Words>454</Words>
  <Application>Microsoft Office PowerPoint</Application>
  <PresentationFormat>Širokoúhlá obrazovka</PresentationFormat>
  <Paragraphs>84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Wingdings</vt:lpstr>
      <vt:lpstr>Motiv Office</vt:lpstr>
      <vt:lpstr>Methodologie der pädagogischen Forschung und Evaluation: 9. Quantitative Analyse</vt:lpstr>
      <vt:lpstr>Prezentace aplikace PowerPoint</vt:lpstr>
      <vt:lpstr>Prezentace aplikace PowerPoint</vt:lpstr>
      <vt:lpstr>Quantitativ orientierte Forschung  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předmětu dle IS</dc:title>
  <dc:creator>Kratka</dc:creator>
  <cp:lastModifiedBy>Michaela Kotulková</cp:lastModifiedBy>
  <cp:revision>127</cp:revision>
  <dcterms:created xsi:type="dcterms:W3CDTF">2017-05-10T10:51:34Z</dcterms:created>
  <dcterms:modified xsi:type="dcterms:W3CDTF">2017-08-03T18:50:43Z</dcterms:modified>
</cp:coreProperties>
</file>