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3" r:id="rId6"/>
    <p:sldId id="264" r:id="rId7"/>
    <p:sldId id="265" r:id="rId8"/>
    <p:sldId id="266" r:id="rId9"/>
    <p:sldId id="267" r:id="rId10"/>
    <p:sldId id="268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2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1. 8. 2017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1. 8. 2017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1. 8. 2017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1. 8. 2017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1. 8. 2017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1. 8. 2017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1. 8. 2017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1. 8. 2017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1. 8. 2017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1. 8. 2017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1. 8. 2017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1. 8. 2017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5464" y="573438"/>
            <a:ext cx="11400915" cy="2541722"/>
          </a:xfrm>
        </p:spPr>
        <p:txBody>
          <a:bodyPr>
            <a:normAutofit/>
          </a:bodyPr>
          <a:lstStyle/>
          <a:p>
            <a:r>
              <a:rPr lang="cs-CZ" sz="3600" dirty="0" err="1"/>
              <a:t>Methodologie</a:t>
            </a:r>
            <a:r>
              <a:rPr lang="cs-CZ" sz="3600" dirty="0"/>
              <a:t> der </a:t>
            </a:r>
            <a:r>
              <a:rPr lang="cs-CZ" sz="3600" dirty="0" err="1"/>
              <a:t>pädagogischen</a:t>
            </a:r>
            <a:r>
              <a:rPr lang="cs-CZ" sz="3600" dirty="0"/>
              <a:t> </a:t>
            </a:r>
            <a:r>
              <a:rPr lang="cs-CZ" sz="3600" dirty="0" err="1"/>
              <a:t>Forschung</a:t>
            </a:r>
            <a:r>
              <a:rPr lang="cs-CZ" sz="3600" dirty="0"/>
              <a:t> </a:t>
            </a:r>
            <a:r>
              <a:rPr lang="cs-CZ" sz="3600" dirty="0" err="1"/>
              <a:t>und</a:t>
            </a:r>
            <a:r>
              <a:rPr lang="cs-CZ" sz="3600" dirty="0"/>
              <a:t> </a:t>
            </a:r>
            <a:r>
              <a:rPr lang="cs-CZ" sz="3600" dirty="0" err="1"/>
              <a:t>Evaluation</a:t>
            </a:r>
            <a:r>
              <a:rPr lang="cs-CZ" sz="3600" dirty="0"/>
              <a:t>:</a:t>
            </a:r>
            <a:br>
              <a:rPr lang="cs-CZ" sz="3600" dirty="0"/>
            </a:br>
            <a:r>
              <a:rPr lang="cs-CZ" b="1" dirty="0"/>
              <a:t> 6.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Methoden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pädagogischen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Forschung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err="1"/>
              <a:t>Methodisches</a:t>
            </a:r>
            <a:r>
              <a:rPr lang="cs-CZ" b="1" dirty="0"/>
              <a:t> </a:t>
            </a:r>
            <a:r>
              <a:rPr lang="cs-CZ" b="1" dirty="0" err="1"/>
              <a:t>Konzept</a:t>
            </a:r>
            <a:r>
              <a:rPr lang="cs-CZ" b="1" dirty="0"/>
              <a:t> </a:t>
            </a:r>
            <a:r>
              <a:rPr lang="cs-CZ" b="1" dirty="0" err="1"/>
              <a:t>zur</a:t>
            </a:r>
            <a:r>
              <a:rPr lang="cs-CZ" b="1" dirty="0"/>
              <a:t> </a:t>
            </a:r>
            <a:r>
              <a:rPr lang="cs-CZ" b="1" dirty="0" err="1"/>
              <a:t>effektiven</a:t>
            </a:r>
            <a:r>
              <a:rPr lang="cs-CZ" b="1" dirty="0"/>
              <a:t> </a:t>
            </a:r>
            <a:r>
              <a:rPr lang="cs-CZ" b="1" dirty="0" err="1"/>
              <a:t>Unterstützung</a:t>
            </a:r>
            <a:r>
              <a:rPr lang="cs-CZ" b="1" dirty="0"/>
              <a:t> </a:t>
            </a:r>
            <a:r>
              <a:rPr lang="cs-CZ" b="1" dirty="0" err="1"/>
              <a:t>fachlicher</a:t>
            </a:r>
            <a:r>
              <a:rPr lang="cs-CZ" b="1" dirty="0"/>
              <a:t> </a:t>
            </a:r>
            <a:r>
              <a:rPr lang="cs-CZ" b="1" dirty="0" err="1"/>
              <a:t>Schlüsselkompetenzen</a:t>
            </a:r>
            <a:r>
              <a:rPr lang="cs-CZ" b="1" dirty="0"/>
              <a:t> </a:t>
            </a:r>
            <a:r>
              <a:rPr lang="cs-CZ" b="1" dirty="0" err="1"/>
              <a:t>mit</a:t>
            </a:r>
            <a:r>
              <a:rPr lang="cs-CZ" b="1" dirty="0"/>
              <a:t> der </a:t>
            </a:r>
            <a:r>
              <a:rPr lang="cs-CZ" b="1" dirty="0" err="1"/>
              <a:t>Nutzung</a:t>
            </a:r>
            <a:r>
              <a:rPr lang="cs-CZ" b="1" dirty="0"/>
              <a:t> der </a:t>
            </a:r>
            <a:r>
              <a:rPr lang="cs-CZ" b="1" dirty="0" err="1"/>
              <a:t>Fremdsprache</a:t>
            </a:r>
            <a:r>
              <a:rPr lang="cs-CZ" b="1" dirty="0"/>
              <a:t> ATCZ62 - CLIL </a:t>
            </a:r>
            <a:r>
              <a:rPr lang="en-US" b="1" dirty="0" err="1"/>
              <a:t>als</a:t>
            </a:r>
            <a:r>
              <a:rPr lang="en-US" b="1" dirty="0"/>
              <a:t> </a:t>
            </a:r>
            <a:r>
              <a:rPr lang="en-US" b="1" dirty="0" err="1"/>
              <a:t>Unterrichtsstrategie</a:t>
            </a:r>
            <a:r>
              <a:rPr lang="en-US" b="1" dirty="0"/>
              <a:t> an der Hochschule</a:t>
            </a:r>
            <a:endParaRPr lang="cs-CZ" b="1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27124"/>
            <a:ext cx="3907579" cy="17308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7580" y="5377112"/>
            <a:ext cx="3380210" cy="1361574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3148" y="5465511"/>
            <a:ext cx="1284605" cy="127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2384" y="5426074"/>
            <a:ext cx="2753995" cy="745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6793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0498" y="1572426"/>
            <a:ext cx="10603302" cy="4845627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1464589" y="147614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70936" y="-77639"/>
            <a:ext cx="11576649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i="1" dirty="0" err="1">
                <a:latin typeface="+mj-lt"/>
              </a:rPr>
              <a:t>Methode</a:t>
            </a:r>
            <a:r>
              <a:rPr lang="cs-CZ" sz="3600" b="1" i="1" dirty="0">
                <a:latin typeface="+mj-lt"/>
              </a:rPr>
              <a:t> der </a:t>
            </a:r>
            <a:r>
              <a:rPr lang="cs-CZ" sz="3600" b="1" i="1" dirty="0" err="1">
                <a:latin typeface="+mj-lt"/>
              </a:rPr>
              <a:t>Schulethnographie</a:t>
            </a:r>
            <a:r>
              <a:rPr lang="cs-CZ" sz="3600" b="1" i="1" dirty="0">
                <a:latin typeface="+mj-lt"/>
              </a:rPr>
              <a:t>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err="1">
                <a:latin typeface="+mj-lt"/>
              </a:rPr>
              <a:t>wählt</a:t>
            </a:r>
            <a:r>
              <a:rPr lang="cs-CZ" sz="2800" dirty="0">
                <a:latin typeface="+mj-lt"/>
              </a:rPr>
              <a:t> </a:t>
            </a:r>
            <a:r>
              <a:rPr lang="cs-CZ" sz="2800" dirty="0" err="1">
                <a:latin typeface="+mj-lt"/>
              </a:rPr>
              <a:t>qualitative</a:t>
            </a:r>
            <a:r>
              <a:rPr lang="cs-CZ" sz="2800" dirty="0">
                <a:latin typeface="+mj-lt"/>
              </a:rPr>
              <a:t> </a:t>
            </a:r>
            <a:r>
              <a:rPr lang="cs-CZ" sz="2800" dirty="0" err="1">
                <a:latin typeface="+mj-lt"/>
              </a:rPr>
              <a:t>Einstellungen</a:t>
            </a:r>
            <a:r>
              <a:rPr lang="cs-CZ" sz="2800" dirty="0">
                <a:latin typeface="+mj-lt"/>
              </a:rPr>
              <a:t> </a:t>
            </a:r>
            <a:r>
              <a:rPr lang="cs-CZ" sz="2800" dirty="0" err="1">
                <a:latin typeface="+mj-lt"/>
              </a:rPr>
              <a:t>zur</a:t>
            </a:r>
            <a:r>
              <a:rPr lang="cs-CZ" sz="2800" dirty="0">
                <a:latin typeface="+mj-lt"/>
              </a:rPr>
              <a:t> Analyse </a:t>
            </a:r>
            <a:r>
              <a:rPr lang="cs-CZ" sz="2800" dirty="0" err="1">
                <a:latin typeface="+mj-lt"/>
              </a:rPr>
              <a:t>pädagogischer</a:t>
            </a:r>
            <a:r>
              <a:rPr lang="cs-CZ" sz="2800" dirty="0">
                <a:latin typeface="+mj-lt"/>
              </a:rPr>
              <a:t> </a:t>
            </a:r>
            <a:r>
              <a:rPr lang="cs-CZ" sz="2800" dirty="0" err="1">
                <a:latin typeface="+mj-lt"/>
              </a:rPr>
              <a:t>Erscheinungen</a:t>
            </a:r>
            <a:r>
              <a:rPr lang="cs-CZ" sz="2800" dirty="0">
                <a:latin typeface="+mj-lt"/>
              </a:rPr>
              <a:t>,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err="1">
                <a:latin typeface="+mj-lt"/>
              </a:rPr>
              <a:t>bemüht</a:t>
            </a:r>
            <a:r>
              <a:rPr lang="cs-CZ" sz="2800" dirty="0">
                <a:latin typeface="+mj-lt"/>
              </a:rPr>
              <a:t> </a:t>
            </a:r>
            <a:r>
              <a:rPr lang="cs-CZ" sz="2800" dirty="0" err="1">
                <a:latin typeface="+mj-lt"/>
              </a:rPr>
              <a:t>sich</a:t>
            </a:r>
            <a:r>
              <a:rPr lang="cs-CZ" sz="2800" dirty="0">
                <a:latin typeface="+mj-lt"/>
              </a:rPr>
              <a:t> um </a:t>
            </a:r>
            <a:r>
              <a:rPr lang="cs-CZ" sz="2800" dirty="0" err="1">
                <a:latin typeface="+mj-lt"/>
              </a:rPr>
              <a:t>einen</a:t>
            </a:r>
            <a:r>
              <a:rPr lang="cs-CZ" sz="2800" dirty="0">
                <a:latin typeface="+mj-lt"/>
              </a:rPr>
              <a:t> </a:t>
            </a:r>
            <a:r>
              <a:rPr lang="cs-CZ" sz="2800" dirty="0" err="1">
                <a:latin typeface="+mj-lt"/>
              </a:rPr>
              <a:t>Einblick</a:t>
            </a:r>
            <a:r>
              <a:rPr lang="cs-CZ" sz="2800" dirty="0">
                <a:latin typeface="+mj-lt"/>
              </a:rPr>
              <a:t> in </a:t>
            </a:r>
            <a:r>
              <a:rPr lang="cs-CZ" sz="2800" dirty="0" err="1">
                <a:latin typeface="+mj-lt"/>
              </a:rPr>
              <a:t>die</a:t>
            </a:r>
            <a:r>
              <a:rPr lang="cs-CZ" sz="2800" dirty="0">
                <a:latin typeface="+mj-lt"/>
              </a:rPr>
              <a:t> </a:t>
            </a:r>
            <a:r>
              <a:rPr lang="cs-CZ" sz="2800" dirty="0" err="1">
                <a:latin typeface="+mj-lt"/>
              </a:rPr>
              <a:t>Umgebung</a:t>
            </a:r>
            <a:r>
              <a:rPr lang="cs-CZ" sz="2800" dirty="0">
                <a:latin typeface="+mj-lt"/>
              </a:rPr>
              <a:t> </a:t>
            </a:r>
            <a:r>
              <a:rPr lang="cs-CZ" sz="2800" dirty="0" err="1">
                <a:latin typeface="+mj-lt"/>
              </a:rPr>
              <a:t>mit</a:t>
            </a:r>
            <a:r>
              <a:rPr lang="cs-CZ" sz="2800" dirty="0">
                <a:latin typeface="+mj-lt"/>
              </a:rPr>
              <a:t> </a:t>
            </a:r>
            <a:r>
              <a:rPr lang="cs-CZ" sz="2800" dirty="0" err="1">
                <a:latin typeface="+mj-lt"/>
              </a:rPr>
              <a:t>Augen</a:t>
            </a:r>
            <a:r>
              <a:rPr lang="cs-CZ" sz="2800" dirty="0">
                <a:latin typeface="+mj-lt"/>
              </a:rPr>
              <a:t> der </a:t>
            </a:r>
            <a:r>
              <a:rPr lang="cs-CZ" sz="2800" dirty="0" err="1">
                <a:latin typeface="+mj-lt"/>
              </a:rPr>
              <a:t>Menschen</a:t>
            </a:r>
            <a:r>
              <a:rPr lang="cs-CZ" sz="2800" dirty="0">
                <a:latin typeface="+mj-lt"/>
              </a:rPr>
              <a:t>, </a:t>
            </a:r>
            <a:r>
              <a:rPr lang="cs-CZ" sz="2800" dirty="0" err="1">
                <a:latin typeface="+mj-lt"/>
              </a:rPr>
              <a:t>die</a:t>
            </a:r>
            <a:r>
              <a:rPr lang="cs-CZ" sz="2800" dirty="0">
                <a:latin typeface="+mj-lt"/>
              </a:rPr>
              <a:t> </a:t>
            </a:r>
            <a:r>
              <a:rPr lang="cs-CZ" sz="2800" dirty="0" err="1">
                <a:latin typeface="+mj-lt"/>
              </a:rPr>
              <a:t>sich</a:t>
            </a:r>
            <a:r>
              <a:rPr lang="cs-CZ" sz="2800" dirty="0">
                <a:latin typeface="+mj-lt"/>
              </a:rPr>
              <a:t> </a:t>
            </a:r>
            <a:r>
              <a:rPr lang="cs-CZ" sz="2800" dirty="0" err="1">
                <a:latin typeface="+mj-lt"/>
              </a:rPr>
              <a:t>an</a:t>
            </a:r>
            <a:r>
              <a:rPr lang="cs-CZ" sz="2800" dirty="0">
                <a:latin typeface="+mj-lt"/>
              </a:rPr>
              <a:t> </a:t>
            </a:r>
            <a:r>
              <a:rPr lang="cs-CZ" sz="2800" dirty="0" err="1">
                <a:latin typeface="+mj-lt"/>
              </a:rPr>
              <a:t>deren</a:t>
            </a:r>
            <a:r>
              <a:rPr lang="cs-CZ" sz="2800" dirty="0">
                <a:latin typeface="+mj-lt"/>
              </a:rPr>
              <a:t> </a:t>
            </a:r>
            <a:r>
              <a:rPr lang="cs-CZ" sz="2800" dirty="0" err="1">
                <a:latin typeface="+mj-lt"/>
              </a:rPr>
              <a:t>Erstellung</a:t>
            </a:r>
            <a:r>
              <a:rPr lang="cs-CZ" sz="2800" dirty="0">
                <a:latin typeface="+mj-lt"/>
              </a:rPr>
              <a:t> </a:t>
            </a:r>
            <a:r>
              <a:rPr lang="cs-CZ" sz="2800" dirty="0" err="1">
                <a:latin typeface="+mj-lt"/>
              </a:rPr>
              <a:t>beteiligen</a:t>
            </a:r>
            <a:r>
              <a:rPr lang="cs-CZ" sz="2800" dirty="0">
                <a:latin typeface="+mj-lt"/>
              </a:rPr>
              <a:t>.</a:t>
            </a:r>
          </a:p>
          <a:p>
            <a:endParaRPr lang="cs-CZ" sz="2800" dirty="0">
              <a:latin typeface="+mj-lt"/>
            </a:endParaRPr>
          </a:p>
          <a:p>
            <a:r>
              <a:rPr lang="cs-CZ" sz="2800" dirty="0">
                <a:latin typeface="+mj-lt"/>
              </a:rPr>
              <a:t> </a:t>
            </a:r>
            <a:r>
              <a:rPr lang="cs-CZ" sz="3600" b="1" i="1" dirty="0" err="1">
                <a:latin typeface="+mj-lt"/>
              </a:rPr>
              <a:t>Methode</a:t>
            </a:r>
            <a:r>
              <a:rPr lang="cs-CZ" sz="3600" b="1" i="1" dirty="0">
                <a:latin typeface="+mj-lt"/>
              </a:rPr>
              <a:t> der </a:t>
            </a:r>
            <a:r>
              <a:rPr lang="cs-CZ" sz="3600" b="1" i="1" dirty="0" err="1">
                <a:latin typeface="+mj-lt"/>
              </a:rPr>
              <a:t>longitudinalen</a:t>
            </a:r>
            <a:r>
              <a:rPr lang="cs-CZ" sz="3600" b="1" i="1" dirty="0">
                <a:latin typeface="+mj-lt"/>
              </a:rPr>
              <a:t> </a:t>
            </a:r>
            <a:r>
              <a:rPr lang="cs-CZ" sz="3600" b="1" i="1" dirty="0" err="1">
                <a:latin typeface="+mj-lt"/>
              </a:rPr>
              <a:t>Untersuchung</a:t>
            </a:r>
            <a:endParaRPr lang="cs-CZ" sz="3600" b="1" i="1" dirty="0">
              <a:latin typeface="+mj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err="1"/>
              <a:t>eine</a:t>
            </a:r>
            <a:r>
              <a:rPr lang="cs-CZ" sz="2800" dirty="0"/>
              <a:t> </a:t>
            </a:r>
            <a:r>
              <a:rPr lang="cs-CZ" sz="2800" dirty="0" err="1"/>
              <a:t>wiederholte</a:t>
            </a:r>
            <a:r>
              <a:rPr lang="cs-CZ" sz="2800" dirty="0"/>
              <a:t> </a:t>
            </a:r>
            <a:r>
              <a:rPr lang="cs-CZ" sz="2800" dirty="0" err="1"/>
              <a:t>Messung</a:t>
            </a:r>
            <a:r>
              <a:rPr lang="cs-CZ" sz="2800" dirty="0"/>
              <a:t> </a:t>
            </a:r>
            <a:r>
              <a:rPr lang="cs-CZ" sz="2800" dirty="0" err="1"/>
              <a:t>bei</a:t>
            </a:r>
            <a:r>
              <a:rPr lang="cs-CZ" sz="2800" dirty="0"/>
              <a:t> der </a:t>
            </a:r>
            <a:r>
              <a:rPr lang="cs-CZ" sz="2800" dirty="0" err="1"/>
              <a:t>gleichen</a:t>
            </a:r>
            <a:r>
              <a:rPr lang="cs-CZ" sz="2800" dirty="0"/>
              <a:t> </a:t>
            </a:r>
            <a:r>
              <a:rPr lang="cs-CZ" sz="2800" dirty="0" err="1"/>
              <a:t>Personengruppe</a:t>
            </a:r>
            <a:r>
              <a:rPr lang="cs-CZ" sz="2800" dirty="0"/>
              <a:t>.</a:t>
            </a:r>
          </a:p>
          <a:p>
            <a:endParaRPr lang="cs-CZ" sz="2800" dirty="0"/>
          </a:p>
          <a:p>
            <a:r>
              <a:rPr lang="cs-CZ" sz="2800" i="1" dirty="0" err="1"/>
              <a:t>Typologisierung</a:t>
            </a:r>
            <a:r>
              <a:rPr lang="cs-CZ" sz="2800" i="1" dirty="0"/>
              <a:t> der </a:t>
            </a:r>
            <a:r>
              <a:rPr lang="cs-CZ" sz="2800" i="1" dirty="0" err="1"/>
              <a:t>Methoden</a:t>
            </a:r>
            <a:r>
              <a:rPr lang="cs-CZ" sz="2800" i="1" dirty="0"/>
              <a:t> von </a:t>
            </a:r>
            <a:r>
              <a:rPr lang="cs-CZ" sz="2800" i="1" dirty="0" err="1"/>
              <a:t>weiteren</a:t>
            </a:r>
            <a:r>
              <a:rPr lang="cs-CZ" sz="2800" i="1" dirty="0"/>
              <a:t> </a:t>
            </a:r>
            <a:r>
              <a:rPr lang="cs-CZ" sz="2800" i="1" dirty="0" err="1"/>
              <a:t>Autoren</a:t>
            </a:r>
            <a:r>
              <a:rPr lang="cs-CZ" sz="2800" i="1" dirty="0"/>
              <a:t> (</a:t>
            </a:r>
            <a:r>
              <a:rPr lang="cs-CZ" sz="2800" i="1" dirty="0" err="1"/>
              <a:t>Gavora</a:t>
            </a:r>
            <a:r>
              <a:rPr lang="cs-CZ" sz="2800" i="1" dirty="0"/>
              <a:t>): </a:t>
            </a:r>
          </a:p>
          <a:p>
            <a:r>
              <a:rPr lang="cs-CZ" sz="3600" b="1" i="1" dirty="0" err="1"/>
              <a:t>Methoden</a:t>
            </a:r>
            <a:r>
              <a:rPr lang="cs-CZ" sz="3600" b="1" i="1" dirty="0"/>
              <a:t> der </a:t>
            </a:r>
            <a:r>
              <a:rPr lang="cs-CZ" sz="3600" b="1" i="1" dirty="0" err="1"/>
              <a:t>qualitativen</a:t>
            </a:r>
            <a:r>
              <a:rPr lang="cs-CZ" sz="3600" b="1" i="1" dirty="0"/>
              <a:t> </a:t>
            </a:r>
            <a:r>
              <a:rPr lang="cs-CZ" sz="3600" b="1" i="1" dirty="0" err="1"/>
              <a:t>Forschung</a:t>
            </a:r>
            <a:r>
              <a:rPr lang="cs-CZ" sz="3600" b="1" i="1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800" dirty="0" err="1"/>
              <a:t>partizipative</a:t>
            </a:r>
            <a:r>
              <a:rPr lang="cs-CZ" sz="2800" dirty="0"/>
              <a:t> </a:t>
            </a:r>
            <a:r>
              <a:rPr lang="cs-CZ" sz="2800" dirty="0" err="1"/>
              <a:t>Beobachtung</a:t>
            </a:r>
            <a:r>
              <a:rPr lang="cs-CZ" sz="2800" dirty="0"/>
              <a:t>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800" dirty="0" err="1"/>
              <a:t>ethnographisches</a:t>
            </a:r>
            <a:r>
              <a:rPr lang="cs-CZ" sz="2800" dirty="0"/>
              <a:t> Interview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800" dirty="0" err="1"/>
              <a:t>Forschung</a:t>
            </a:r>
            <a:r>
              <a:rPr lang="cs-CZ" sz="2800" dirty="0"/>
              <a:t> der </a:t>
            </a:r>
            <a:r>
              <a:rPr lang="cs-CZ" sz="2800" dirty="0" err="1"/>
              <a:t>Lebensgeschichte</a:t>
            </a:r>
            <a:r>
              <a:rPr lang="cs-CZ" sz="2800" dirty="0"/>
              <a:t> </a:t>
            </a:r>
            <a:r>
              <a:rPr lang="cs-CZ" sz="2800" dirty="0" err="1"/>
              <a:t>eines</a:t>
            </a:r>
            <a:r>
              <a:rPr lang="cs-CZ" sz="2800" dirty="0"/>
              <a:t> </a:t>
            </a:r>
            <a:r>
              <a:rPr lang="cs-CZ" sz="2800" dirty="0" err="1"/>
              <a:t>Lehrers</a:t>
            </a:r>
            <a:r>
              <a:rPr lang="cs-CZ" sz="2800" dirty="0"/>
              <a:t>. 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1114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2257" y="836762"/>
            <a:ext cx="10551543" cy="534020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4400" i="1" dirty="0" err="1"/>
              <a:t>Typologisierung</a:t>
            </a:r>
            <a:r>
              <a:rPr lang="cs-CZ" sz="4400" i="1" dirty="0"/>
              <a:t> der </a:t>
            </a:r>
            <a:r>
              <a:rPr lang="cs-CZ" sz="4400" i="1" dirty="0" err="1"/>
              <a:t>Methoden</a:t>
            </a:r>
            <a:r>
              <a:rPr lang="cs-CZ" sz="4400" i="1" dirty="0"/>
              <a:t> von </a:t>
            </a:r>
            <a:r>
              <a:rPr lang="cs-CZ" sz="4400" i="1" dirty="0" err="1"/>
              <a:t>Autoren</a:t>
            </a:r>
            <a:r>
              <a:rPr lang="cs-CZ" sz="4400" i="1" dirty="0"/>
              <a:t>  (Skalková): </a:t>
            </a:r>
          </a:p>
          <a:p>
            <a:pPr marL="742950" indent="-742950">
              <a:buFont typeface="+mj-lt"/>
              <a:buAutoNum type="arabicPeriod"/>
            </a:pPr>
            <a:r>
              <a:rPr lang="cs-CZ" sz="4400" b="1" dirty="0" err="1"/>
              <a:t>Empirische</a:t>
            </a:r>
            <a:r>
              <a:rPr lang="cs-CZ" sz="4400" b="1" dirty="0"/>
              <a:t> </a:t>
            </a:r>
            <a:r>
              <a:rPr lang="cs-CZ" sz="4400" b="1" dirty="0" err="1"/>
              <a:t>Methoden</a:t>
            </a:r>
            <a:endParaRPr lang="cs-CZ" sz="4400" b="1" dirty="0"/>
          </a:p>
          <a:p>
            <a:pPr>
              <a:buFont typeface="Wingdings" panose="05000000000000000000" pitchFamily="2" charset="2"/>
              <a:buChar char="ü"/>
            </a:pPr>
            <a:r>
              <a:rPr lang="cs-CZ" sz="4400" i="1" dirty="0" err="1"/>
              <a:t>Beobachtungsmethode</a:t>
            </a:r>
            <a:r>
              <a:rPr lang="cs-CZ" sz="4400" i="1" dirty="0"/>
              <a:t> </a:t>
            </a:r>
            <a:r>
              <a:rPr lang="cs-CZ" sz="4400" dirty="0" err="1"/>
              <a:t>als</a:t>
            </a:r>
            <a:r>
              <a:rPr lang="cs-CZ" sz="4400" dirty="0"/>
              <a:t> </a:t>
            </a:r>
            <a:r>
              <a:rPr lang="cs-CZ" sz="4400" dirty="0" err="1"/>
              <a:t>eine</a:t>
            </a:r>
            <a:r>
              <a:rPr lang="cs-CZ" sz="4400" dirty="0"/>
              <a:t> </a:t>
            </a:r>
            <a:r>
              <a:rPr lang="cs-CZ" sz="4400" dirty="0" err="1"/>
              <a:t>wissenschaftliche</a:t>
            </a:r>
            <a:r>
              <a:rPr lang="cs-CZ" sz="4400" dirty="0"/>
              <a:t> </a:t>
            </a:r>
            <a:r>
              <a:rPr lang="cs-CZ" sz="4400" dirty="0" err="1"/>
              <a:t>Methode</a:t>
            </a:r>
            <a:r>
              <a:rPr lang="cs-CZ" sz="4400" dirty="0"/>
              <a:t>:</a:t>
            </a:r>
          </a:p>
          <a:p>
            <a:pPr marL="0" indent="0">
              <a:buNone/>
            </a:pPr>
            <a:r>
              <a:rPr lang="cs-CZ" sz="4400" dirty="0"/>
              <a:t>• </a:t>
            </a:r>
            <a:r>
              <a:rPr lang="cs-CZ" sz="4400" dirty="0" err="1"/>
              <a:t>Direkte</a:t>
            </a:r>
            <a:r>
              <a:rPr lang="cs-CZ" sz="4400" dirty="0"/>
              <a:t> </a:t>
            </a:r>
            <a:r>
              <a:rPr lang="cs-CZ" sz="4400" dirty="0" err="1"/>
              <a:t>Beobachtung</a:t>
            </a:r>
            <a:endParaRPr lang="cs-CZ" sz="4400" dirty="0"/>
          </a:p>
          <a:p>
            <a:pPr marL="0" indent="0">
              <a:buNone/>
            </a:pPr>
            <a:r>
              <a:rPr lang="cs-CZ" sz="4400" dirty="0"/>
              <a:t>• </a:t>
            </a:r>
            <a:r>
              <a:rPr lang="cs-CZ" sz="4400" dirty="0" err="1"/>
              <a:t>Indirekte</a:t>
            </a:r>
            <a:r>
              <a:rPr lang="cs-CZ" sz="4400" dirty="0"/>
              <a:t> </a:t>
            </a:r>
            <a:r>
              <a:rPr lang="cs-CZ" sz="4400" dirty="0" err="1"/>
              <a:t>Beobachtung</a:t>
            </a:r>
            <a:endParaRPr lang="cs-CZ" sz="4400" dirty="0"/>
          </a:p>
          <a:p>
            <a:pPr marL="0" indent="0">
              <a:buNone/>
            </a:pPr>
            <a:r>
              <a:rPr lang="cs-CZ" sz="4400" dirty="0"/>
              <a:t>• </a:t>
            </a:r>
            <a:r>
              <a:rPr lang="cs-CZ" sz="4400" dirty="0" err="1"/>
              <a:t>Kurzfristige</a:t>
            </a:r>
            <a:r>
              <a:rPr lang="cs-CZ" sz="4400" dirty="0"/>
              <a:t> </a:t>
            </a:r>
            <a:r>
              <a:rPr lang="cs-CZ" sz="4400" dirty="0" err="1"/>
              <a:t>Beobachtung</a:t>
            </a:r>
            <a:endParaRPr lang="cs-CZ" sz="4400" dirty="0"/>
          </a:p>
          <a:p>
            <a:pPr marL="0" indent="0">
              <a:buNone/>
            </a:pPr>
            <a:r>
              <a:rPr lang="cs-CZ" sz="4400" dirty="0"/>
              <a:t>• </a:t>
            </a:r>
            <a:r>
              <a:rPr lang="cs-CZ" sz="4400" dirty="0" err="1"/>
              <a:t>Langfristige</a:t>
            </a:r>
            <a:r>
              <a:rPr lang="cs-CZ" sz="4400" dirty="0"/>
              <a:t> </a:t>
            </a:r>
            <a:r>
              <a:rPr lang="cs-CZ" sz="4400" dirty="0" err="1"/>
              <a:t>Beobachtung</a:t>
            </a:r>
            <a:endParaRPr lang="cs-CZ" sz="44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5488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5297" y="1034041"/>
            <a:ext cx="10738503" cy="5142923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cs-CZ" i="1" dirty="0" err="1"/>
              <a:t>Experimentelle</a:t>
            </a:r>
            <a:r>
              <a:rPr lang="cs-CZ" i="1" dirty="0"/>
              <a:t> </a:t>
            </a:r>
            <a:r>
              <a:rPr lang="cs-CZ" i="1" dirty="0" err="1"/>
              <a:t>Methode</a:t>
            </a:r>
            <a:r>
              <a:rPr lang="cs-CZ" i="1" dirty="0"/>
              <a:t>:</a:t>
            </a:r>
          </a:p>
          <a:p>
            <a:pPr marL="0" indent="0">
              <a:buNone/>
            </a:pPr>
            <a:r>
              <a:rPr lang="cs-CZ" dirty="0"/>
              <a:t>• </a:t>
            </a:r>
            <a:r>
              <a:rPr lang="cs-CZ" dirty="0" err="1"/>
              <a:t>Ein</a:t>
            </a:r>
            <a:r>
              <a:rPr lang="cs-CZ" dirty="0"/>
              <a:t> </a:t>
            </a:r>
            <a:r>
              <a:rPr lang="cs-CZ" dirty="0" err="1"/>
              <a:t>klassisches</a:t>
            </a:r>
            <a:r>
              <a:rPr lang="cs-CZ" dirty="0"/>
              <a:t> Experiment</a:t>
            </a:r>
          </a:p>
          <a:p>
            <a:pPr marL="0" indent="0">
              <a:buNone/>
            </a:pPr>
            <a:r>
              <a:rPr lang="cs-CZ" dirty="0"/>
              <a:t>• </a:t>
            </a:r>
            <a:r>
              <a:rPr lang="cs-CZ" dirty="0" err="1"/>
              <a:t>Ein</a:t>
            </a:r>
            <a:r>
              <a:rPr lang="cs-CZ" dirty="0"/>
              <a:t> </a:t>
            </a:r>
            <a:r>
              <a:rPr lang="cs-CZ" dirty="0" err="1"/>
              <a:t>Multifaktorenexperiment</a:t>
            </a:r>
            <a:endParaRPr lang="cs-CZ" dirty="0"/>
          </a:p>
          <a:p>
            <a:pPr>
              <a:buFont typeface="Wingdings" panose="05000000000000000000" pitchFamily="2" charset="2"/>
              <a:buChar char="ü"/>
            </a:pPr>
            <a:r>
              <a:rPr lang="cs-CZ" i="1" dirty="0" err="1"/>
              <a:t>Aktionsforschung</a:t>
            </a:r>
            <a:r>
              <a:rPr lang="cs-CZ" i="1" dirty="0"/>
              <a:t> </a:t>
            </a:r>
            <a:r>
              <a:rPr lang="cs-CZ" dirty="0"/>
              <a:t>– </a:t>
            </a:r>
            <a:r>
              <a:rPr lang="cs-CZ" dirty="0" err="1"/>
              <a:t>eine</a:t>
            </a:r>
            <a:r>
              <a:rPr lang="cs-CZ" dirty="0"/>
              <a:t> </a:t>
            </a:r>
            <a:r>
              <a:rPr lang="cs-CZ" dirty="0" err="1"/>
              <a:t>systematische</a:t>
            </a:r>
            <a:r>
              <a:rPr lang="cs-CZ" dirty="0"/>
              <a:t> </a:t>
            </a:r>
            <a:r>
              <a:rPr lang="cs-CZ" dirty="0" err="1"/>
              <a:t>Datensammlung</a:t>
            </a:r>
            <a:r>
              <a:rPr lang="cs-CZ" dirty="0"/>
              <a:t> </a:t>
            </a:r>
            <a:r>
              <a:rPr lang="cs-CZ" dirty="0" err="1"/>
              <a:t>vom</a:t>
            </a:r>
            <a:r>
              <a:rPr lang="cs-CZ" dirty="0"/>
              <a:t> </a:t>
            </a:r>
            <a:r>
              <a:rPr lang="cs-CZ" dirty="0" err="1"/>
              <a:t>Lehrer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deren</a:t>
            </a:r>
            <a:r>
              <a:rPr lang="cs-CZ" dirty="0"/>
              <a:t> </a:t>
            </a:r>
            <a:r>
              <a:rPr lang="cs-CZ" dirty="0" err="1"/>
              <a:t>kritische</a:t>
            </a:r>
            <a:r>
              <a:rPr lang="cs-CZ" dirty="0"/>
              <a:t> Analyse – der </a:t>
            </a:r>
            <a:r>
              <a:rPr lang="cs-CZ" dirty="0" err="1"/>
              <a:t>Lehrer</a:t>
            </a:r>
            <a:r>
              <a:rPr lang="cs-CZ" dirty="0"/>
              <a:t> </a:t>
            </a:r>
            <a:r>
              <a:rPr lang="cs-CZ" dirty="0" err="1"/>
              <a:t>engagiert</a:t>
            </a:r>
            <a:r>
              <a:rPr lang="cs-CZ" dirty="0"/>
              <a:t> </a:t>
            </a:r>
            <a:r>
              <a:rPr lang="cs-CZ" dirty="0" err="1"/>
              <a:t>sich</a:t>
            </a:r>
            <a:r>
              <a:rPr lang="cs-CZ" dirty="0"/>
              <a:t> </a:t>
            </a:r>
            <a:r>
              <a:rPr lang="cs-CZ" dirty="0" err="1"/>
              <a:t>selbst</a:t>
            </a:r>
            <a:r>
              <a:rPr lang="cs-CZ" dirty="0"/>
              <a:t> </a:t>
            </a:r>
            <a:r>
              <a:rPr lang="cs-CZ" dirty="0" err="1"/>
              <a:t>während</a:t>
            </a:r>
            <a:r>
              <a:rPr lang="cs-CZ" dirty="0"/>
              <a:t> der </a:t>
            </a:r>
            <a:r>
              <a:rPr lang="cs-CZ" dirty="0" err="1"/>
              <a:t>Forschung</a:t>
            </a:r>
            <a:r>
              <a:rPr lang="cs-CZ" dirty="0"/>
              <a:t>:</a:t>
            </a:r>
          </a:p>
          <a:p>
            <a:pPr marL="0" indent="0">
              <a:buNone/>
            </a:pPr>
            <a:r>
              <a:rPr lang="cs-CZ" dirty="0"/>
              <a:t>• </a:t>
            </a:r>
            <a:r>
              <a:rPr lang="cs-CZ" dirty="0" err="1"/>
              <a:t>Ein</a:t>
            </a:r>
            <a:r>
              <a:rPr lang="cs-CZ" dirty="0"/>
              <a:t> </a:t>
            </a:r>
            <a:r>
              <a:rPr lang="cs-CZ" dirty="0" err="1"/>
              <a:t>Problem</a:t>
            </a:r>
            <a:r>
              <a:rPr lang="cs-CZ" dirty="0"/>
              <a:t>, </a:t>
            </a:r>
            <a:r>
              <a:rPr lang="cs-CZ" dirty="0" err="1"/>
              <a:t>das</a:t>
            </a:r>
            <a:r>
              <a:rPr lang="cs-CZ" dirty="0"/>
              <a:t> in der </a:t>
            </a:r>
            <a:r>
              <a:rPr lang="cs-CZ" dirty="0" err="1"/>
              <a:t>Praxis</a:t>
            </a:r>
            <a:r>
              <a:rPr lang="cs-CZ" dirty="0"/>
              <a:t> </a:t>
            </a:r>
            <a:r>
              <a:rPr lang="cs-CZ" dirty="0" err="1"/>
              <a:t>erschien</a:t>
            </a:r>
            <a:r>
              <a:rPr lang="cs-CZ" dirty="0"/>
              <a:t>,</a:t>
            </a:r>
          </a:p>
          <a:p>
            <a:pPr marL="0" indent="0">
              <a:buNone/>
            </a:pPr>
            <a:r>
              <a:rPr lang="cs-CZ" dirty="0"/>
              <a:t>• </a:t>
            </a:r>
            <a:r>
              <a:rPr lang="cs-CZ" dirty="0" err="1"/>
              <a:t>Vorstellung</a:t>
            </a:r>
            <a:r>
              <a:rPr lang="cs-CZ" dirty="0"/>
              <a:t> </a:t>
            </a:r>
            <a:r>
              <a:rPr lang="cs-CZ" dirty="0" err="1"/>
              <a:t>über</a:t>
            </a:r>
            <a:r>
              <a:rPr lang="cs-CZ" dirty="0"/>
              <a:t> </a:t>
            </a:r>
            <a:r>
              <a:rPr lang="cs-CZ" dirty="0" err="1"/>
              <a:t>eine</a:t>
            </a:r>
            <a:r>
              <a:rPr lang="cs-CZ" dirty="0"/>
              <a:t> </a:t>
            </a:r>
            <a:r>
              <a:rPr lang="cs-CZ" dirty="0" err="1"/>
              <a:t>Problemlösung</a:t>
            </a:r>
            <a:r>
              <a:rPr lang="cs-CZ" dirty="0"/>
              <a:t>,</a:t>
            </a:r>
          </a:p>
          <a:p>
            <a:pPr marL="0" indent="0">
              <a:buNone/>
            </a:pPr>
            <a:r>
              <a:rPr lang="cs-CZ" dirty="0"/>
              <a:t>• </a:t>
            </a:r>
            <a:r>
              <a:rPr lang="cs-CZ" dirty="0" err="1"/>
              <a:t>Aktivität</a:t>
            </a:r>
            <a:r>
              <a:rPr lang="cs-CZ" dirty="0"/>
              <a:t> </a:t>
            </a:r>
            <a:r>
              <a:rPr lang="cs-CZ" dirty="0" err="1"/>
              <a:t>zur</a:t>
            </a:r>
            <a:r>
              <a:rPr lang="cs-CZ" dirty="0"/>
              <a:t> </a:t>
            </a:r>
            <a:r>
              <a:rPr lang="cs-CZ" dirty="0" err="1"/>
              <a:t>gewählten</a:t>
            </a:r>
            <a:r>
              <a:rPr lang="cs-CZ" dirty="0"/>
              <a:t> </a:t>
            </a:r>
            <a:r>
              <a:rPr lang="cs-CZ" dirty="0" err="1"/>
              <a:t>Lösung</a:t>
            </a:r>
            <a:r>
              <a:rPr lang="cs-CZ" dirty="0"/>
              <a:t>,</a:t>
            </a:r>
          </a:p>
          <a:p>
            <a:pPr marL="0" indent="0">
              <a:buNone/>
            </a:pPr>
            <a:r>
              <a:rPr lang="cs-CZ" dirty="0"/>
              <a:t>• </a:t>
            </a:r>
            <a:r>
              <a:rPr lang="cs-CZ" dirty="0" err="1"/>
              <a:t>Auswertung</a:t>
            </a:r>
            <a:r>
              <a:rPr lang="cs-CZ" dirty="0"/>
              <a:t> der </a:t>
            </a:r>
            <a:r>
              <a:rPr lang="cs-CZ" dirty="0" err="1"/>
              <a:t>Ergebnisse</a:t>
            </a:r>
            <a:r>
              <a:rPr lang="cs-CZ" dirty="0"/>
              <a:t> von </a:t>
            </a:r>
            <a:r>
              <a:rPr lang="cs-CZ" dirty="0" err="1"/>
              <a:t>Aktivitäten</a:t>
            </a:r>
            <a:r>
              <a:rPr lang="cs-CZ" dirty="0"/>
              <a:t>,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zur</a:t>
            </a:r>
            <a:r>
              <a:rPr lang="cs-CZ" dirty="0"/>
              <a:t> </a:t>
            </a:r>
            <a:r>
              <a:rPr lang="cs-CZ" dirty="0" err="1"/>
              <a:t>Problemlösung</a:t>
            </a:r>
            <a:r>
              <a:rPr lang="cs-CZ" dirty="0"/>
              <a:t> </a:t>
            </a:r>
            <a:r>
              <a:rPr lang="cs-CZ" dirty="0" err="1"/>
              <a:t>führen</a:t>
            </a:r>
            <a:r>
              <a:rPr lang="cs-CZ" dirty="0"/>
              <a:t>,</a:t>
            </a:r>
          </a:p>
          <a:p>
            <a:pPr marL="0" indent="0">
              <a:buNone/>
            </a:pPr>
            <a:r>
              <a:rPr lang="cs-CZ" dirty="0"/>
              <a:t>• </a:t>
            </a:r>
            <a:r>
              <a:rPr lang="cs-CZ" dirty="0" err="1"/>
              <a:t>Problemmodifikation</a:t>
            </a:r>
            <a:r>
              <a:rPr lang="cs-CZ" dirty="0"/>
              <a:t>.</a:t>
            </a:r>
          </a:p>
          <a:p>
            <a:pPr>
              <a:buFont typeface="Wingdings" panose="05000000000000000000" pitchFamily="2" charset="2"/>
              <a:buChar char="ü"/>
            </a:pPr>
            <a:endParaRPr lang="cs-CZ" dirty="0"/>
          </a:p>
          <a:p>
            <a:pPr>
              <a:buFont typeface="Wingdings" panose="05000000000000000000" pitchFamily="2" charset="2"/>
              <a:buChar char="ü"/>
            </a:pPr>
            <a:endParaRPr lang="cs-CZ" dirty="0"/>
          </a:p>
          <a:p>
            <a:pPr>
              <a:buFont typeface="Wingdings" panose="05000000000000000000" pitchFamily="2" charset="2"/>
              <a:buChar char="ü"/>
            </a:pPr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1645"/>
          </a:xfrm>
        </p:spPr>
        <p:txBody>
          <a:bodyPr>
            <a:normAutofit/>
          </a:bodyPr>
          <a:lstStyle/>
          <a:p>
            <a:r>
              <a:rPr lang="cs-CZ" b="1" dirty="0"/>
              <a:t>2. </a:t>
            </a:r>
            <a:r>
              <a:rPr lang="cs-CZ" b="1" dirty="0" err="1"/>
              <a:t>Theoretische</a:t>
            </a:r>
            <a:r>
              <a:rPr lang="cs-CZ" b="1" dirty="0"/>
              <a:t> </a:t>
            </a:r>
            <a:r>
              <a:rPr lang="cs-CZ" b="1" dirty="0" err="1"/>
              <a:t>Forschungsmethoden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38355" y="1076770"/>
            <a:ext cx="11040672" cy="4975574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cs-CZ" sz="2600" dirty="0" err="1"/>
              <a:t>Abstraktion</a:t>
            </a:r>
            <a:r>
              <a:rPr lang="cs-CZ" sz="2600" dirty="0"/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600" dirty="0"/>
              <a:t>Analyse </a:t>
            </a:r>
            <a:r>
              <a:rPr lang="cs-CZ" sz="2600" dirty="0" err="1"/>
              <a:t>und</a:t>
            </a:r>
            <a:r>
              <a:rPr lang="cs-CZ" sz="2600" dirty="0"/>
              <a:t> </a:t>
            </a:r>
            <a:r>
              <a:rPr lang="cs-CZ" sz="2600" dirty="0" err="1"/>
              <a:t>Synthese</a:t>
            </a:r>
            <a:r>
              <a:rPr lang="cs-CZ" sz="2600" dirty="0"/>
              <a:t>: </a:t>
            </a:r>
            <a:r>
              <a:rPr lang="cs-CZ" sz="2600" dirty="0" err="1"/>
              <a:t>Klassifikationsanalyse</a:t>
            </a:r>
            <a:r>
              <a:rPr lang="cs-CZ" sz="2600" dirty="0"/>
              <a:t>,</a:t>
            </a:r>
          </a:p>
          <a:p>
            <a:pPr marL="0" indent="0">
              <a:buNone/>
            </a:pPr>
            <a:r>
              <a:rPr lang="cs-CZ" sz="2600" dirty="0"/>
              <a:t>                                     	  </a:t>
            </a:r>
            <a:r>
              <a:rPr lang="cs-CZ" sz="2600" dirty="0" err="1"/>
              <a:t>Beziehungsanalyse</a:t>
            </a:r>
            <a:r>
              <a:rPr lang="cs-CZ" sz="2600" dirty="0"/>
              <a:t>,</a:t>
            </a:r>
          </a:p>
          <a:p>
            <a:pPr marL="0" indent="0">
              <a:buNone/>
            </a:pPr>
            <a:r>
              <a:rPr lang="cs-CZ" sz="2600" dirty="0"/>
              <a:t>                                     	  </a:t>
            </a:r>
            <a:r>
              <a:rPr lang="cs-CZ" sz="2600" dirty="0" err="1"/>
              <a:t>Kausalanalyse</a:t>
            </a:r>
            <a:r>
              <a:rPr lang="cs-CZ" sz="2600" dirty="0"/>
              <a:t>,</a:t>
            </a:r>
          </a:p>
          <a:p>
            <a:pPr marL="0" indent="0">
              <a:buNone/>
            </a:pPr>
            <a:r>
              <a:rPr lang="cs-CZ" sz="2600" dirty="0"/>
              <a:t>                                     	  </a:t>
            </a:r>
            <a:r>
              <a:rPr lang="cs-CZ" sz="2600" dirty="0" err="1"/>
              <a:t>Dialektische</a:t>
            </a:r>
            <a:r>
              <a:rPr lang="cs-CZ" sz="2600" dirty="0"/>
              <a:t> Analyse.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600" dirty="0" err="1"/>
              <a:t>Vergleich</a:t>
            </a:r>
            <a:r>
              <a:rPr lang="cs-CZ" sz="2600" dirty="0"/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600" dirty="0" err="1"/>
              <a:t>Generalisierung</a:t>
            </a:r>
            <a:r>
              <a:rPr lang="cs-CZ" sz="2600" dirty="0"/>
              <a:t> </a:t>
            </a:r>
            <a:r>
              <a:rPr lang="cs-CZ" sz="2600" dirty="0" err="1"/>
              <a:t>und</a:t>
            </a:r>
            <a:r>
              <a:rPr lang="cs-CZ" sz="2600" dirty="0"/>
              <a:t> </a:t>
            </a:r>
            <a:r>
              <a:rPr lang="cs-CZ" sz="2600" dirty="0" err="1"/>
              <a:t>Konkretisierung</a:t>
            </a:r>
            <a:r>
              <a:rPr lang="cs-CZ" sz="2600" dirty="0"/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600" dirty="0" err="1"/>
              <a:t>Induktion</a:t>
            </a:r>
            <a:r>
              <a:rPr lang="cs-CZ" sz="2600" dirty="0"/>
              <a:t> </a:t>
            </a:r>
            <a:r>
              <a:rPr lang="cs-CZ" sz="2600" dirty="0" err="1"/>
              <a:t>und</a:t>
            </a:r>
            <a:r>
              <a:rPr lang="cs-CZ" sz="2600" dirty="0"/>
              <a:t> </a:t>
            </a:r>
            <a:r>
              <a:rPr lang="cs-CZ" sz="2600" dirty="0" err="1"/>
              <a:t>Deduktion</a:t>
            </a:r>
            <a:r>
              <a:rPr lang="cs-CZ" sz="2600" dirty="0"/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600" dirty="0" err="1"/>
              <a:t>Modellierungsmethoden</a:t>
            </a:r>
            <a:r>
              <a:rPr lang="cs-CZ" sz="2600" dirty="0"/>
              <a:t>: </a:t>
            </a:r>
            <a:r>
              <a:rPr lang="cs-CZ" sz="2600" dirty="0" err="1"/>
              <a:t>Modellexperiment</a:t>
            </a:r>
            <a:r>
              <a:rPr lang="cs-CZ" sz="2600" dirty="0"/>
              <a:t>,</a:t>
            </a:r>
          </a:p>
          <a:p>
            <a:pPr marL="0" indent="0">
              <a:buNone/>
            </a:pPr>
            <a:r>
              <a:rPr lang="cs-CZ" sz="2600" dirty="0"/>
              <a:t>                                          	       </a:t>
            </a:r>
            <a:r>
              <a:rPr lang="cs-CZ" sz="2600" dirty="0" err="1"/>
              <a:t>Gedankenexperiment</a:t>
            </a:r>
            <a:r>
              <a:rPr lang="cs-CZ" sz="2600" dirty="0"/>
              <a:t>.</a:t>
            </a:r>
          </a:p>
          <a:p>
            <a:pPr marL="0" indent="0">
              <a:buNone/>
            </a:pPr>
            <a:endParaRPr lang="cs-CZ" sz="2600" dirty="0"/>
          </a:p>
          <a:p>
            <a:pPr>
              <a:buFont typeface="Wingdings" panose="05000000000000000000" pitchFamily="2" charset="2"/>
              <a:buChar char="ü"/>
            </a:pPr>
            <a:r>
              <a:rPr lang="cs-CZ" sz="2600" dirty="0" err="1"/>
              <a:t>Formalisierungsmethoden</a:t>
            </a:r>
            <a:r>
              <a:rPr lang="cs-CZ" sz="2600" dirty="0"/>
              <a:t>.</a:t>
            </a:r>
          </a:p>
          <a:p>
            <a:pPr marL="0" indent="0">
              <a:buNone/>
            </a:pPr>
            <a:r>
              <a:rPr lang="cs-CZ" sz="3900" b="1" dirty="0"/>
              <a:t>3. </a:t>
            </a:r>
            <a:r>
              <a:rPr lang="cs-CZ" sz="3900" b="1" dirty="0" err="1"/>
              <a:t>Historisch</a:t>
            </a:r>
            <a:r>
              <a:rPr lang="cs-CZ" sz="3900" b="1" dirty="0"/>
              <a:t>-komparative </a:t>
            </a:r>
            <a:r>
              <a:rPr lang="cs-CZ" sz="3900" b="1" dirty="0" err="1"/>
              <a:t>Methoden</a:t>
            </a:r>
            <a:r>
              <a:rPr lang="cs-CZ" sz="3900" b="1" dirty="0"/>
              <a:t> 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Zástupný symbol pro obsah 2"/>
          <p:cNvSpPr txBox="1">
            <a:spLocks/>
          </p:cNvSpPr>
          <p:nvPr/>
        </p:nvSpPr>
        <p:spPr>
          <a:xfrm>
            <a:off x="457200" y="1273324"/>
            <a:ext cx="11553986" cy="50986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20554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6430"/>
            <a:ext cx="10896600" cy="5840533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cs-CZ" sz="4400" b="1" dirty="0" err="1"/>
              <a:t>Methodensystem</a:t>
            </a:r>
            <a:r>
              <a:rPr lang="cs-CZ" sz="4400" b="1" dirty="0"/>
              <a:t> der </a:t>
            </a:r>
            <a:r>
              <a:rPr lang="cs-CZ" sz="4400" b="1" dirty="0" err="1"/>
              <a:t>pädagogischen</a:t>
            </a:r>
            <a:r>
              <a:rPr lang="cs-CZ" sz="4400" b="1" dirty="0"/>
              <a:t> </a:t>
            </a:r>
            <a:r>
              <a:rPr lang="cs-CZ" sz="4400" b="1" dirty="0" err="1"/>
              <a:t>Forschung</a:t>
            </a:r>
            <a:r>
              <a:rPr lang="cs-CZ" sz="4400" b="1" dirty="0"/>
              <a:t> nach Pelikán</a:t>
            </a:r>
          </a:p>
          <a:p>
            <a:pPr marL="0" indent="0">
              <a:buNone/>
            </a:pPr>
            <a:r>
              <a:rPr lang="cs-CZ" sz="3600" b="1" i="1" dirty="0" err="1"/>
              <a:t>explorative</a:t>
            </a:r>
            <a:r>
              <a:rPr lang="cs-CZ" sz="3600" b="1" i="1" dirty="0"/>
              <a:t> </a:t>
            </a:r>
            <a:r>
              <a:rPr lang="cs-CZ" sz="3600" b="1" i="1" dirty="0" err="1"/>
              <a:t>Methoden</a:t>
            </a:r>
            <a:r>
              <a:rPr lang="cs-CZ" sz="3600" b="1" i="1" dirty="0"/>
              <a:t> </a:t>
            </a:r>
            <a:r>
              <a:rPr lang="cs-CZ" sz="3600" i="1" dirty="0"/>
              <a:t>– </a:t>
            </a:r>
            <a:r>
              <a:rPr lang="cs-CZ" sz="3600" dirty="0" err="1"/>
              <a:t>Informationen</a:t>
            </a:r>
            <a:r>
              <a:rPr lang="cs-CZ" sz="3600" dirty="0"/>
              <a:t> </a:t>
            </a:r>
            <a:r>
              <a:rPr lang="cs-CZ" sz="3600" dirty="0" err="1"/>
              <a:t>werden</a:t>
            </a:r>
            <a:r>
              <a:rPr lang="cs-CZ" sz="3600" dirty="0"/>
              <a:t> von </a:t>
            </a:r>
            <a:r>
              <a:rPr lang="cs-CZ" sz="3600" dirty="0" err="1"/>
              <a:t>Aussagen</a:t>
            </a:r>
            <a:r>
              <a:rPr lang="cs-CZ" sz="3600" dirty="0"/>
              <a:t> der </a:t>
            </a:r>
            <a:r>
              <a:rPr lang="cs-CZ" sz="3600" dirty="0" err="1"/>
              <a:t>beobachteten</a:t>
            </a:r>
            <a:r>
              <a:rPr lang="cs-CZ" sz="3600" dirty="0"/>
              <a:t> Person </a:t>
            </a:r>
            <a:r>
              <a:rPr lang="cs-CZ" sz="3600" dirty="0" err="1"/>
              <a:t>gewonnen</a:t>
            </a:r>
            <a:r>
              <a:rPr lang="cs-CZ" sz="3600" dirty="0"/>
              <a:t>, </a:t>
            </a:r>
            <a:r>
              <a:rPr lang="cs-CZ" sz="3600" dirty="0" err="1"/>
              <a:t>eine</a:t>
            </a:r>
            <a:r>
              <a:rPr lang="cs-CZ" sz="3600" dirty="0"/>
              <a:t> </a:t>
            </a:r>
            <a:r>
              <a:rPr lang="cs-CZ" sz="3600" dirty="0" err="1"/>
              <a:t>problematische</a:t>
            </a:r>
            <a:r>
              <a:rPr lang="cs-CZ" sz="3600" dirty="0"/>
              <a:t> </a:t>
            </a:r>
            <a:r>
              <a:rPr lang="cs-CZ" sz="3600" dirty="0" err="1"/>
              <a:t>Validität</a:t>
            </a:r>
            <a:r>
              <a:rPr lang="cs-CZ" sz="3600" dirty="0"/>
              <a:t> der </a:t>
            </a:r>
            <a:r>
              <a:rPr lang="cs-CZ" sz="3600" dirty="0" err="1"/>
              <a:t>Ergebnisse</a:t>
            </a:r>
            <a:r>
              <a:rPr lang="cs-CZ" sz="3600" dirty="0"/>
              <a:t>. </a:t>
            </a:r>
          </a:p>
          <a:p>
            <a:r>
              <a:rPr lang="cs-CZ" sz="3600" b="1" dirty="0" err="1"/>
              <a:t>Fragebogen</a:t>
            </a:r>
            <a:r>
              <a:rPr lang="cs-CZ" sz="3600" b="1" dirty="0"/>
              <a:t> </a:t>
            </a:r>
            <a:r>
              <a:rPr lang="cs-CZ" sz="3600" dirty="0"/>
              <a:t>– </a:t>
            </a:r>
            <a:r>
              <a:rPr lang="cs-CZ" sz="3600" dirty="0" err="1"/>
              <a:t>Datenfeststellung</a:t>
            </a:r>
            <a:r>
              <a:rPr lang="cs-CZ" sz="3600" dirty="0"/>
              <a:t> </a:t>
            </a:r>
            <a:r>
              <a:rPr lang="cs-CZ" sz="3600" dirty="0" err="1"/>
              <a:t>über</a:t>
            </a:r>
            <a:r>
              <a:rPr lang="cs-CZ" sz="3600" dirty="0"/>
              <a:t> den </a:t>
            </a:r>
            <a:r>
              <a:rPr lang="cs-CZ" sz="3600" dirty="0" err="1"/>
              <a:t>Befragten</a:t>
            </a:r>
            <a:r>
              <a:rPr lang="cs-CZ" sz="3600" dirty="0"/>
              <a:t>, </a:t>
            </a:r>
            <a:r>
              <a:rPr lang="cs-CZ" sz="3600" dirty="0" err="1"/>
              <a:t>für</a:t>
            </a:r>
            <a:r>
              <a:rPr lang="cs-CZ" sz="3600" dirty="0"/>
              <a:t> </a:t>
            </a:r>
            <a:r>
              <a:rPr lang="cs-CZ" sz="3600" dirty="0" err="1"/>
              <a:t>die</a:t>
            </a:r>
            <a:r>
              <a:rPr lang="cs-CZ" sz="3600" dirty="0"/>
              <a:t> </a:t>
            </a:r>
            <a:r>
              <a:rPr lang="cs-CZ" sz="3600" dirty="0" err="1"/>
              <a:t>sich</a:t>
            </a:r>
            <a:r>
              <a:rPr lang="cs-CZ" sz="3600" dirty="0"/>
              <a:t> </a:t>
            </a:r>
            <a:r>
              <a:rPr lang="cs-CZ" sz="3600" dirty="0" err="1"/>
              <a:t>Fragesteller</a:t>
            </a:r>
            <a:r>
              <a:rPr lang="cs-CZ" sz="3600" dirty="0"/>
              <a:t> </a:t>
            </a:r>
            <a:r>
              <a:rPr lang="cs-CZ" sz="3600" dirty="0" err="1"/>
              <a:t>interessieren</a:t>
            </a:r>
            <a:r>
              <a:rPr lang="cs-CZ" sz="3600" dirty="0"/>
              <a:t>, </a:t>
            </a:r>
            <a:r>
              <a:rPr lang="cs-CZ" sz="3600" dirty="0" err="1"/>
              <a:t>eine</a:t>
            </a:r>
            <a:r>
              <a:rPr lang="cs-CZ" sz="3600" dirty="0"/>
              <a:t> </a:t>
            </a:r>
            <a:r>
              <a:rPr lang="cs-CZ" sz="3600" dirty="0" err="1"/>
              <a:t>gro</a:t>
            </a:r>
            <a:r>
              <a:rPr lang="el-GR" sz="3600" dirty="0"/>
              <a:t>β</a:t>
            </a:r>
            <a:r>
              <a:rPr lang="cs-CZ" sz="3600" dirty="0"/>
              <a:t>e </a:t>
            </a:r>
            <a:r>
              <a:rPr lang="cs-CZ" sz="3600" dirty="0" err="1"/>
              <a:t>Menge</a:t>
            </a:r>
            <a:r>
              <a:rPr lang="cs-CZ" sz="3600" dirty="0"/>
              <a:t> von </a:t>
            </a:r>
            <a:r>
              <a:rPr lang="cs-CZ" sz="3600" dirty="0" err="1"/>
              <a:t>Befragten</a:t>
            </a:r>
            <a:r>
              <a:rPr lang="cs-CZ" sz="3600" dirty="0"/>
              <a:t>, </a:t>
            </a:r>
            <a:r>
              <a:rPr lang="cs-CZ" sz="3600" dirty="0" err="1"/>
              <a:t>die</a:t>
            </a:r>
            <a:r>
              <a:rPr lang="cs-CZ" sz="3600" dirty="0"/>
              <a:t> </a:t>
            </a:r>
            <a:r>
              <a:rPr lang="cs-CZ" sz="3600" dirty="0" err="1"/>
              <a:t>Antworten</a:t>
            </a:r>
            <a:r>
              <a:rPr lang="cs-CZ" sz="3600" dirty="0"/>
              <a:t> </a:t>
            </a:r>
            <a:r>
              <a:rPr lang="cs-CZ" sz="3600" dirty="0" err="1"/>
              <a:t>sind</a:t>
            </a:r>
            <a:r>
              <a:rPr lang="cs-CZ" sz="3600" dirty="0"/>
              <a:t> </a:t>
            </a:r>
            <a:r>
              <a:rPr lang="cs-CZ" sz="3600" dirty="0" err="1"/>
              <a:t>jedoch</a:t>
            </a:r>
            <a:r>
              <a:rPr lang="cs-CZ" sz="3600" dirty="0"/>
              <a:t> </a:t>
            </a:r>
            <a:r>
              <a:rPr lang="cs-CZ" sz="3600" dirty="0" err="1"/>
              <a:t>subjektiv</a:t>
            </a:r>
            <a:r>
              <a:rPr lang="cs-CZ" sz="3600" dirty="0"/>
              <a:t> </a:t>
            </a:r>
          </a:p>
          <a:p>
            <a:r>
              <a:rPr lang="cs-CZ" sz="3600" b="1" dirty="0" err="1"/>
              <a:t>Umfrage</a:t>
            </a:r>
            <a:r>
              <a:rPr lang="cs-CZ" sz="3600" dirty="0"/>
              <a:t> – </a:t>
            </a:r>
            <a:r>
              <a:rPr lang="cs-CZ" sz="3600" dirty="0" err="1"/>
              <a:t>kein</a:t>
            </a:r>
            <a:r>
              <a:rPr lang="cs-CZ" sz="3600" dirty="0"/>
              <a:t> </a:t>
            </a:r>
            <a:r>
              <a:rPr lang="cs-CZ" sz="3600" dirty="0" err="1"/>
              <a:t>spezifizierter</a:t>
            </a:r>
            <a:r>
              <a:rPr lang="cs-CZ" sz="3600" dirty="0"/>
              <a:t> </a:t>
            </a:r>
            <a:r>
              <a:rPr lang="cs-CZ" sz="3600" dirty="0" err="1"/>
              <a:t>Kreis</a:t>
            </a:r>
            <a:r>
              <a:rPr lang="cs-CZ" sz="3600" dirty="0"/>
              <a:t> von </a:t>
            </a:r>
            <a:r>
              <a:rPr lang="cs-CZ" sz="3600" dirty="0" err="1"/>
              <a:t>Befragten</a:t>
            </a:r>
            <a:r>
              <a:rPr lang="cs-CZ" sz="3600" dirty="0"/>
              <a:t>, jede </a:t>
            </a:r>
            <a:r>
              <a:rPr lang="cs-CZ" sz="3600" dirty="0" err="1"/>
              <a:t>beliebige</a:t>
            </a:r>
            <a:r>
              <a:rPr lang="cs-CZ" sz="3600" dirty="0"/>
              <a:t> Person kann </a:t>
            </a:r>
            <a:r>
              <a:rPr lang="cs-CZ" sz="3600" dirty="0" err="1"/>
              <a:t>antworten</a:t>
            </a:r>
            <a:r>
              <a:rPr lang="cs-CZ" sz="3600" dirty="0"/>
              <a:t> </a:t>
            </a:r>
          </a:p>
          <a:p>
            <a:r>
              <a:rPr lang="cs-CZ" sz="3600" b="1" dirty="0"/>
              <a:t>Autobiografie</a:t>
            </a:r>
            <a:r>
              <a:rPr lang="cs-CZ" sz="3600" dirty="0"/>
              <a:t> – </a:t>
            </a:r>
            <a:r>
              <a:rPr lang="cs-CZ" sz="3600" dirty="0" err="1"/>
              <a:t>eine</a:t>
            </a:r>
            <a:r>
              <a:rPr lang="cs-CZ" sz="3600" dirty="0"/>
              <a:t> </a:t>
            </a:r>
            <a:r>
              <a:rPr lang="cs-CZ" sz="3600" dirty="0" err="1"/>
              <a:t>psychologische</a:t>
            </a:r>
            <a:r>
              <a:rPr lang="cs-CZ" sz="3600" dirty="0"/>
              <a:t> </a:t>
            </a:r>
            <a:r>
              <a:rPr lang="cs-CZ" sz="3600" dirty="0" err="1"/>
              <a:t>Methode</a:t>
            </a:r>
            <a:r>
              <a:rPr lang="cs-CZ" sz="3600" dirty="0"/>
              <a:t>, der </a:t>
            </a:r>
            <a:r>
              <a:rPr lang="cs-CZ" sz="3600" dirty="0" err="1"/>
              <a:t>Befragte</a:t>
            </a:r>
            <a:r>
              <a:rPr lang="cs-CZ" sz="3600" dirty="0"/>
              <a:t> </a:t>
            </a:r>
            <a:r>
              <a:rPr lang="cs-CZ" sz="3600" dirty="0" err="1"/>
              <a:t>bearbeitet</a:t>
            </a:r>
            <a:r>
              <a:rPr lang="cs-CZ" sz="3600" dirty="0"/>
              <a:t> </a:t>
            </a:r>
            <a:r>
              <a:rPr lang="cs-CZ" sz="3600" dirty="0" err="1"/>
              <a:t>seine</a:t>
            </a:r>
            <a:r>
              <a:rPr lang="cs-CZ" sz="3600" dirty="0"/>
              <a:t> Biografie, </a:t>
            </a:r>
            <a:r>
              <a:rPr lang="cs-CZ" sz="3600" dirty="0" err="1"/>
              <a:t>eine</a:t>
            </a:r>
            <a:r>
              <a:rPr lang="cs-CZ" sz="3600" dirty="0"/>
              <a:t> </a:t>
            </a:r>
            <a:r>
              <a:rPr lang="cs-CZ" sz="3600" dirty="0" err="1"/>
              <a:t>tiefere</a:t>
            </a:r>
            <a:r>
              <a:rPr lang="cs-CZ" sz="3600" dirty="0"/>
              <a:t> </a:t>
            </a:r>
            <a:r>
              <a:rPr lang="cs-CZ" sz="3600" dirty="0" err="1"/>
              <a:t>Sicht</a:t>
            </a:r>
            <a:r>
              <a:rPr lang="cs-CZ" sz="3600" dirty="0"/>
              <a:t> in </a:t>
            </a:r>
            <a:r>
              <a:rPr lang="cs-CZ" sz="3600" dirty="0" err="1"/>
              <a:t>die</a:t>
            </a:r>
            <a:r>
              <a:rPr lang="cs-CZ" sz="3600" dirty="0"/>
              <a:t> </a:t>
            </a:r>
            <a:r>
              <a:rPr lang="cs-CZ" sz="3600" dirty="0" err="1"/>
              <a:t>Entwicklung</a:t>
            </a:r>
            <a:r>
              <a:rPr lang="cs-CZ" sz="3600" dirty="0"/>
              <a:t> des </a:t>
            </a:r>
            <a:r>
              <a:rPr lang="cs-CZ" sz="3600" dirty="0" err="1"/>
              <a:t>Menschen</a:t>
            </a:r>
            <a:r>
              <a:rPr lang="cs-CZ" sz="3600" dirty="0"/>
              <a:t>  </a:t>
            </a:r>
          </a:p>
          <a:p>
            <a:r>
              <a:rPr lang="cs-CZ" sz="3600" b="1" dirty="0"/>
              <a:t>Interview – </a:t>
            </a:r>
            <a:r>
              <a:rPr lang="cs-CZ" sz="3600" dirty="0" err="1"/>
              <a:t>strukturiert</a:t>
            </a:r>
            <a:r>
              <a:rPr lang="cs-CZ" sz="3600" dirty="0"/>
              <a:t>, </a:t>
            </a:r>
            <a:r>
              <a:rPr lang="cs-CZ" sz="3600" dirty="0" err="1"/>
              <a:t>teilstrukturiert</a:t>
            </a:r>
            <a:r>
              <a:rPr lang="cs-CZ" sz="3600" dirty="0"/>
              <a:t>, </a:t>
            </a:r>
            <a:r>
              <a:rPr lang="cs-CZ" sz="3600" dirty="0" err="1"/>
              <a:t>unstrukturiert</a:t>
            </a:r>
            <a:r>
              <a:rPr lang="cs-CZ" sz="3600" dirty="0"/>
              <a:t>,</a:t>
            </a:r>
          </a:p>
          <a:p>
            <a:r>
              <a:rPr lang="cs-CZ" sz="3600" b="1" dirty="0" err="1"/>
              <a:t>Besprechung</a:t>
            </a:r>
            <a:r>
              <a:rPr lang="cs-CZ" sz="3600" b="1" dirty="0"/>
              <a:t>.</a:t>
            </a:r>
          </a:p>
          <a:p>
            <a:pPr marL="0" indent="0">
              <a:buNone/>
            </a:pPr>
            <a:endParaRPr lang="cs-CZ" sz="3600" dirty="0"/>
          </a:p>
          <a:p>
            <a:pPr marL="0" indent="0">
              <a:buNone/>
            </a:pPr>
            <a:endParaRPr lang="cs-CZ" sz="4400" dirty="0"/>
          </a:p>
          <a:p>
            <a:pPr marL="0" indent="0">
              <a:buNone/>
            </a:pPr>
            <a:endParaRPr lang="cs-CZ" sz="40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457200" y="1170774"/>
            <a:ext cx="10918556" cy="5201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9937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0498" y="1572426"/>
            <a:ext cx="10603302" cy="4845627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1464589" y="147614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187880" y="228360"/>
            <a:ext cx="677435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b="1" i="1" dirty="0" err="1"/>
              <a:t>Ratingmethoden</a:t>
            </a:r>
            <a:r>
              <a:rPr lang="cs-CZ" sz="3200" b="1" i="1" dirty="0"/>
              <a:t>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187880" y="796930"/>
            <a:ext cx="10783018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err="1"/>
              <a:t>messen</a:t>
            </a:r>
            <a:r>
              <a:rPr lang="cs-CZ" sz="2400" dirty="0"/>
              <a:t> </a:t>
            </a:r>
            <a:r>
              <a:rPr lang="cs-CZ" sz="2400" dirty="0" err="1"/>
              <a:t>Erscheinungen</a:t>
            </a:r>
            <a:r>
              <a:rPr lang="cs-CZ" sz="2400" dirty="0"/>
              <a:t>, </a:t>
            </a:r>
            <a:r>
              <a:rPr lang="cs-CZ" sz="2400" dirty="0" err="1"/>
              <a:t>die</a:t>
            </a:r>
            <a:r>
              <a:rPr lang="cs-CZ" sz="2400" dirty="0"/>
              <a:t> </a:t>
            </a:r>
            <a:r>
              <a:rPr lang="cs-CZ" sz="2400" dirty="0" err="1"/>
              <a:t>nicht</a:t>
            </a:r>
            <a:r>
              <a:rPr lang="cs-CZ" sz="2400" dirty="0"/>
              <a:t> </a:t>
            </a:r>
            <a:r>
              <a:rPr lang="cs-CZ" sz="2400" dirty="0" err="1"/>
              <a:t>akkurat</a:t>
            </a:r>
            <a:r>
              <a:rPr lang="cs-CZ" sz="2400" dirty="0"/>
              <a:t> </a:t>
            </a:r>
            <a:r>
              <a:rPr lang="cs-CZ" sz="2400" dirty="0" err="1"/>
              <a:t>messbar</a:t>
            </a:r>
            <a:r>
              <a:rPr lang="cs-CZ" sz="2400" dirty="0"/>
              <a:t> </a:t>
            </a:r>
            <a:r>
              <a:rPr lang="cs-CZ" sz="2400" dirty="0" err="1"/>
              <a:t>sind</a:t>
            </a:r>
            <a:r>
              <a:rPr lang="cs-CZ" sz="2400" dirty="0"/>
              <a:t>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err="1"/>
              <a:t>Skalen</a:t>
            </a:r>
            <a:r>
              <a:rPr lang="cs-CZ" sz="2400" dirty="0"/>
              <a:t>, </a:t>
            </a:r>
            <a:r>
              <a:rPr lang="cs-CZ" sz="2400" dirty="0" err="1"/>
              <a:t>Bewertungsskalen</a:t>
            </a:r>
            <a:r>
              <a:rPr lang="cs-CZ" sz="2400" dirty="0"/>
              <a:t> – </a:t>
            </a:r>
            <a:r>
              <a:rPr lang="cs-CZ" sz="2400" dirty="0" err="1"/>
              <a:t>einige</a:t>
            </a:r>
            <a:r>
              <a:rPr lang="cs-CZ" sz="2400" dirty="0"/>
              <a:t> </a:t>
            </a:r>
            <a:r>
              <a:rPr lang="cs-CZ" sz="2400" dirty="0" err="1"/>
              <a:t>Skalengruppen</a:t>
            </a:r>
            <a:r>
              <a:rPr lang="cs-CZ" sz="2400" dirty="0"/>
              <a:t> - </a:t>
            </a:r>
            <a:r>
              <a:rPr lang="cs-CZ" sz="2400" dirty="0" err="1"/>
              <a:t>numerische</a:t>
            </a:r>
            <a:r>
              <a:rPr lang="cs-CZ" sz="2400" dirty="0"/>
              <a:t>, </a:t>
            </a:r>
            <a:r>
              <a:rPr lang="cs-CZ" sz="2400" dirty="0" err="1"/>
              <a:t>grafische</a:t>
            </a:r>
            <a:r>
              <a:rPr lang="cs-CZ" sz="2400" dirty="0"/>
              <a:t>, standarde, </a:t>
            </a:r>
            <a:r>
              <a:rPr lang="cs-CZ" sz="2400" dirty="0" err="1"/>
              <a:t>kumulative</a:t>
            </a:r>
            <a:r>
              <a:rPr lang="cs-CZ" sz="2400" dirty="0"/>
              <a:t>, </a:t>
            </a:r>
            <a:r>
              <a:rPr lang="cs-CZ" sz="2400" dirty="0" err="1"/>
              <a:t>Bewertungsskala</a:t>
            </a:r>
            <a:r>
              <a:rPr lang="cs-CZ" sz="2400" dirty="0"/>
              <a:t> </a:t>
            </a:r>
            <a:r>
              <a:rPr lang="cs-CZ" sz="2400" dirty="0" err="1"/>
              <a:t>mit</a:t>
            </a:r>
            <a:r>
              <a:rPr lang="cs-CZ" sz="2400" dirty="0"/>
              <a:t> </a:t>
            </a:r>
            <a:r>
              <a:rPr lang="cs-CZ" sz="2400" dirty="0" err="1"/>
              <a:t>Zwangswahl</a:t>
            </a:r>
            <a:r>
              <a:rPr lang="cs-CZ" sz="2400" dirty="0"/>
              <a:t>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err="1"/>
              <a:t>Expertenuntersuchung</a:t>
            </a:r>
            <a:r>
              <a:rPr lang="cs-CZ" sz="2400" dirty="0"/>
              <a:t>.</a:t>
            </a:r>
          </a:p>
          <a:p>
            <a:r>
              <a:rPr lang="cs-CZ" sz="2400" b="1" i="1" dirty="0" err="1"/>
              <a:t>Methode</a:t>
            </a:r>
            <a:r>
              <a:rPr lang="cs-CZ" sz="2400" b="1" i="1" dirty="0"/>
              <a:t> Q-</a:t>
            </a:r>
            <a:r>
              <a:rPr lang="cs-CZ" sz="2400" b="1" i="1" dirty="0" err="1"/>
              <a:t>Klassifikation</a:t>
            </a:r>
            <a:endParaRPr lang="cs-CZ" sz="2400" b="1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err="1"/>
              <a:t>Eine</a:t>
            </a:r>
            <a:r>
              <a:rPr lang="cs-CZ" sz="2400" dirty="0"/>
              <a:t> </a:t>
            </a:r>
            <a:r>
              <a:rPr lang="cs-CZ" sz="2400" dirty="0" err="1"/>
              <a:t>indirekte</a:t>
            </a:r>
            <a:r>
              <a:rPr lang="cs-CZ" sz="2400" dirty="0"/>
              <a:t> Technik der </a:t>
            </a:r>
            <a:r>
              <a:rPr lang="cs-CZ" sz="2400" dirty="0" err="1"/>
              <a:t>Beurteilung</a:t>
            </a:r>
            <a:r>
              <a:rPr lang="cs-CZ" sz="2400" dirty="0"/>
              <a:t> der </a:t>
            </a:r>
            <a:r>
              <a:rPr lang="cs-CZ" sz="2400" dirty="0" err="1"/>
              <a:t>pädagogischen</a:t>
            </a:r>
            <a:r>
              <a:rPr lang="cs-CZ" sz="2400" dirty="0"/>
              <a:t> </a:t>
            </a:r>
            <a:r>
              <a:rPr lang="cs-CZ" sz="2400" dirty="0" err="1"/>
              <a:t>Erscheinungen</a:t>
            </a:r>
            <a:r>
              <a:rPr lang="cs-CZ" sz="2400" dirty="0"/>
              <a:t> von </a:t>
            </a:r>
            <a:r>
              <a:rPr lang="cs-CZ" sz="2400" dirty="0" err="1"/>
              <a:t>Befragten</a:t>
            </a:r>
            <a:r>
              <a:rPr lang="cs-CZ" sz="2400" dirty="0"/>
              <a:t> </a:t>
            </a:r>
            <a:r>
              <a:rPr lang="cs-CZ" sz="2400" dirty="0" err="1"/>
              <a:t>und</a:t>
            </a:r>
            <a:r>
              <a:rPr lang="cs-CZ" sz="2400" dirty="0"/>
              <a:t> </a:t>
            </a:r>
            <a:r>
              <a:rPr lang="cs-CZ" sz="2400" dirty="0" err="1"/>
              <a:t>Experten</a:t>
            </a:r>
            <a:r>
              <a:rPr lang="cs-CZ" sz="2400" dirty="0"/>
              <a:t>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 </a:t>
            </a:r>
            <a:r>
              <a:rPr lang="cs-CZ" sz="2400" dirty="0" err="1"/>
              <a:t>kombiniert</a:t>
            </a:r>
            <a:r>
              <a:rPr lang="cs-CZ" sz="2400" dirty="0"/>
              <a:t> </a:t>
            </a:r>
            <a:r>
              <a:rPr lang="cs-CZ" sz="2400" dirty="0" err="1"/>
              <a:t>Ratingmethode</a:t>
            </a:r>
            <a:r>
              <a:rPr lang="cs-CZ" sz="2400" dirty="0"/>
              <a:t>, Psychometrie </a:t>
            </a:r>
            <a:r>
              <a:rPr lang="cs-CZ" sz="2400" dirty="0" err="1"/>
              <a:t>und</a:t>
            </a:r>
            <a:r>
              <a:rPr lang="cs-CZ" sz="2400" dirty="0"/>
              <a:t> </a:t>
            </a:r>
            <a:r>
              <a:rPr lang="cs-CZ" sz="2400" dirty="0" err="1"/>
              <a:t>statistische</a:t>
            </a:r>
            <a:r>
              <a:rPr lang="cs-CZ" sz="2400" dirty="0"/>
              <a:t> </a:t>
            </a:r>
            <a:r>
              <a:rPr lang="cs-CZ" sz="2400" dirty="0" err="1"/>
              <a:t>Prozeduren</a:t>
            </a:r>
            <a:r>
              <a:rPr lang="cs-CZ" sz="2400" dirty="0"/>
              <a:t>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/>
              <a:t>Q-</a:t>
            </a:r>
            <a:r>
              <a:rPr lang="cs-CZ" sz="2400" dirty="0" err="1"/>
              <a:t>Typen</a:t>
            </a:r>
            <a:r>
              <a:rPr lang="cs-CZ" sz="2400" dirty="0"/>
              <a:t> › </a:t>
            </a:r>
            <a:r>
              <a:rPr lang="cs-CZ" sz="2400" dirty="0" err="1"/>
              <a:t>Kartenpakete</a:t>
            </a:r>
            <a:endParaRPr lang="cs-CZ" sz="2400" dirty="0"/>
          </a:p>
          <a:p>
            <a:r>
              <a:rPr lang="cs-CZ" sz="2400" b="1" i="1" dirty="0" err="1"/>
              <a:t>Psychosemantische</a:t>
            </a:r>
            <a:r>
              <a:rPr lang="cs-CZ" sz="2400" b="1" i="1" dirty="0"/>
              <a:t> </a:t>
            </a:r>
            <a:r>
              <a:rPr lang="cs-CZ" sz="2400" b="1" i="1" dirty="0" err="1"/>
              <a:t>Methoden</a:t>
            </a:r>
            <a:r>
              <a:rPr lang="cs-CZ" sz="2400" b="1" i="1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err="1"/>
              <a:t>Erkenntnis</a:t>
            </a:r>
            <a:r>
              <a:rPr lang="cs-CZ" sz="2400" dirty="0"/>
              <a:t> der </a:t>
            </a:r>
            <a:r>
              <a:rPr lang="cs-CZ" sz="2400" dirty="0" err="1"/>
              <a:t>individuellen</a:t>
            </a:r>
            <a:r>
              <a:rPr lang="cs-CZ" sz="2400" dirty="0"/>
              <a:t> </a:t>
            </a:r>
            <a:r>
              <a:rPr lang="cs-CZ" sz="2400" dirty="0" err="1"/>
              <a:t>Bedeutungssysteme</a:t>
            </a:r>
            <a:r>
              <a:rPr lang="cs-CZ" sz="2400" dirty="0"/>
              <a:t>, </a:t>
            </a:r>
            <a:r>
              <a:rPr lang="cs-CZ" sz="2400" dirty="0" err="1"/>
              <a:t>die</a:t>
            </a:r>
            <a:r>
              <a:rPr lang="cs-CZ" sz="2400" dirty="0"/>
              <a:t> </a:t>
            </a:r>
            <a:r>
              <a:rPr lang="cs-CZ" sz="2400" dirty="0" err="1"/>
              <a:t>einzelne</a:t>
            </a:r>
            <a:r>
              <a:rPr lang="cs-CZ" sz="2400" dirty="0"/>
              <a:t> </a:t>
            </a:r>
            <a:r>
              <a:rPr lang="cs-CZ" sz="2400" dirty="0" err="1"/>
              <a:t>Menschen</a:t>
            </a:r>
            <a:r>
              <a:rPr lang="cs-CZ" sz="2400" dirty="0"/>
              <a:t> in </a:t>
            </a:r>
            <a:r>
              <a:rPr lang="cs-CZ" sz="2400" dirty="0" err="1"/>
              <a:t>die</a:t>
            </a:r>
            <a:r>
              <a:rPr lang="cs-CZ" sz="2400" dirty="0"/>
              <a:t> </a:t>
            </a:r>
            <a:r>
              <a:rPr lang="cs-CZ" sz="2400" dirty="0" err="1"/>
              <a:t>Wortinterpretation</a:t>
            </a:r>
            <a:r>
              <a:rPr lang="cs-CZ" sz="2400" dirty="0"/>
              <a:t> </a:t>
            </a:r>
            <a:r>
              <a:rPr lang="cs-CZ" sz="2400" dirty="0" err="1"/>
              <a:t>einfügen</a:t>
            </a:r>
            <a:r>
              <a:rPr lang="cs-CZ" sz="2400" dirty="0"/>
              <a:t>, Technik der </a:t>
            </a:r>
            <a:r>
              <a:rPr lang="cs-CZ" sz="2400" dirty="0" err="1"/>
              <a:t>Wortassoziationen</a:t>
            </a:r>
            <a:r>
              <a:rPr lang="cs-CZ" sz="2400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err="1"/>
              <a:t>Semantisches</a:t>
            </a:r>
            <a:r>
              <a:rPr lang="cs-CZ" sz="2400" dirty="0"/>
              <a:t> </a:t>
            </a:r>
            <a:r>
              <a:rPr lang="cs-CZ" sz="2400" dirty="0" err="1"/>
              <a:t>Differenzial</a:t>
            </a:r>
            <a:r>
              <a:rPr lang="cs-CZ" sz="2400" dirty="0"/>
              <a:t> – </a:t>
            </a:r>
            <a:r>
              <a:rPr lang="cs-CZ" sz="2400" dirty="0" err="1"/>
              <a:t>ermöglicht</a:t>
            </a:r>
            <a:r>
              <a:rPr lang="cs-CZ" sz="2400" dirty="0"/>
              <a:t>, in </a:t>
            </a:r>
            <a:r>
              <a:rPr lang="cs-CZ" sz="2400" dirty="0" err="1"/>
              <a:t>die</a:t>
            </a:r>
            <a:r>
              <a:rPr lang="cs-CZ" sz="2400" dirty="0"/>
              <a:t> </a:t>
            </a:r>
            <a:r>
              <a:rPr lang="cs-CZ" sz="2400" dirty="0" err="1"/>
              <a:t>individuellen</a:t>
            </a:r>
            <a:r>
              <a:rPr lang="cs-CZ" sz="2400" dirty="0"/>
              <a:t> </a:t>
            </a:r>
            <a:r>
              <a:rPr lang="cs-CZ" sz="2400" dirty="0" err="1"/>
              <a:t>Ausdrucksbedeutungen</a:t>
            </a:r>
            <a:r>
              <a:rPr lang="cs-CZ" sz="2400" dirty="0"/>
              <a:t> in der </a:t>
            </a:r>
            <a:r>
              <a:rPr lang="cs-CZ" sz="2400" dirty="0" err="1"/>
              <a:t>Auffassung</a:t>
            </a:r>
            <a:r>
              <a:rPr lang="cs-CZ" sz="2400" dirty="0"/>
              <a:t> der </a:t>
            </a:r>
            <a:r>
              <a:rPr lang="cs-CZ" sz="2400" dirty="0" err="1"/>
              <a:t>einzelnen</a:t>
            </a:r>
            <a:r>
              <a:rPr lang="cs-CZ" sz="2400" dirty="0"/>
              <a:t> </a:t>
            </a:r>
            <a:r>
              <a:rPr lang="cs-CZ" sz="2400" dirty="0" err="1"/>
              <a:t>Befragten</a:t>
            </a:r>
            <a:r>
              <a:rPr lang="cs-CZ" sz="2400" dirty="0"/>
              <a:t> </a:t>
            </a:r>
            <a:r>
              <a:rPr lang="cs-CZ" sz="2400" dirty="0" err="1"/>
              <a:t>einzudringen</a:t>
            </a:r>
            <a:r>
              <a:rPr lang="cs-CZ" sz="2400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99373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6537" y="275845"/>
            <a:ext cx="10853468" cy="60039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i="1" dirty="0" err="1"/>
              <a:t>Inhaltliche</a:t>
            </a:r>
            <a:r>
              <a:rPr lang="cs-CZ" sz="3200" b="1" i="1" dirty="0"/>
              <a:t> Analyse</a:t>
            </a:r>
            <a:endParaRPr lang="cs-CZ" dirty="0"/>
          </a:p>
          <a:p>
            <a:r>
              <a:rPr lang="cs-CZ" sz="2400" dirty="0"/>
              <a:t>Analyse </a:t>
            </a:r>
            <a:r>
              <a:rPr lang="cs-CZ" sz="2400" dirty="0" err="1"/>
              <a:t>persönlicher</a:t>
            </a:r>
            <a:r>
              <a:rPr lang="cs-CZ" sz="2400" dirty="0"/>
              <a:t> Dokumente – </a:t>
            </a:r>
            <a:r>
              <a:rPr lang="cs-CZ" sz="2400" dirty="0" err="1"/>
              <a:t>über</a:t>
            </a:r>
            <a:r>
              <a:rPr lang="cs-CZ" sz="2400" dirty="0"/>
              <a:t> </a:t>
            </a:r>
            <a:r>
              <a:rPr lang="cs-CZ" sz="2400" dirty="0" err="1"/>
              <a:t>Schüler</a:t>
            </a:r>
            <a:r>
              <a:rPr lang="cs-CZ" sz="2400" dirty="0"/>
              <a:t>, </a:t>
            </a:r>
            <a:r>
              <a:rPr lang="cs-CZ" sz="2400" dirty="0" err="1"/>
              <a:t>Schularbeiter</a:t>
            </a:r>
            <a:r>
              <a:rPr lang="cs-CZ" sz="2400" dirty="0"/>
              <a:t>, </a:t>
            </a:r>
          </a:p>
          <a:p>
            <a:r>
              <a:rPr lang="cs-CZ" sz="2400" dirty="0"/>
              <a:t>Analyse der </a:t>
            </a:r>
            <a:r>
              <a:rPr lang="cs-CZ" sz="2400" dirty="0" err="1"/>
              <a:t>Schuldokumente</a:t>
            </a:r>
            <a:r>
              <a:rPr lang="cs-CZ" sz="2400" dirty="0"/>
              <a:t> – Dokumente, </a:t>
            </a:r>
            <a:r>
              <a:rPr lang="cs-CZ" sz="2400" dirty="0" err="1"/>
              <a:t>die</a:t>
            </a:r>
            <a:r>
              <a:rPr lang="cs-CZ" sz="2400" dirty="0"/>
              <a:t> </a:t>
            </a:r>
            <a:r>
              <a:rPr lang="cs-CZ" sz="2400" dirty="0" err="1"/>
              <a:t>die</a:t>
            </a:r>
            <a:r>
              <a:rPr lang="cs-CZ" sz="2400" dirty="0"/>
              <a:t> </a:t>
            </a:r>
            <a:r>
              <a:rPr lang="cs-CZ" sz="2400" dirty="0" err="1"/>
              <a:t>Unterrichtsauffassung</a:t>
            </a:r>
            <a:r>
              <a:rPr lang="cs-CZ" sz="2400" dirty="0"/>
              <a:t> </a:t>
            </a:r>
            <a:r>
              <a:rPr lang="cs-CZ" sz="2400" dirty="0" err="1"/>
              <a:t>beschreiben</a:t>
            </a:r>
            <a:r>
              <a:rPr lang="cs-CZ" sz="2400" dirty="0"/>
              <a:t>,</a:t>
            </a:r>
          </a:p>
          <a:p>
            <a:r>
              <a:rPr lang="cs-CZ" sz="2400" dirty="0"/>
              <a:t>Analyse der </a:t>
            </a:r>
            <a:r>
              <a:rPr lang="cs-CZ" sz="2400" dirty="0" err="1"/>
              <a:t>Schulanzeiger</a:t>
            </a:r>
            <a:r>
              <a:rPr lang="cs-CZ" sz="2400" dirty="0"/>
              <a:t> – </a:t>
            </a:r>
            <a:r>
              <a:rPr lang="cs-CZ" sz="2400" dirty="0" err="1"/>
              <a:t>Absenz</a:t>
            </a:r>
            <a:r>
              <a:rPr lang="cs-CZ" sz="2400" dirty="0"/>
              <a:t>, </a:t>
            </a:r>
            <a:r>
              <a:rPr lang="cs-CZ" sz="2400" dirty="0" err="1"/>
              <a:t>Benotung</a:t>
            </a:r>
            <a:r>
              <a:rPr lang="cs-CZ" sz="2400" dirty="0"/>
              <a:t>. </a:t>
            </a:r>
          </a:p>
          <a:p>
            <a:pPr marL="0" indent="0">
              <a:buNone/>
            </a:pPr>
            <a:r>
              <a:rPr lang="cs-CZ" sz="3200" b="1" i="1" dirty="0" err="1"/>
              <a:t>Tests</a:t>
            </a:r>
            <a:r>
              <a:rPr lang="cs-CZ" sz="3200" b="1" i="1" dirty="0"/>
              <a:t> </a:t>
            </a:r>
          </a:p>
          <a:p>
            <a:r>
              <a:rPr lang="cs-CZ" sz="2400" dirty="0" err="1"/>
              <a:t>genaue</a:t>
            </a:r>
            <a:r>
              <a:rPr lang="cs-CZ" sz="2400" dirty="0"/>
              <a:t>, </a:t>
            </a:r>
            <a:r>
              <a:rPr lang="cs-CZ" sz="2400" dirty="0" err="1"/>
              <a:t>objektivierte</a:t>
            </a:r>
            <a:r>
              <a:rPr lang="cs-CZ" sz="2400" dirty="0"/>
              <a:t> </a:t>
            </a:r>
            <a:r>
              <a:rPr lang="cs-CZ" sz="2400" dirty="0" err="1"/>
              <a:t>Messung</a:t>
            </a:r>
            <a:r>
              <a:rPr lang="cs-CZ" sz="2400" dirty="0"/>
              <a:t> </a:t>
            </a:r>
            <a:r>
              <a:rPr lang="cs-CZ" sz="2400" dirty="0" err="1"/>
              <a:t>persönlicher</a:t>
            </a:r>
            <a:r>
              <a:rPr lang="cs-CZ" sz="2400" dirty="0"/>
              <a:t> </a:t>
            </a:r>
            <a:r>
              <a:rPr lang="cs-CZ" sz="2400" dirty="0" err="1"/>
              <a:t>Qualitäten</a:t>
            </a:r>
            <a:r>
              <a:rPr lang="cs-CZ" sz="2400" dirty="0"/>
              <a:t>, </a:t>
            </a:r>
            <a:r>
              <a:rPr lang="cs-CZ" sz="2400" dirty="0" err="1"/>
              <a:t>Tätigkeiten</a:t>
            </a:r>
            <a:r>
              <a:rPr lang="cs-CZ" sz="2400" dirty="0"/>
              <a:t> der </a:t>
            </a:r>
            <a:r>
              <a:rPr lang="cs-CZ" sz="2400" dirty="0" err="1"/>
              <a:t>Persönlichkeit</a:t>
            </a:r>
            <a:r>
              <a:rPr lang="cs-CZ" sz="2400" dirty="0"/>
              <a:t> </a:t>
            </a:r>
            <a:r>
              <a:rPr lang="cs-CZ" sz="2400" dirty="0" err="1"/>
              <a:t>und</a:t>
            </a:r>
            <a:r>
              <a:rPr lang="cs-CZ" sz="2400" dirty="0"/>
              <a:t> </a:t>
            </a:r>
            <a:r>
              <a:rPr lang="cs-CZ" sz="2400" dirty="0" err="1"/>
              <a:t>deren</a:t>
            </a:r>
            <a:r>
              <a:rPr lang="cs-CZ" sz="2400" dirty="0"/>
              <a:t> </a:t>
            </a:r>
            <a:r>
              <a:rPr lang="cs-CZ" sz="2400" dirty="0" err="1"/>
              <a:t>Leistungen</a:t>
            </a:r>
            <a:r>
              <a:rPr lang="cs-CZ" sz="2400" dirty="0"/>
              <a:t>,</a:t>
            </a:r>
          </a:p>
          <a:p>
            <a:r>
              <a:rPr lang="cs-CZ" sz="2400" dirty="0" err="1"/>
              <a:t>ein</a:t>
            </a:r>
            <a:r>
              <a:rPr lang="cs-CZ" sz="2400" dirty="0"/>
              <a:t> Instrument der </a:t>
            </a:r>
            <a:r>
              <a:rPr lang="cs-CZ" sz="2400" dirty="0" err="1"/>
              <a:t>systematischen</a:t>
            </a:r>
            <a:r>
              <a:rPr lang="cs-CZ" sz="2400" dirty="0"/>
              <a:t> </a:t>
            </a:r>
            <a:r>
              <a:rPr lang="cs-CZ" sz="2400" dirty="0" err="1"/>
              <a:t>Feststellung</a:t>
            </a:r>
            <a:r>
              <a:rPr lang="cs-CZ" sz="2400" dirty="0"/>
              <a:t> (</a:t>
            </a:r>
            <a:r>
              <a:rPr lang="cs-CZ" sz="2400" dirty="0" err="1"/>
              <a:t>Messung</a:t>
            </a:r>
            <a:r>
              <a:rPr lang="cs-CZ" sz="2400" dirty="0"/>
              <a:t>) der </a:t>
            </a:r>
            <a:r>
              <a:rPr lang="cs-CZ" sz="2400" dirty="0" err="1"/>
              <a:t>Unterrichtsergebnisse</a:t>
            </a:r>
            <a:r>
              <a:rPr lang="cs-CZ" sz="2400" dirty="0"/>
              <a:t>. </a:t>
            </a:r>
          </a:p>
          <a:p>
            <a:r>
              <a:rPr lang="cs-CZ" sz="2400" i="1" dirty="0" err="1"/>
              <a:t>psychologische</a:t>
            </a:r>
            <a:r>
              <a:rPr lang="cs-CZ" sz="2400" i="1" dirty="0"/>
              <a:t> </a:t>
            </a:r>
            <a:r>
              <a:rPr lang="cs-CZ" sz="2400" i="1" dirty="0" err="1"/>
              <a:t>Tests</a:t>
            </a:r>
            <a:r>
              <a:rPr lang="cs-CZ" sz="2400" i="1" dirty="0"/>
              <a:t> </a:t>
            </a:r>
            <a:r>
              <a:rPr lang="cs-CZ" sz="2400" dirty="0"/>
              <a:t>– </a:t>
            </a:r>
            <a:r>
              <a:rPr lang="cs-CZ" sz="2400" dirty="0" err="1"/>
              <a:t>Intelligenz</a:t>
            </a:r>
            <a:r>
              <a:rPr lang="cs-CZ" sz="2400" dirty="0"/>
              <a:t>, </a:t>
            </a:r>
            <a:r>
              <a:rPr lang="cs-CZ" sz="2400" dirty="0" err="1"/>
              <a:t>Persönlichkeit</a:t>
            </a:r>
            <a:r>
              <a:rPr lang="cs-CZ" sz="2400" dirty="0"/>
              <a:t>, </a:t>
            </a:r>
          </a:p>
          <a:p>
            <a:r>
              <a:rPr lang="cs-CZ" sz="2400" i="1" dirty="0" err="1"/>
              <a:t>psychomotorische</a:t>
            </a:r>
            <a:r>
              <a:rPr lang="cs-CZ" sz="2400" i="1" dirty="0"/>
              <a:t> </a:t>
            </a:r>
            <a:r>
              <a:rPr lang="cs-CZ" sz="2400" i="1" dirty="0" err="1"/>
              <a:t>Tests</a:t>
            </a:r>
            <a:r>
              <a:rPr lang="cs-CZ" sz="2400" i="1" dirty="0"/>
              <a:t> </a:t>
            </a:r>
            <a:r>
              <a:rPr lang="cs-CZ" sz="2400" dirty="0"/>
              <a:t>– </a:t>
            </a:r>
            <a:r>
              <a:rPr lang="cs-CZ" sz="2400" dirty="0" err="1"/>
              <a:t>Voraussetzungen</a:t>
            </a:r>
            <a:r>
              <a:rPr lang="cs-CZ" sz="2400" dirty="0"/>
              <a:t> </a:t>
            </a:r>
            <a:r>
              <a:rPr lang="cs-CZ" sz="2400" dirty="0" err="1"/>
              <a:t>für</a:t>
            </a:r>
            <a:r>
              <a:rPr lang="cs-CZ" sz="2400" dirty="0"/>
              <a:t> </a:t>
            </a:r>
            <a:r>
              <a:rPr lang="cs-CZ" sz="2400" dirty="0" err="1"/>
              <a:t>Bewegungsfähigkeiten</a:t>
            </a:r>
            <a:r>
              <a:rPr lang="cs-CZ" sz="2400" dirty="0"/>
              <a:t>, </a:t>
            </a:r>
          </a:p>
          <a:p>
            <a:r>
              <a:rPr lang="cs-CZ" sz="2400" dirty="0" err="1"/>
              <a:t>didaktische</a:t>
            </a:r>
            <a:r>
              <a:rPr lang="cs-CZ" sz="2400" dirty="0"/>
              <a:t> </a:t>
            </a:r>
            <a:r>
              <a:rPr lang="cs-CZ" sz="2400" dirty="0" err="1"/>
              <a:t>Tests</a:t>
            </a:r>
            <a:r>
              <a:rPr lang="cs-CZ" sz="2400" dirty="0"/>
              <a:t> – </a:t>
            </a:r>
            <a:r>
              <a:rPr lang="cs-CZ" sz="2400" dirty="0" err="1"/>
              <a:t>Schulleistung</a:t>
            </a:r>
            <a:r>
              <a:rPr lang="cs-CZ" sz="2400" dirty="0"/>
              <a:t> </a:t>
            </a:r>
            <a:r>
              <a:rPr lang="cs-CZ" sz="2400" dirty="0" err="1"/>
              <a:t>eines</a:t>
            </a:r>
            <a:r>
              <a:rPr lang="cs-CZ" sz="2400" dirty="0"/>
              <a:t> </a:t>
            </a:r>
            <a:r>
              <a:rPr lang="cs-CZ" sz="2400" dirty="0" err="1"/>
              <a:t>Schülers</a:t>
            </a:r>
            <a:r>
              <a:rPr lang="cs-CZ" sz="2400" dirty="0"/>
              <a:t>. </a:t>
            </a:r>
          </a:p>
          <a:p>
            <a:pPr marL="0" indent="0">
              <a:buNone/>
            </a:pPr>
            <a:endParaRPr lang="cs-CZ" sz="24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1464589" y="147614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26841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0498" y="1572426"/>
            <a:ext cx="10603302" cy="4845627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1464589" y="147614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70936" y="-77639"/>
            <a:ext cx="11576649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i="1" dirty="0" err="1">
                <a:latin typeface="+mj-lt"/>
              </a:rPr>
              <a:t>projektive</a:t>
            </a:r>
            <a:r>
              <a:rPr lang="cs-CZ" sz="3600" b="1" i="1" dirty="0">
                <a:latin typeface="+mj-lt"/>
              </a:rPr>
              <a:t> </a:t>
            </a:r>
            <a:r>
              <a:rPr lang="cs-CZ" sz="3600" b="1" i="1" dirty="0" err="1">
                <a:latin typeface="+mj-lt"/>
              </a:rPr>
              <a:t>Methoden</a:t>
            </a:r>
            <a:r>
              <a:rPr lang="cs-CZ" sz="3600" b="1" i="1" dirty="0">
                <a:latin typeface="+mj-lt"/>
              </a:rPr>
              <a:t> </a:t>
            </a:r>
            <a:r>
              <a:rPr lang="cs-CZ" sz="3600" b="1" i="1" dirty="0" err="1">
                <a:latin typeface="+mj-lt"/>
              </a:rPr>
              <a:t>und</a:t>
            </a:r>
            <a:r>
              <a:rPr lang="cs-CZ" sz="3600" b="1" i="1" dirty="0">
                <a:latin typeface="+mj-lt"/>
              </a:rPr>
              <a:t> </a:t>
            </a:r>
            <a:r>
              <a:rPr lang="cs-CZ" sz="3600" b="1" i="1" dirty="0" err="1">
                <a:latin typeface="+mj-lt"/>
              </a:rPr>
              <a:t>Techniken</a:t>
            </a:r>
            <a:endParaRPr lang="cs-CZ" sz="3600" b="1" i="1" dirty="0">
              <a:latin typeface="+mj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dirty="0" err="1"/>
              <a:t>Methode</a:t>
            </a:r>
            <a:r>
              <a:rPr lang="cs-CZ" sz="2400" dirty="0"/>
              <a:t> der </a:t>
            </a:r>
            <a:r>
              <a:rPr lang="cs-CZ" sz="2400" dirty="0" err="1"/>
              <a:t>Persönlichkeitsforschung</a:t>
            </a:r>
            <a:r>
              <a:rPr lang="cs-CZ" sz="2400" dirty="0"/>
              <a:t>, </a:t>
            </a:r>
            <a:r>
              <a:rPr lang="cs-CZ" sz="2400" dirty="0" err="1"/>
              <a:t>die</a:t>
            </a:r>
            <a:r>
              <a:rPr lang="cs-CZ" sz="2400" dirty="0"/>
              <a:t> den </a:t>
            </a:r>
            <a:r>
              <a:rPr lang="cs-CZ" sz="2400" dirty="0" err="1"/>
              <a:t>beobachteten</a:t>
            </a:r>
            <a:r>
              <a:rPr lang="cs-CZ" sz="2400" dirty="0"/>
              <a:t> </a:t>
            </a:r>
            <a:r>
              <a:rPr lang="cs-CZ" sz="2400" dirty="0" err="1"/>
              <a:t>Menschen</a:t>
            </a:r>
            <a:r>
              <a:rPr lang="cs-CZ" sz="2400" dirty="0"/>
              <a:t> </a:t>
            </a:r>
            <a:r>
              <a:rPr lang="cs-CZ" sz="2400" dirty="0" err="1"/>
              <a:t>mit</a:t>
            </a:r>
            <a:r>
              <a:rPr lang="cs-CZ" sz="2400" dirty="0"/>
              <a:t> </a:t>
            </a:r>
            <a:r>
              <a:rPr lang="cs-CZ" sz="2400" dirty="0" err="1"/>
              <a:t>einer</a:t>
            </a:r>
            <a:r>
              <a:rPr lang="cs-CZ" sz="2400" dirty="0"/>
              <a:t> </a:t>
            </a:r>
            <a:r>
              <a:rPr lang="cs-CZ" sz="2400" dirty="0" err="1"/>
              <a:t>bestimmten</a:t>
            </a:r>
            <a:r>
              <a:rPr lang="cs-CZ" sz="2400" dirty="0"/>
              <a:t> </a:t>
            </a:r>
            <a:r>
              <a:rPr lang="cs-CZ" sz="2400" dirty="0" err="1"/>
              <a:t>Situation</a:t>
            </a:r>
            <a:r>
              <a:rPr lang="cs-CZ" sz="2400" dirty="0"/>
              <a:t> </a:t>
            </a:r>
            <a:r>
              <a:rPr lang="cs-CZ" sz="2400" dirty="0" err="1"/>
              <a:t>konfrontiert</a:t>
            </a:r>
            <a:r>
              <a:rPr lang="cs-CZ" sz="2400" dirty="0"/>
              <a:t>, in der </a:t>
            </a:r>
            <a:r>
              <a:rPr lang="cs-CZ" sz="2400" dirty="0" err="1"/>
              <a:t>er</a:t>
            </a:r>
            <a:r>
              <a:rPr lang="cs-CZ" sz="2400" dirty="0"/>
              <a:t> nach dem </a:t>
            </a:r>
            <a:r>
              <a:rPr lang="cs-CZ" sz="2400" dirty="0" err="1"/>
              <a:t>Sinn</a:t>
            </a:r>
            <a:r>
              <a:rPr lang="cs-CZ" sz="2400" dirty="0"/>
              <a:t> </a:t>
            </a:r>
            <a:r>
              <a:rPr lang="cs-CZ" sz="2400" dirty="0" err="1"/>
              <a:t>antwortet</a:t>
            </a:r>
            <a:r>
              <a:rPr lang="cs-CZ" sz="2400" dirty="0"/>
              <a:t>, den </a:t>
            </a:r>
            <a:r>
              <a:rPr lang="cs-CZ" sz="2400" dirty="0" err="1"/>
              <a:t>diese</a:t>
            </a:r>
            <a:r>
              <a:rPr lang="cs-CZ" sz="2400" dirty="0"/>
              <a:t> </a:t>
            </a:r>
            <a:r>
              <a:rPr lang="cs-CZ" sz="2400" dirty="0" err="1"/>
              <a:t>Situation</a:t>
            </a:r>
            <a:r>
              <a:rPr lang="cs-CZ" sz="2400" dirty="0"/>
              <a:t> </a:t>
            </a:r>
            <a:r>
              <a:rPr lang="cs-CZ" sz="2400" dirty="0" err="1"/>
              <a:t>für</a:t>
            </a:r>
            <a:r>
              <a:rPr lang="cs-CZ" sz="2400" dirty="0"/>
              <a:t> </a:t>
            </a:r>
            <a:r>
              <a:rPr lang="cs-CZ" sz="2400" dirty="0" err="1"/>
              <a:t>ihn</a:t>
            </a:r>
            <a:r>
              <a:rPr lang="cs-CZ" sz="2400" dirty="0"/>
              <a:t> </a:t>
            </a:r>
            <a:r>
              <a:rPr lang="cs-CZ" sz="2400" dirty="0" err="1"/>
              <a:t>hat</a:t>
            </a:r>
            <a:r>
              <a:rPr lang="cs-CZ" sz="2400" dirty="0"/>
              <a:t>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dirty="0" err="1"/>
              <a:t>verbale</a:t>
            </a:r>
            <a:r>
              <a:rPr lang="cs-CZ" sz="2400" dirty="0"/>
              <a:t> </a:t>
            </a:r>
            <a:r>
              <a:rPr lang="cs-CZ" sz="2400" dirty="0" err="1"/>
              <a:t>projektive</a:t>
            </a:r>
            <a:r>
              <a:rPr lang="cs-CZ" sz="2400" dirty="0"/>
              <a:t> </a:t>
            </a:r>
            <a:r>
              <a:rPr lang="cs-CZ" sz="2400" dirty="0" err="1"/>
              <a:t>Methode</a:t>
            </a:r>
            <a:r>
              <a:rPr lang="cs-CZ" sz="2400" dirty="0"/>
              <a:t> – </a:t>
            </a:r>
            <a:r>
              <a:rPr lang="cs-CZ" sz="2400" dirty="0" err="1"/>
              <a:t>Assoziationswortexperiment</a:t>
            </a:r>
            <a:r>
              <a:rPr lang="cs-CZ" sz="2400" dirty="0"/>
              <a:t>, Test der </a:t>
            </a:r>
            <a:r>
              <a:rPr lang="cs-CZ" sz="2400" dirty="0" err="1"/>
              <a:t>unvollendeten</a:t>
            </a:r>
            <a:r>
              <a:rPr lang="cs-CZ" sz="2400" dirty="0"/>
              <a:t> </a:t>
            </a:r>
            <a:r>
              <a:rPr lang="cs-CZ" sz="2400" dirty="0" err="1"/>
              <a:t>Sätze</a:t>
            </a:r>
            <a:r>
              <a:rPr lang="cs-CZ" sz="2400" dirty="0"/>
              <a:t>,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dirty="0" err="1"/>
              <a:t>grafische</a:t>
            </a:r>
            <a:r>
              <a:rPr lang="cs-CZ" sz="2400" dirty="0"/>
              <a:t> </a:t>
            </a:r>
            <a:r>
              <a:rPr lang="cs-CZ" sz="2400" dirty="0" err="1"/>
              <a:t>projektive</a:t>
            </a:r>
            <a:r>
              <a:rPr lang="cs-CZ" sz="2400" dirty="0"/>
              <a:t> </a:t>
            </a:r>
            <a:r>
              <a:rPr lang="cs-CZ" sz="2400" dirty="0" err="1"/>
              <a:t>Methode</a:t>
            </a:r>
            <a:r>
              <a:rPr lang="cs-CZ" sz="2400" dirty="0"/>
              <a:t> – </a:t>
            </a:r>
            <a:r>
              <a:rPr lang="cs-CZ" sz="2400" dirty="0" err="1"/>
              <a:t>Schriftanalyse</a:t>
            </a:r>
            <a:r>
              <a:rPr lang="cs-CZ" sz="2400" dirty="0"/>
              <a:t>, </a:t>
            </a:r>
            <a:r>
              <a:rPr lang="cs-CZ" sz="2400" dirty="0" err="1"/>
              <a:t>Zeichnungen</a:t>
            </a:r>
            <a:r>
              <a:rPr lang="cs-CZ" sz="2400" dirty="0"/>
              <a:t>,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dirty="0" err="1"/>
              <a:t>Manipulationstechniken</a:t>
            </a:r>
            <a:r>
              <a:rPr lang="cs-CZ" sz="2400" dirty="0"/>
              <a:t>.</a:t>
            </a:r>
          </a:p>
          <a:p>
            <a:r>
              <a:rPr lang="cs-CZ" sz="3200" b="1" i="1" dirty="0" err="1"/>
              <a:t>Methode</a:t>
            </a:r>
            <a:r>
              <a:rPr lang="cs-CZ" sz="3200" b="1" i="1" dirty="0"/>
              <a:t> der </a:t>
            </a:r>
            <a:r>
              <a:rPr lang="cs-CZ" sz="3200" b="1" i="1" dirty="0" err="1"/>
              <a:t>Messung</a:t>
            </a:r>
            <a:r>
              <a:rPr lang="cs-CZ" sz="3200" b="1" i="1" dirty="0"/>
              <a:t> von </a:t>
            </a:r>
            <a:r>
              <a:rPr lang="cs-CZ" sz="3200" b="1" i="1" dirty="0" err="1"/>
              <a:t>Sozialbeziehungen</a:t>
            </a:r>
            <a:endParaRPr lang="cs-CZ" sz="3200" b="1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err="1"/>
              <a:t>soziometrische</a:t>
            </a:r>
            <a:r>
              <a:rPr lang="cs-CZ" sz="2400" dirty="0"/>
              <a:t> </a:t>
            </a:r>
            <a:r>
              <a:rPr lang="cs-CZ" sz="2400" dirty="0" err="1"/>
              <a:t>Techniken</a:t>
            </a:r>
            <a:r>
              <a:rPr lang="cs-CZ" sz="2400" dirty="0"/>
              <a:t> – </a:t>
            </a:r>
            <a:r>
              <a:rPr lang="cs-CZ" sz="2400" dirty="0" err="1"/>
              <a:t>Präferenzskala</a:t>
            </a:r>
            <a:r>
              <a:rPr lang="cs-CZ" sz="2400" dirty="0"/>
              <a:t> der </a:t>
            </a:r>
            <a:r>
              <a:rPr lang="cs-CZ" sz="2400" dirty="0" err="1"/>
              <a:t>Menschen</a:t>
            </a:r>
            <a:r>
              <a:rPr lang="cs-CZ" sz="2400" dirty="0"/>
              <a:t>, </a:t>
            </a:r>
            <a:r>
              <a:rPr lang="cs-CZ" sz="2400" dirty="0" err="1"/>
              <a:t>mit</a:t>
            </a:r>
            <a:r>
              <a:rPr lang="cs-CZ" sz="2400" dirty="0"/>
              <a:t> </a:t>
            </a:r>
            <a:r>
              <a:rPr lang="cs-CZ" sz="2400" dirty="0" err="1"/>
              <a:t>denen</a:t>
            </a:r>
            <a:r>
              <a:rPr lang="cs-CZ" sz="2400" dirty="0"/>
              <a:t> </a:t>
            </a:r>
            <a:r>
              <a:rPr lang="cs-CZ" sz="2400" dirty="0" err="1"/>
              <a:t>wir</a:t>
            </a:r>
            <a:r>
              <a:rPr lang="cs-CZ" sz="2400" dirty="0"/>
              <a:t> </a:t>
            </a:r>
            <a:r>
              <a:rPr lang="cs-CZ" sz="2400" dirty="0" err="1"/>
              <a:t>kommunizieren</a:t>
            </a:r>
            <a:r>
              <a:rPr lang="cs-CZ" sz="2400" dirty="0"/>
              <a:t>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err="1"/>
              <a:t>Techniken</a:t>
            </a:r>
            <a:r>
              <a:rPr lang="cs-CZ" sz="2400" dirty="0"/>
              <a:t>, </a:t>
            </a:r>
            <a:r>
              <a:rPr lang="cs-CZ" sz="2400" dirty="0" err="1"/>
              <a:t>die</a:t>
            </a:r>
            <a:r>
              <a:rPr lang="cs-CZ" sz="2400" dirty="0"/>
              <a:t> </a:t>
            </a:r>
            <a:r>
              <a:rPr lang="cs-CZ" sz="2400" dirty="0" err="1"/>
              <a:t>Präferenzeinstellungen</a:t>
            </a:r>
            <a:r>
              <a:rPr lang="cs-CZ" sz="2400" dirty="0"/>
              <a:t> </a:t>
            </a:r>
            <a:r>
              <a:rPr lang="cs-CZ" sz="2400" dirty="0" err="1"/>
              <a:t>erforschen</a:t>
            </a:r>
            <a:r>
              <a:rPr lang="cs-CZ" sz="2400" dirty="0"/>
              <a:t> – </a:t>
            </a:r>
            <a:r>
              <a:rPr lang="cs-CZ" sz="2400" dirty="0" err="1"/>
              <a:t>Voreingenommenheit</a:t>
            </a:r>
            <a:r>
              <a:rPr lang="cs-CZ" sz="2400" dirty="0"/>
              <a:t> </a:t>
            </a:r>
            <a:r>
              <a:rPr lang="cs-CZ" sz="2400" dirty="0" err="1"/>
              <a:t>gegenüber</a:t>
            </a:r>
            <a:r>
              <a:rPr lang="cs-CZ" sz="2400" dirty="0"/>
              <a:t> </a:t>
            </a:r>
            <a:r>
              <a:rPr lang="cs-CZ" sz="2400" dirty="0" err="1"/>
              <a:t>Menschen</a:t>
            </a:r>
            <a:r>
              <a:rPr lang="cs-CZ" sz="2400" dirty="0"/>
              <a:t>, </a:t>
            </a:r>
            <a:r>
              <a:rPr lang="cs-CZ" sz="2400" dirty="0" err="1"/>
              <a:t>Gruppen</a:t>
            </a:r>
            <a:r>
              <a:rPr lang="cs-CZ" sz="2400" dirty="0"/>
              <a:t>.</a:t>
            </a:r>
          </a:p>
          <a:p>
            <a:r>
              <a:rPr lang="cs-CZ" sz="3200" b="1" i="1" dirty="0" err="1"/>
              <a:t>behaviorale</a:t>
            </a:r>
            <a:r>
              <a:rPr lang="cs-CZ" sz="3200" b="1" i="1" dirty="0"/>
              <a:t> </a:t>
            </a:r>
            <a:r>
              <a:rPr lang="cs-CZ" sz="3200" b="1" i="1" dirty="0" err="1"/>
              <a:t>Methode</a:t>
            </a:r>
            <a:r>
              <a:rPr lang="cs-CZ" sz="3200" b="1" i="1" dirty="0"/>
              <a:t> </a:t>
            </a:r>
            <a:endParaRPr lang="cs-CZ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dirty="0" err="1"/>
              <a:t>Beobachtung</a:t>
            </a:r>
            <a:r>
              <a:rPr lang="cs-CZ" sz="2400" dirty="0"/>
              <a:t> </a:t>
            </a:r>
            <a:r>
              <a:rPr lang="cs-CZ" sz="2400" dirty="0" err="1"/>
              <a:t>bestimmter</a:t>
            </a:r>
            <a:r>
              <a:rPr lang="cs-CZ" sz="2400" dirty="0"/>
              <a:t> </a:t>
            </a:r>
            <a:r>
              <a:rPr lang="cs-CZ" sz="2400" dirty="0" err="1"/>
              <a:t>Erscheinungen</a:t>
            </a:r>
            <a:r>
              <a:rPr lang="cs-CZ" sz="2400" dirty="0"/>
              <a:t>, </a:t>
            </a:r>
            <a:r>
              <a:rPr lang="cs-CZ" sz="2400" dirty="0" err="1"/>
              <a:t>Situationen</a:t>
            </a:r>
            <a:r>
              <a:rPr lang="cs-CZ" sz="2400" dirty="0"/>
              <a:t>, des </a:t>
            </a:r>
            <a:r>
              <a:rPr lang="cs-CZ" sz="2400" dirty="0" err="1"/>
              <a:t>Benehmens</a:t>
            </a:r>
            <a:r>
              <a:rPr lang="cs-CZ" sz="2400" dirty="0"/>
              <a:t> von </a:t>
            </a:r>
            <a:r>
              <a:rPr lang="cs-CZ" sz="2400" dirty="0" err="1"/>
              <a:t>Einzelnen</a:t>
            </a:r>
            <a:r>
              <a:rPr lang="cs-CZ" sz="2400" dirty="0"/>
              <a:t> </a:t>
            </a:r>
            <a:r>
              <a:rPr lang="cs-CZ" sz="2400" dirty="0" err="1"/>
              <a:t>und</a:t>
            </a:r>
            <a:r>
              <a:rPr lang="cs-CZ" sz="2400" dirty="0"/>
              <a:t> </a:t>
            </a:r>
            <a:r>
              <a:rPr lang="cs-CZ" sz="2400" dirty="0" err="1"/>
              <a:t>Gruppen</a:t>
            </a:r>
            <a:r>
              <a:rPr lang="cs-CZ" sz="2400" dirty="0"/>
              <a:t> </a:t>
            </a:r>
            <a:r>
              <a:rPr lang="cs-CZ" sz="2400" dirty="0" err="1"/>
              <a:t>und</a:t>
            </a:r>
            <a:r>
              <a:rPr lang="cs-CZ" sz="2400" dirty="0"/>
              <a:t> </a:t>
            </a:r>
            <a:r>
              <a:rPr lang="cs-CZ" sz="2400" dirty="0" err="1"/>
              <a:t>deren</a:t>
            </a:r>
            <a:r>
              <a:rPr lang="cs-CZ" sz="2400" dirty="0"/>
              <a:t> </a:t>
            </a:r>
            <a:r>
              <a:rPr lang="cs-CZ" sz="2400" dirty="0" err="1"/>
              <a:t>Interaktion</a:t>
            </a:r>
            <a:endParaRPr lang="cs-CZ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0719804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0498" y="1572426"/>
            <a:ext cx="10603302" cy="4845627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Zástupný symbol pro obsah 2"/>
          <p:cNvSpPr txBox="1">
            <a:spLocks/>
          </p:cNvSpPr>
          <p:nvPr/>
        </p:nvSpPr>
        <p:spPr>
          <a:xfrm>
            <a:off x="1464589" y="147614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370936" y="-77639"/>
            <a:ext cx="11576649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i="1" dirty="0" err="1">
                <a:latin typeface="+mj-lt"/>
              </a:rPr>
              <a:t>experimentelle</a:t>
            </a:r>
            <a:r>
              <a:rPr lang="cs-CZ" sz="3600" b="1" i="1" dirty="0">
                <a:latin typeface="+mj-lt"/>
              </a:rPr>
              <a:t> </a:t>
            </a:r>
            <a:r>
              <a:rPr lang="cs-CZ" sz="3600" b="1" i="1" dirty="0" err="1">
                <a:latin typeface="+mj-lt"/>
              </a:rPr>
              <a:t>Methode</a:t>
            </a:r>
            <a:endParaRPr lang="cs-CZ" sz="3600" b="1" i="1" dirty="0">
              <a:latin typeface="+mj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dirty="0" err="1"/>
              <a:t>ermöglicht</a:t>
            </a:r>
            <a:r>
              <a:rPr lang="cs-CZ" sz="2400" dirty="0"/>
              <a:t> </a:t>
            </a:r>
            <a:r>
              <a:rPr lang="cs-CZ" sz="2400" dirty="0" err="1"/>
              <a:t>eine</a:t>
            </a:r>
            <a:r>
              <a:rPr lang="cs-CZ" sz="2400" dirty="0"/>
              <a:t> </a:t>
            </a:r>
            <a:r>
              <a:rPr lang="cs-CZ" sz="2400" dirty="0" err="1"/>
              <a:t>Hypothesenüberprüfung</a:t>
            </a:r>
            <a:r>
              <a:rPr lang="cs-CZ" sz="2400" dirty="0"/>
              <a:t> </a:t>
            </a:r>
            <a:r>
              <a:rPr lang="cs-CZ" sz="2400" dirty="0" err="1"/>
              <a:t>mittels</a:t>
            </a:r>
            <a:r>
              <a:rPr lang="cs-CZ" sz="2400" dirty="0"/>
              <a:t> </a:t>
            </a:r>
            <a:r>
              <a:rPr lang="cs-CZ" sz="2400" dirty="0" err="1"/>
              <a:t>Änderungen</a:t>
            </a:r>
            <a:r>
              <a:rPr lang="cs-CZ" sz="2400" dirty="0"/>
              <a:t> der </a:t>
            </a:r>
            <a:r>
              <a:rPr lang="cs-CZ" sz="2400" dirty="0" err="1"/>
              <a:t>unabhängigen</a:t>
            </a:r>
            <a:r>
              <a:rPr lang="cs-CZ" sz="2400" dirty="0"/>
              <a:t> </a:t>
            </a:r>
            <a:r>
              <a:rPr lang="cs-CZ" sz="2400" dirty="0" err="1"/>
              <a:t>Variable</a:t>
            </a:r>
            <a:r>
              <a:rPr lang="cs-CZ" sz="2400" dirty="0"/>
              <a:t>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i="1" dirty="0" err="1"/>
              <a:t>laboratorisch</a:t>
            </a:r>
            <a:r>
              <a:rPr lang="cs-CZ" sz="2400" dirty="0"/>
              <a:t> – </a:t>
            </a:r>
            <a:r>
              <a:rPr lang="cs-CZ" sz="2400" dirty="0" err="1"/>
              <a:t>eine</a:t>
            </a:r>
            <a:r>
              <a:rPr lang="cs-CZ" sz="2400" dirty="0"/>
              <a:t> </a:t>
            </a:r>
            <a:r>
              <a:rPr lang="cs-CZ" sz="2400" dirty="0" err="1"/>
              <a:t>maximal</a:t>
            </a:r>
            <a:r>
              <a:rPr lang="cs-CZ" sz="2400" dirty="0"/>
              <a:t> </a:t>
            </a:r>
            <a:r>
              <a:rPr lang="cs-CZ" sz="2400" dirty="0" err="1"/>
              <a:t>reine</a:t>
            </a:r>
            <a:r>
              <a:rPr lang="cs-CZ" sz="2400" dirty="0"/>
              <a:t> </a:t>
            </a:r>
            <a:r>
              <a:rPr lang="cs-CZ" sz="2400" dirty="0" err="1"/>
              <a:t>Umgebung</a:t>
            </a:r>
            <a:r>
              <a:rPr lang="cs-CZ" sz="2400" dirty="0"/>
              <a:t> </a:t>
            </a:r>
            <a:r>
              <a:rPr lang="cs-CZ" sz="2400" dirty="0" err="1"/>
              <a:t>mit</a:t>
            </a:r>
            <a:r>
              <a:rPr lang="cs-CZ" sz="2400" dirty="0"/>
              <a:t> </a:t>
            </a:r>
            <a:r>
              <a:rPr lang="cs-CZ" sz="2400" dirty="0" err="1"/>
              <a:t>minimalen</a:t>
            </a:r>
            <a:r>
              <a:rPr lang="cs-CZ" sz="2400" dirty="0"/>
              <a:t> Au</a:t>
            </a:r>
            <a:r>
              <a:rPr lang="el-GR" sz="2400" dirty="0"/>
              <a:t>β</a:t>
            </a:r>
            <a:r>
              <a:rPr lang="cs-CZ" sz="2400" dirty="0" err="1"/>
              <a:t>eneinflüssen</a:t>
            </a:r>
            <a:r>
              <a:rPr lang="cs-CZ" sz="2400" dirty="0"/>
              <a:t>, in der </a:t>
            </a:r>
            <a:r>
              <a:rPr lang="cs-CZ" sz="2400" dirty="0" err="1"/>
              <a:t>sich</a:t>
            </a:r>
            <a:r>
              <a:rPr lang="cs-CZ" sz="2400" dirty="0"/>
              <a:t> </a:t>
            </a:r>
            <a:r>
              <a:rPr lang="cs-CZ" sz="2400" dirty="0" err="1"/>
              <a:t>die</a:t>
            </a:r>
            <a:r>
              <a:rPr lang="cs-CZ" sz="2400" dirty="0"/>
              <a:t> </a:t>
            </a:r>
            <a:r>
              <a:rPr lang="cs-CZ" sz="2400" dirty="0" err="1"/>
              <a:t>Messung</a:t>
            </a:r>
            <a:r>
              <a:rPr lang="cs-CZ" sz="2400" dirty="0"/>
              <a:t> der </a:t>
            </a:r>
            <a:r>
              <a:rPr lang="cs-CZ" sz="2400" dirty="0" err="1"/>
              <a:t>Einflüsse</a:t>
            </a:r>
            <a:r>
              <a:rPr lang="cs-CZ" sz="2400" dirty="0"/>
              <a:t> der </a:t>
            </a:r>
            <a:r>
              <a:rPr lang="cs-CZ" sz="2400" dirty="0" err="1"/>
              <a:t>unabhängigen</a:t>
            </a:r>
            <a:r>
              <a:rPr lang="cs-CZ" sz="2400" dirty="0"/>
              <a:t> </a:t>
            </a:r>
            <a:r>
              <a:rPr lang="cs-CZ" sz="2400" dirty="0" err="1"/>
              <a:t>Variable</a:t>
            </a:r>
            <a:r>
              <a:rPr lang="cs-CZ" sz="2400" dirty="0"/>
              <a:t> </a:t>
            </a:r>
            <a:r>
              <a:rPr lang="cs-CZ" sz="2400" dirty="0" err="1"/>
              <a:t>möglichst</a:t>
            </a:r>
            <a:r>
              <a:rPr lang="cs-CZ" sz="2400" dirty="0"/>
              <a:t> </a:t>
            </a:r>
            <a:r>
              <a:rPr lang="cs-CZ" sz="2400" dirty="0" err="1"/>
              <a:t>optimal</a:t>
            </a:r>
            <a:r>
              <a:rPr lang="cs-CZ" sz="2400" dirty="0"/>
              <a:t> den </a:t>
            </a:r>
            <a:r>
              <a:rPr lang="cs-CZ" sz="2400" dirty="0" err="1"/>
              <a:t>wissenschaftlichen</a:t>
            </a:r>
            <a:r>
              <a:rPr lang="cs-CZ" sz="2400" dirty="0"/>
              <a:t> </a:t>
            </a:r>
            <a:r>
              <a:rPr lang="cs-CZ" sz="2400" dirty="0" err="1"/>
              <a:t>Anforderungen</a:t>
            </a:r>
            <a:r>
              <a:rPr lang="cs-CZ" sz="2400" dirty="0"/>
              <a:t> </a:t>
            </a:r>
            <a:r>
              <a:rPr lang="cs-CZ" sz="2400" dirty="0" err="1"/>
              <a:t>annähert</a:t>
            </a:r>
            <a:r>
              <a:rPr lang="cs-CZ" sz="2400" dirty="0"/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i="1" dirty="0" err="1"/>
              <a:t>simulations</a:t>
            </a:r>
            <a:r>
              <a:rPr lang="cs-CZ" sz="2400" i="1" dirty="0"/>
              <a:t> </a:t>
            </a:r>
            <a:r>
              <a:rPr lang="cs-CZ" sz="2400" dirty="0"/>
              <a:t>– </a:t>
            </a:r>
            <a:r>
              <a:rPr lang="cs-CZ" sz="2400" dirty="0" err="1"/>
              <a:t>bemüht</a:t>
            </a:r>
            <a:r>
              <a:rPr lang="cs-CZ" sz="2400" dirty="0"/>
              <a:t> </a:t>
            </a:r>
            <a:r>
              <a:rPr lang="cs-CZ" sz="2400" dirty="0" err="1"/>
              <a:t>sich</a:t>
            </a:r>
            <a:r>
              <a:rPr lang="cs-CZ" sz="2400" dirty="0"/>
              <a:t> um </a:t>
            </a:r>
            <a:r>
              <a:rPr lang="cs-CZ" sz="2400" dirty="0" err="1"/>
              <a:t>eine</a:t>
            </a:r>
            <a:r>
              <a:rPr lang="cs-CZ" sz="2400" dirty="0"/>
              <a:t> </a:t>
            </a:r>
            <a:r>
              <a:rPr lang="cs-CZ" sz="2400" dirty="0" err="1"/>
              <a:t>Erstellung</a:t>
            </a:r>
            <a:r>
              <a:rPr lang="cs-CZ" sz="2400" dirty="0"/>
              <a:t> der </a:t>
            </a:r>
            <a:r>
              <a:rPr lang="cs-CZ" sz="2400" dirty="0" err="1"/>
              <a:t>Bedingungen</a:t>
            </a:r>
            <a:r>
              <a:rPr lang="cs-CZ" sz="2400" dirty="0"/>
              <a:t>, </a:t>
            </a:r>
            <a:r>
              <a:rPr lang="cs-CZ" sz="2400" dirty="0" err="1"/>
              <a:t>die</a:t>
            </a:r>
            <a:r>
              <a:rPr lang="cs-CZ" sz="2400" dirty="0"/>
              <a:t> </a:t>
            </a:r>
            <a:r>
              <a:rPr lang="cs-CZ" sz="2400" dirty="0" err="1"/>
              <a:t>reale</a:t>
            </a:r>
            <a:r>
              <a:rPr lang="cs-CZ" sz="2400" dirty="0"/>
              <a:t> </a:t>
            </a:r>
            <a:r>
              <a:rPr lang="cs-CZ" sz="2400" dirty="0" err="1"/>
              <a:t>Bedingungen</a:t>
            </a:r>
            <a:r>
              <a:rPr lang="cs-CZ" sz="2400" dirty="0"/>
              <a:t> </a:t>
            </a:r>
            <a:r>
              <a:rPr lang="cs-CZ" sz="2400" dirty="0" err="1"/>
              <a:t>nachahmen</a:t>
            </a:r>
            <a:r>
              <a:rPr lang="cs-CZ" sz="2400" dirty="0"/>
              <a:t>, </a:t>
            </a:r>
            <a:r>
              <a:rPr lang="cs-CZ" sz="2400" dirty="0" err="1"/>
              <a:t>unter</a:t>
            </a:r>
            <a:r>
              <a:rPr lang="cs-CZ" sz="2400" dirty="0"/>
              <a:t> </a:t>
            </a:r>
            <a:r>
              <a:rPr lang="cs-CZ" sz="2400" dirty="0" err="1"/>
              <a:t>denen</a:t>
            </a:r>
            <a:r>
              <a:rPr lang="cs-CZ" sz="2400" dirty="0"/>
              <a:t> </a:t>
            </a:r>
            <a:r>
              <a:rPr lang="cs-CZ" sz="2400" dirty="0" err="1"/>
              <a:t>Menschen</a:t>
            </a:r>
            <a:r>
              <a:rPr lang="cs-CZ" sz="2400" dirty="0"/>
              <a:t> </a:t>
            </a:r>
            <a:r>
              <a:rPr lang="cs-CZ" sz="2400" dirty="0" err="1"/>
              <a:t>normalerweise</a:t>
            </a:r>
            <a:r>
              <a:rPr lang="cs-CZ" sz="2400" dirty="0"/>
              <a:t> </a:t>
            </a:r>
            <a:r>
              <a:rPr lang="cs-CZ" sz="2400" dirty="0" err="1"/>
              <a:t>Probleme</a:t>
            </a:r>
            <a:r>
              <a:rPr lang="cs-CZ" sz="2400" dirty="0"/>
              <a:t> </a:t>
            </a:r>
            <a:r>
              <a:rPr lang="cs-CZ" sz="2400" dirty="0" err="1"/>
              <a:t>lösen</a:t>
            </a:r>
            <a:r>
              <a:rPr lang="cs-CZ" sz="2400" dirty="0"/>
              <a:t>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i="1" dirty="0" err="1"/>
              <a:t>natürlich</a:t>
            </a:r>
            <a:r>
              <a:rPr lang="cs-CZ" sz="2400" dirty="0"/>
              <a:t> – </a:t>
            </a:r>
            <a:r>
              <a:rPr lang="cs-CZ" sz="2400" dirty="0" err="1"/>
              <a:t>nutzt</a:t>
            </a:r>
            <a:r>
              <a:rPr lang="cs-CZ" sz="2400" dirty="0"/>
              <a:t> </a:t>
            </a:r>
            <a:r>
              <a:rPr lang="cs-CZ" sz="2400" dirty="0" err="1"/>
              <a:t>natürliche</a:t>
            </a:r>
            <a:r>
              <a:rPr lang="cs-CZ" sz="2400" dirty="0"/>
              <a:t> </a:t>
            </a:r>
            <a:r>
              <a:rPr lang="cs-CZ" sz="2400" dirty="0" err="1"/>
              <a:t>Lebenssituationen</a:t>
            </a:r>
            <a:r>
              <a:rPr lang="cs-CZ" sz="2400" dirty="0"/>
              <a:t>, </a:t>
            </a:r>
            <a:r>
              <a:rPr lang="cs-CZ" sz="2400" dirty="0" err="1"/>
              <a:t>damit</a:t>
            </a:r>
            <a:r>
              <a:rPr lang="cs-CZ" sz="2400" dirty="0"/>
              <a:t> </a:t>
            </a:r>
            <a:r>
              <a:rPr lang="cs-CZ" sz="2400" dirty="0" err="1"/>
              <a:t>die</a:t>
            </a:r>
            <a:r>
              <a:rPr lang="cs-CZ" sz="2400" dirty="0"/>
              <a:t> </a:t>
            </a:r>
            <a:r>
              <a:rPr lang="cs-CZ" sz="2400" dirty="0" err="1"/>
              <a:t>Variablen</a:t>
            </a:r>
            <a:r>
              <a:rPr lang="cs-CZ" sz="2400" dirty="0"/>
              <a:t> </a:t>
            </a:r>
            <a:r>
              <a:rPr lang="cs-CZ" sz="2400" dirty="0" err="1"/>
              <a:t>bei</a:t>
            </a:r>
            <a:r>
              <a:rPr lang="cs-CZ" sz="2400" dirty="0"/>
              <a:t> </a:t>
            </a:r>
            <a:r>
              <a:rPr lang="cs-CZ" sz="2400" dirty="0" err="1"/>
              <a:t>einer</a:t>
            </a:r>
            <a:r>
              <a:rPr lang="cs-CZ" sz="2400" dirty="0"/>
              <a:t> </a:t>
            </a:r>
            <a:r>
              <a:rPr lang="cs-CZ" sz="2400" dirty="0" err="1"/>
              <a:t>notwendigen</a:t>
            </a:r>
            <a:r>
              <a:rPr lang="cs-CZ" sz="2400" dirty="0"/>
              <a:t> </a:t>
            </a:r>
            <a:r>
              <a:rPr lang="cs-CZ" sz="2400" dirty="0" err="1"/>
              <a:t>Stufe</a:t>
            </a:r>
            <a:r>
              <a:rPr lang="cs-CZ" sz="2400" dirty="0"/>
              <a:t> der </a:t>
            </a:r>
            <a:r>
              <a:rPr lang="cs-CZ" sz="2400" dirty="0" err="1"/>
              <a:t>Kontrolle</a:t>
            </a:r>
            <a:r>
              <a:rPr lang="cs-CZ" sz="2400" dirty="0"/>
              <a:t> </a:t>
            </a:r>
            <a:r>
              <a:rPr lang="cs-CZ" sz="2400" dirty="0" err="1"/>
              <a:t>eingeführt</a:t>
            </a:r>
            <a:r>
              <a:rPr lang="cs-CZ" sz="2400" dirty="0"/>
              <a:t> </a:t>
            </a:r>
            <a:r>
              <a:rPr lang="cs-CZ" sz="2400" dirty="0" err="1"/>
              <a:t>und</a:t>
            </a:r>
            <a:r>
              <a:rPr lang="cs-CZ" sz="2400" dirty="0"/>
              <a:t> </a:t>
            </a:r>
            <a:r>
              <a:rPr lang="cs-CZ" sz="2400" dirty="0" err="1"/>
              <a:t>beeinflusst</a:t>
            </a:r>
            <a:r>
              <a:rPr lang="cs-CZ" sz="2400" dirty="0"/>
              <a:t> </a:t>
            </a:r>
            <a:r>
              <a:rPr lang="cs-CZ" sz="2400" dirty="0" err="1"/>
              <a:t>werden</a:t>
            </a:r>
            <a:r>
              <a:rPr lang="cs-CZ" sz="2400" dirty="0"/>
              <a:t> </a:t>
            </a:r>
            <a:r>
              <a:rPr lang="cs-CZ" sz="2400" dirty="0" err="1"/>
              <a:t>können</a:t>
            </a:r>
            <a:r>
              <a:rPr lang="cs-CZ" sz="2400" dirty="0"/>
              <a:t>.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400" i="1" dirty="0" err="1"/>
              <a:t>formierend</a:t>
            </a:r>
            <a:r>
              <a:rPr lang="cs-CZ" sz="2400" i="1" dirty="0"/>
              <a:t> </a:t>
            </a:r>
            <a:r>
              <a:rPr lang="cs-CZ" sz="2400" dirty="0"/>
              <a:t> – </a:t>
            </a:r>
            <a:r>
              <a:rPr lang="cs-CZ" sz="2400" dirty="0" err="1"/>
              <a:t>wird</a:t>
            </a:r>
            <a:r>
              <a:rPr lang="cs-CZ" sz="2400" dirty="0"/>
              <a:t> </a:t>
            </a:r>
            <a:r>
              <a:rPr lang="cs-CZ" sz="2400" dirty="0" err="1"/>
              <a:t>unter</a:t>
            </a:r>
            <a:r>
              <a:rPr lang="cs-CZ" sz="2400" dirty="0"/>
              <a:t> </a:t>
            </a:r>
            <a:r>
              <a:rPr lang="cs-CZ" sz="2400" dirty="0" err="1"/>
              <a:t>normalen</a:t>
            </a:r>
            <a:r>
              <a:rPr lang="cs-CZ" sz="2400" dirty="0"/>
              <a:t> </a:t>
            </a:r>
            <a:r>
              <a:rPr lang="cs-CZ" sz="2400" dirty="0" err="1"/>
              <a:t>Bedingungen</a:t>
            </a:r>
            <a:r>
              <a:rPr lang="cs-CZ" sz="2400" dirty="0"/>
              <a:t> </a:t>
            </a:r>
            <a:r>
              <a:rPr lang="cs-CZ" sz="2400" dirty="0" err="1"/>
              <a:t>durchgeführt</a:t>
            </a:r>
            <a:r>
              <a:rPr lang="cs-CZ" sz="2400" dirty="0"/>
              <a:t>, </a:t>
            </a:r>
            <a:r>
              <a:rPr lang="cs-CZ" sz="2400" dirty="0" err="1"/>
              <a:t>konzentriert</a:t>
            </a:r>
            <a:r>
              <a:rPr lang="cs-CZ" sz="2400" dirty="0"/>
              <a:t> </a:t>
            </a:r>
            <a:r>
              <a:rPr lang="cs-CZ" sz="2400" dirty="0" err="1"/>
              <a:t>sich</a:t>
            </a:r>
            <a:r>
              <a:rPr lang="cs-CZ" sz="2400" dirty="0"/>
              <a:t> </a:t>
            </a:r>
            <a:r>
              <a:rPr lang="cs-CZ" sz="2400" dirty="0" err="1"/>
              <a:t>auf</a:t>
            </a:r>
            <a:r>
              <a:rPr lang="cs-CZ" sz="2400" dirty="0"/>
              <a:t> </a:t>
            </a:r>
            <a:r>
              <a:rPr lang="cs-CZ" sz="2400" dirty="0" err="1"/>
              <a:t>Änderungen</a:t>
            </a:r>
            <a:r>
              <a:rPr lang="cs-CZ" sz="2400" dirty="0"/>
              <a:t>, den </a:t>
            </a:r>
            <a:r>
              <a:rPr lang="cs-CZ" sz="2400" dirty="0" err="1"/>
              <a:t>Eingriff</a:t>
            </a:r>
            <a:r>
              <a:rPr lang="cs-CZ" sz="2400" dirty="0"/>
              <a:t> in </a:t>
            </a:r>
            <a:r>
              <a:rPr lang="cs-CZ" sz="2400" dirty="0" err="1"/>
              <a:t>die</a:t>
            </a:r>
            <a:r>
              <a:rPr lang="cs-CZ" sz="2400" dirty="0"/>
              <a:t> </a:t>
            </a:r>
            <a:r>
              <a:rPr lang="cs-CZ" sz="2400" dirty="0" err="1"/>
              <a:t>Lebenssituation</a:t>
            </a:r>
            <a:r>
              <a:rPr lang="cs-CZ" sz="2400" dirty="0"/>
              <a:t> </a:t>
            </a:r>
            <a:r>
              <a:rPr lang="cs-CZ" sz="2400" dirty="0" err="1"/>
              <a:t>und</a:t>
            </a:r>
            <a:r>
              <a:rPr lang="cs-CZ" sz="2400" dirty="0"/>
              <a:t> </a:t>
            </a:r>
            <a:r>
              <a:rPr lang="cs-CZ" sz="2400" dirty="0" err="1"/>
              <a:t>Bedingungen</a:t>
            </a:r>
            <a:r>
              <a:rPr lang="cs-CZ" sz="2400" dirty="0"/>
              <a:t>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2400" i="1" dirty="0" err="1"/>
              <a:t>explorativ</a:t>
            </a:r>
            <a:r>
              <a:rPr lang="cs-CZ" sz="2400" dirty="0"/>
              <a:t> – </a:t>
            </a:r>
            <a:r>
              <a:rPr lang="cs-CZ" sz="2400" dirty="0" err="1"/>
              <a:t>stützt</a:t>
            </a:r>
            <a:r>
              <a:rPr lang="cs-CZ" sz="2400" dirty="0"/>
              <a:t> </a:t>
            </a:r>
            <a:r>
              <a:rPr lang="cs-CZ" sz="2400" dirty="0" err="1"/>
              <a:t>auf</a:t>
            </a:r>
            <a:r>
              <a:rPr lang="cs-CZ" sz="2400" dirty="0"/>
              <a:t> </a:t>
            </a:r>
            <a:r>
              <a:rPr lang="cs-CZ" sz="2400" dirty="0" err="1"/>
              <a:t>keine</a:t>
            </a:r>
            <a:r>
              <a:rPr lang="cs-CZ" sz="2400" dirty="0"/>
              <a:t> </a:t>
            </a:r>
            <a:r>
              <a:rPr lang="cs-CZ" sz="2400" dirty="0" err="1"/>
              <a:t>Theorie</a:t>
            </a:r>
            <a:r>
              <a:rPr lang="cs-CZ" sz="2400" dirty="0"/>
              <a:t>, </a:t>
            </a:r>
            <a:r>
              <a:rPr lang="cs-CZ" sz="2400" dirty="0" err="1"/>
              <a:t>sondiert</a:t>
            </a:r>
            <a:r>
              <a:rPr lang="cs-CZ" sz="2400" dirty="0"/>
              <a:t>,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2400" i="1" dirty="0" err="1"/>
              <a:t>konfirmations</a:t>
            </a:r>
            <a:r>
              <a:rPr lang="cs-CZ" sz="2400" dirty="0"/>
              <a:t> – </a:t>
            </a:r>
            <a:r>
              <a:rPr lang="cs-CZ" sz="2400" dirty="0" err="1"/>
              <a:t>überprüft</a:t>
            </a:r>
            <a:r>
              <a:rPr lang="cs-CZ" sz="2400" dirty="0"/>
              <a:t> </a:t>
            </a:r>
            <a:r>
              <a:rPr lang="cs-CZ" sz="2400" dirty="0" err="1"/>
              <a:t>eine</a:t>
            </a:r>
            <a:r>
              <a:rPr lang="cs-CZ" sz="2400" dirty="0"/>
              <a:t> </a:t>
            </a:r>
            <a:r>
              <a:rPr lang="cs-CZ" sz="2400" dirty="0" err="1"/>
              <a:t>Theorie</a:t>
            </a:r>
            <a:r>
              <a:rPr lang="cs-CZ" sz="2400" dirty="0"/>
              <a:t>,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2400" i="1" dirty="0" err="1"/>
              <a:t>kruzial</a:t>
            </a:r>
            <a:r>
              <a:rPr lang="cs-CZ" sz="2400" dirty="0"/>
              <a:t> – </a:t>
            </a:r>
            <a:r>
              <a:rPr lang="cs-CZ" sz="2400" dirty="0" err="1"/>
              <a:t>bestätigt</a:t>
            </a:r>
            <a:r>
              <a:rPr lang="cs-CZ" sz="2400" dirty="0"/>
              <a:t> </a:t>
            </a:r>
            <a:r>
              <a:rPr lang="cs-CZ" sz="2400" dirty="0" err="1"/>
              <a:t>eine</a:t>
            </a:r>
            <a:r>
              <a:rPr lang="cs-CZ" sz="2400" dirty="0"/>
              <a:t> </a:t>
            </a:r>
            <a:r>
              <a:rPr lang="cs-CZ" sz="2400" dirty="0" err="1"/>
              <a:t>Theorie</a:t>
            </a:r>
            <a:r>
              <a:rPr lang="cs-CZ" sz="2400" dirty="0"/>
              <a:t> </a:t>
            </a:r>
            <a:r>
              <a:rPr lang="cs-CZ" sz="2400" dirty="0" err="1"/>
              <a:t>und</a:t>
            </a:r>
            <a:r>
              <a:rPr lang="cs-CZ" sz="2400" dirty="0"/>
              <a:t> </a:t>
            </a:r>
            <a:r>
              <a:rPr lang="cs-CZ" sz="2400" dirty="0" err="1"/>
              <a:t>widerlegt</a:t>
            </a:r>
            <a:r>
              <a:rPr lang="cs-CZ" sz="2400" dirty="0"/>
              <a:t> </a:t>
            </a:r>
            <a:r>
              <a:rPr lang="cs-CZ" sz="2400" dirty="0" err="1"/>
              <a:t>alternative</a:t>
            </a:r>
            <a:r>
              <a:rPr lang="cs-CZ" sz="2400" dirty="0"/>
              <a:t> </a:t>
            </a:r>
            <a:r>
              <a:rPr lang="cs-CZ" sz="2400" dirty="0" err="1"/>
              <a:t>Theorien</a:t>
            </a:r>
            <a:r>
              <a:rPr lang="cs-CZ" sz="2400" dirty="0"/>
              <a:t>.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cs-CZ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48436241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625</TotalTime>
  <Words>698</Words>
  <Application>Microsoft Office PowerPoint</Application>
  <PresentationFormat>Širokoúhlá obrazovka</PresentationFormat>
  <Paragraphs>94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Wingdings</vt:lpstr>
      <vt:lpstr>Motiv Office</vt:lpstr>
      <vt:lpstr>Methodologie der pädagogischen Forschung und Evaluation:  6. Methoden der pädagogischen Forschung </vt:lpstr>
      <vt:lpstr>Prezentace aplikace PowerPoint</vt:lpstr>
      <vt:lpstr>Prezentace aplikace PowerPoint</vt:lpstr>
      <vt:lpstr>2. Theoretische Forschungsmethoden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Michaela Kotulková</cp:lastModifiedBy>
  <cp:revision>115</cp:revision>
  <dcterms:created xsi:type="dcterms:W3CDTF">2017-05-10T10:51:34Z</dcterms:created>
  <dcterms:modified xsi:type="dcterms:W3CDTF">2017-08-01T23:07:27Z</dcterms:modified>
</cp:coreProperties>
</file>