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3" r:id="rId6"/>
    <p:sldId id="264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D7AD4-F562-4B57-A6C6-2A04D18CACCC}" type="datetimeFigureOut">
              <a:rPr lang="cs-CZ" smtClean="0"/>
              <a:t>6. 8. 2017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7EC7B-3731-427D-89C3-11ED8A75E5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7622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6. 8. 2017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6. 8. 2017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6. 8. 2017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6. 8. 2017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6. 8. 2017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6. 8. 2017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6. 8. 2017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6. 8. 2017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6. 8. 2017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6. 8. 2017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6. 8. 2017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6. 8. 2017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1460674"/>
            <a:ext cx="11400915" cy="2541722"/>
          </a:xfrm>
        </p:spPr>
        <p:txBody>
          <a:bodyPr>
            <a:normAutofit fontScale="90000"/>
          </a:bodyPr>
          <a:lstStyle/>
          <a:p>
            <a:r>
              <a:rPr lang="cs-CZ" sz="3600" dirty="0" err="1"/>
              <a:t>Methodologie</a:t>
            </a:r>
            <a:r>
              <a:rPr lang="cs-CZ" sz="3600" dirty="0"/>
              <a:t> der </a:t>
            </a:r>
            <a:r>
              <a:rPr lang="cs-CZ" sz="3600" dirty="0" err="1"/>
              <a:t>pädagogischen</a:t>
            </a:r>
            <a:r>
              <a:rPr lang="cs-CZ" sz="3600" dirty="0"/>
              <a:t> </a:t>
            </a:r>
            <a:r>
              <a:rPr lang="cs-CZ" sz="3600" dirty="0" err="1"/>
              <a:t>Forschung</a:t>
            </a:r>
            <a:r>
              <a:rPr lang="cs-CZ" sz="3600" dirty="0"/>
              <a:t> </a:t>
            </a:r>
            <a:r>
              <a:rPr lang="cs-CZ" sz="3600" dirty="0" err="1"/>
              <a:t>und</a:t>
            </a:r>
            <a:r>
              <a:rPr lang="cs-CZ" sz="3600" dirty="0"/>
              <a:t> </a:t>
            </a:r>
            <a:r>
              <a:rPr lang="cs-CZ" sz="3600" dirty="0" err="1"/>
              <a:t>Evaluation</a:t>
            </a:r>
            <a:r>
              <a:rPr lang="cs-CZ" sz="3600" dirty="0"/>
              <a:t> :</a:t>
            </a:r>
            <a:br>
              <a:rPr lang="cs-CZ" dirty="0"/>
            </a:br>
            <a:r>
              <a:rPr lang="cs-CZ" b="1" dirty="0"/>
              <a:t> 12.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breiteren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komplexen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Bedeutung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Autoevaluation</a:t>
            </a:r>
            <a:r>
              <a:rPr lang="cs-CZ" b="1" dirty="0"/>
              <a:t>.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err="1"/>
              <a:t>Methodisches</a:t>
            </a:r>
            <a:r>
              <a:rPr lang="cs-CZ" b="1" dirty="0"/>
              <a:t> </a:t>
            </a:r>
            <a:r>
              <a:rPr lang="cs-CZ" b="1" dirty="0" err="1"/>
              <a:t>Konzept</a:t>
            </a:r>
            <a:r>
              <a:rPr lang="cs-CZ" b="1" dirty="0"/>
              <a:t> </a:t>
            </a:r>
            <a:r>
              <a:rPr lang="cs-CZ" b="1" dirty="0" err="1"/>
              <a:t>zur</a:t>
            </a:r>
            <a:r>
              <a:rPr lang="cs-CZ" b="1" dirty="0"/>
              <a:t> </a:t>
            </a:r>
            <a:r>
              <a:rPr lang="cs-CZ" b="1" dirty="0" err="1"/>
              <a:t>effektiven</a:t>
            </a:r>
            <a:r>
              <a:rPr lang="cs-CZ" b="1" dirty="0"/>
              <a:t> </a:t>
            </a:r>
            <a:r>
              <a:rPr lang="cs-CZ" b="1" dirty="0" err="1"/>
              <a:t>Unterstützung</a:t>
            </a:r>
            <a:r>
              <a:rPr lang="cs-CZ" b="1" dirty="0"/>
              <a:t> </a:t>
            </a:r>
            <a:r>
              <a:rPr lang="cs-CZ" b="1" dirty="0" err="1"/>
              <a:t>fachlicher</a:t>
            </a:r>
            <a:r>
              <a:rPr lang="cs-CZ" b="1" dirty="0"/>
              <a:t> </a:t>
            </a:r>
            <a:r>
              <a:rPr lang="cs-CZ" b="1" dirty="0" err="1"/>
              <a:t>Schlüsselkompetenzen</a:t>
            </a:r>
            <a:r>
              <a:rPr lang="cs-CZ" b="1" dirty="0"/>
              <a:t> </a:t>
            </a:r>
            <a:r>
              <a:rPr lang="cs-CZ" b="1" dirty="0" err="1"/>
              <a:t>mit</a:t>
            </a:r>
            <a:r>
              <a:rPr lang="cs-CZ" b="1" dirty="0"/>
              <a:t> der </a:t>
            </a:r>
            <a:r>
              <a:rPr lang="cs-CZ" b="1" dirty="0" err="1"/>
              <a:t>Nutzung</a:t>
            </a:r>
            <a:r>
              <a:rPr lang="cs-CZ" b="1" dirty="0"/>
              <a:t> der </a:t>
            </a:r>
            <a:r>
              <a:rPr lang="cs-CZ" b="1" dirty="0" err="1"/>
              <a:t>Fremdsprache</a:t>
            </a:r>
            <a:r>
              <a:rPr lang="cs-CZ" b="1" dirty="0"/>
              <a:t> ATCZ62 - CLIL </a:t>
            </a:r>
            <a:r>
              <a:rPr lang="en-US" b="1" dirty="0" err="1"/>
              <a:t>als</a:t>
            </a:r>
            <a:r>
              <a:rPr lang="en-US" b="1" dirty="0"/>
              <a:t> </a:t>
            </a:r>
            <a:r>
              <a:rPr lang="en-US" b="1" dirty="0" err="1"/>
              <a:t>Unterrichtsstrategie</a:t>
            </a:r>
            <a:r>
              <a:rPr lang="en-US" b="1" dirty="0"/>
              <a:t> an der Hochschule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8" y="1572426"/>
            <a:ext cx="10603302" cy="484562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70936" y="-77639"/>
            <a:ext cx="115766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dirty="0"/>
          </a:p>
        </p:txBody>
      </p:sp>
      <p:sp>
        <p:nvSpPr>
          <p:cNvPr id="9" name="Obdélník 8"/>
          <p:cNvSpPr/>
          <p:nvPr/>
        </p:nvSpPr>
        <p:spPr>
          <a:xfrm>
            <a:off x="370936" y="232914"/>
            <a:ext cx="11473133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Bereiche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endParaRPr 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Ausbildungsbedürfnisse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(von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Einzelnen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Gruppen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Institutionen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Gemeinden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Ländern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Ausbildungsprogramme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Curricula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Lehrbücher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didaktische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Texte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Unterricht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Lernen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Unterricht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Verlauf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Bedingungen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schulisch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auβ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erschulisch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Leistungsfähigkeit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Lehrers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efficacy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Erzieherisches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Milieu (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psychosoziale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Klima,..)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Ausbildungsergebnisse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(der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meisten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bearbeitete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Bereich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mithilfe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Standards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Zielerreichung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komparative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Ausbildungsergebnisse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TIMSS, PISA u. a.)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Ausbildungseffekte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langfristige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Folgen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schlechter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messbar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Schule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Ausbildungsinstitutionen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einschlie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βlich Hochschule)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Alternative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Schulen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alternative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Ausbildung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(ob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besser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sind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aufgrund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Indikatoren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Bildungssystems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(OECD - INES, UNESCO u. a. –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Bevölkerungszuwachs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Indikatoren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Schreib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Lesefähigkeit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Anzahl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Studenten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Absolventen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Lehrern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Ausbildungsausgaben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deren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Quellen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Schülerkosten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pädagogischen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Wissenschaften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wichtigsten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Themen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inwieviel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sich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notwendige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Themen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orientiert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Qualität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Zitationsanalysen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Kernzeitschriften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einflussreichsten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Publikationen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usw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111114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2257" y="836762"/>
            <a:ext cx="10551543" cy="53402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 Die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bedeutet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allgemein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erklärende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Analyse von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Erscheinungen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Tätigkeiten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Äu</a:t>
            </a:r>
            <a:r>
              <a:rPr lang="el-G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erung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Nutzung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oder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Werte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daraus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folgen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marL="0" indent="0" algn="ctr">
              <a:buNone/>
            </a:pPr>
            <a:endParaRPr lang="cs-CZ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Framework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Evaluating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Educational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Out-comes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Finland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Helsinki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1995)</a:t>
            </a:r>
          </a:p>
          <a:p>
            <a:pPr marL="0" indent="0">
              <a:buNone/>
            </a:pPr>
            <a:endParaRPr lang="cs-CZ" sz="44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bdélník 1"/>
          <p:cNvSpPr/>
          <p:nvPr/>
        </p:nvSpPr>
        <p:spPr>
          <a:xfrm>
            <a:off x="866654" y="189113"/>
            <a:ext cx="10791645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endParaRPr lang="cs-CZ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Fragen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zum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Nachdenken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wahre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Produkt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unseres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Schulsystems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Qualität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dessen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Ergebnisse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kann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Niveau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Ausbildungsprozesse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bewertet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werden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Sind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Ausbildungsstandards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nützliches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Instrument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für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Qualitätserhöhung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Ausbildung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Niveau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in 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Tschechischen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Republik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erzielten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Ausbildungsergebnisse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Vergleich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weiteren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hochentwickelten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Ländern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1645"/>
          </a:xfrm>
        </p:spPr>
        <p:txBody>
          <a:bodyPr>
            <a:normAutofit/>
          </a:bodyPr>
          <a:lstStyle/>
          <a:p>
            <a:pPr algn="ctr"/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8355" y="1076770"/>
            <a:ext cx="11040672" cy="4975574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Erklärung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Begriff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nicht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Bewertung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Ausbildungsergebnisse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gleichgesetzt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werden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kann; es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viel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breiteren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Inhalt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Pädagogische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Theoretische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Einstellung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Konzeption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nach 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Erscheinungen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Ausbildungsrealität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Weise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bewertet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werden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können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müssen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Methodologie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Gesamtheit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Instrumenten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beruflichen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Konventionen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Anwendung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dieser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Instrumente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zwecks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Realisierung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Einstellung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Prozess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Gesamtheit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Aktivitäten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institutionellen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Organisationsinfrastruktur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gesichert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werden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wird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verschiedenen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Ebenen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Ausbildungspraxis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realisiert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457200" y="1273324"/>
            <a:ext cx="11553986" cy="5098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6430"/>
            <a:ext cx="10896600" cy="58405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endParaRPr lang="cs-CZ" sz="4400" dirty="0"/>
          </a:p>
          <a:p>
            <a:pPr marL="0" indent="0">
              <a:buNone/>
            </a:pPr>
            <a:endParaRPr lang="cs-CZ" sz="40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200" y="1170774"/>
            <a:ext cx="10918556" cy="520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10551" y="336430"/>
            <a:ext cx="114300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altLang="cs-CZ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Gegenstand</a:t>
            </a:r>
            <a:r>
              <a:rPr lang="cs-CZ" alt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altLang="cs-CZ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pädagogischen</a:t>
            </a:r>
            <a:r>
              <a:rPr lang="cs-CZ" alt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endParaRPr lang="cs-CZ" alt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Wingdings" panose="05000000000000000000" pitchFamily="2" charset="2"/>
              <a:buChar char="Ø"/>
            </a:pPr>
            <a:endParaRPr lang="cs-CZ" alt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cs-CZ" altLang="cs-CZ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altLang="cs-CZ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Unterrichts</a:t>
            </a: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Lernen</a:t>
            </a: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Unterricht</a:t>
            </a: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dieses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Fachgebiet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konzentriert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sich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Feststellung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Auswertung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Charakteristiken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Verlaufs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Bedingungen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Ausbildungsprozessen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Leistungsfähigkeit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eines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Lehrers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cs-CZ" altLang="cs-CZ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erzieherischer</a:t>
            </a: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Milieus</a:t>
            </a: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der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Ausbildungsprozess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verläuft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einer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bestimmten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physikalischen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Situation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einem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psychosozialen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Klima</a:t>
            </a:r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cs-CZ" altLang="cs-CZ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altLang="cs-CZ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Ausbildungsergebnisse</a:t>
            </a: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Hauptteil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pädagogischen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Es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stellt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fest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misst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wertet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Ausbildungsergebnisse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Schüler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anderer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Ausbildungssubjekte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</a:t>
            </a: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3849" y="1069816"/>
            <a:ext cx="10603302" cy="4845627"/>
          </a:xfrm>
        </p:spPr>
        <p:txBody>
          <a:bodyPr>
            <a:normAutofit fontScale="92500" lnSpcReduction="10000"/>
          </a:bodyPr>
          <a:lstStyle/>
          <a:p>
            <a:endParaRPr lang="cs-CZ" dirty="0"/>
          </a:p>
          <a:p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Objektive </a:t>
            </a:r>
            <a:r>
              <a:rPr lang="cs-CZ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Techniken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gründen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sich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Beobachtung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Observationstechniken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Subjektive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Techniken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gründen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sich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Aussagen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Teilnehmer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Unterricht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über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bestimmte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Unterrichtseigenschaften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Autoevaluation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Lehrer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Aussagen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Lehrer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über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eigene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Unterrichtstätigkeiten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Autoevaluation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Schüler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Aussagen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Schüler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darüber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wie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Unterricht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selbst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wahrnehmen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erleben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spezifischer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Bereich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Unterrichtsevaluation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Bewertung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Qualität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Hochschulunterrichts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3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0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603849" y="276045"/>
            <a:ext cx="11257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Bewertung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Unterrichtsniveaus</a:t>
            </a:r>
            <a:endParaRPr lang="cs-CZ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332" y="414068"/>
            <a:ext cx="11585276" cy="60039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pädagogische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systematischer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durchlaufender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Prozess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der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umfasst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Erforschung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Sammlung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Informationen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verschiedenen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Quellen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über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erzieherischen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Prozess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Inhalt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Kontext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Ausgaben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erzieherischen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Aktivität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Ordnung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Analyse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dieser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Informationen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Festlegung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bestimmter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Kriterien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Evaluationskriterien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Beurteilung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Auswertung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analysierten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Informationen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(nach den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festgelegten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Evaluationskriterien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Bezugnahme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pädagogische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Ziele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Folgerungen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Empfehlungen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ermöglichen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erzieherische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Aktivität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umzustellen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bzw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verbessern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1602528" y="-77638"/>
            <a:ext cx="345057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sz="4000" b="1" dirty="0">
              <a:latin typeface="+mj-lt"/>
            </a:endParaRPr>
          </a:p>
          <a:p>
            <a:pPr algn="ctr"/>
            <a:endParaRPr lang="cs-CZ" sz="4800" b="1" dirty="0">
              <a:latin typeface="+mj-lt"/>
            </a:endParaRP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702684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8" y="1572426"/>
            <a:ext cx="10603302" cy="484562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70936" y="-77639"/>
            <a:ext cx="1157664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Wie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sein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sollte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cs-CZ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systematisch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d. h.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explizit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begrenzter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Bereich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dessen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Struktur;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richtig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methodisch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durchgeführt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regelmä</a:t>
            </a:r>
            <a:r>
              <a:rPr 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durchgeführt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nach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Voraus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festgelegten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Kriterien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geführt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anwendbar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für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Entscheidung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weitere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Planung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71980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8" y="1572426"/>
            <a:ext cx="10603302" cy="4845627"/>
          </a:xfrm>
        </p:spPr>
        <p:txBody>
          <a:bodyPr>
            <a:normAutofit/>
          </a:bodyPr>
          <a:lstStyle/>
          <a:p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.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70936" y="-77639"/>
            <a:ext cx="115766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sp>
        <p:nvSpPr>
          <p:cNvPr id="9" name="Obdélník 8"/>
          <p:cNvSpPr/>
          <p:nvPr/>
        </p:nvSpPr>
        <p:spPr>
          <a:xfrm>
            <a:off x="750497" y="219112"/>
            <a:ext cx="10826151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Bewertung</a:t>
            </a:r>
            <a:endParaRPr lang="cs-CZ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4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cs-CZ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breiterer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Begriff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Theorie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Methodologie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Praxis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Bewertung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pädagogischen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Erscheinungen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Fachausdruck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4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Bewertung</a:t>
            </a:r>
            <a:r>
              <a:rPr lang="cs-CZ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vornehmlich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der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Praxis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Bezug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einzelne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Subjekte (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Bewertung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Schülers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oder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Lehrers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4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3624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1255</TotalTime>
  <Words>730</Words>
  <Application>Microsoft Office PowerPoint</Application>
  <PresentationFormat>Širokoúhlá obrazovka</PresentationFormat>
  <Paragraphs>74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Motiv Office</vt:lpstr>
      <vt:lpstr>Methodologie der pädagogischen Forschung und Evaluation :  12. Evaluation in einer breiteren, komplexen Bedeutung, Autoevaluation. </vt:lpstr>
      <vt:lpstr>Prezentace aplikace PowerPoint</vt:lpstr>
      <vt:lpstr>Prezentace aplikace PowerPoint</vt:lpstr>
      <vt:lpstr>Evaluation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Michaela Kotulková</cp:lastModifiedBy>
  <cp:revision>130</cp:revision>
  <dcterms:created xsi:type="dcterms:W3CDTF">2017-05-10T10:51:34Z</dcterms:created>
  <dcterms:modified xsi:type="dcterms:W3CDTF">2017-08-06T22:10:21Z</dcterms:modified>
</cp:coreProperties>
</file>