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2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6. 8. 2017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6. 8. 2017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6. 8. 2017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6. 8. 2017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6. 8. 2017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6. 8. 2017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6. 8. 2017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6. 8. 2017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6. 8. 2017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6. 8. 2017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6. 8. 2017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6. 8. 2017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 fontScale="90000"/>
          </a:bodyPr>
          <a:lstStyle/>
          <a:p>
            <a:r>
              <a:rPr lang="cs-CZ" sz="3600" dirty="0" err="1"/>
              <a:t>Methodologie</a:t>
            </a:r>
            <a:r>
              <a:rPr lang="cs-CZ" sz="3600" dirty="0"/>
              <a:t> der </a:t>
            </a:r>
            <a:r>
              <a:rPr lang="cs-CZ" sz="3600" dirty="0" err="1"/>
              <a:t>pädagogischen</a:t>
            </a:r>
            <a:r>
              <a:rPr lang="cs-CZ" sz="3600" dirty="0"/>
              <a:t> </a:t>
            </a:r>
            <a:r>
              <a:rPr lang="cs-CZ" sz="3600" dirty="0" err="1"/>
              <a:t>Forschung</a:t>
            </a:r>
            <a:r>
              <a:rPr lang="cs-CZ" sz="3600" dirty="0"/>
              <a:t> </a:t>
            </a:r>
            <a:r>
              <a:rPr lang="cs-CZ" sz="3600" dirty="0" err="1"/>
              <a:t>und</a:t>
            </a:r>
            <a:r>
              <a:rPr lang="cs-CZ" sz="3600" dirty="0"/>
              <a:t> </a:t>
            </a:r>
            <a:r>
              <a:rPr lang="cs-CZ" sz="3600" dirty="0" err="1"/>
              <a:t>Evaluation</a:t>
            </a:r>
            <a:r>
              <a:rPr lang="cs-CZ" sz="3600" dirty="0"/>
              <a:t>:</a:t>
            </a:r>
            <a:br>
              <a:rPr lang="cs-CZ" sz="3600" dirty="0"/>
            </a:br>
            <a:r>
              <a:rPr lang="cs-CZ" b="1" dirty="0"/>
              <a:t> 10.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Erstellung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didaktischen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Entwurf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Prototyps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didaktischen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err="1"/>
              <a:t>Methodisches</a:t>
            </a:r>
            <a:r>
              <a:rPr lang="cs-CZ" b="1" dirty="0"/>
              <a:t> </a:t>
            </a:r>
            <a:r>
              <a:rPr lang="cs-CZ" b="1" dirty="0" err="1"/>
              <a:t>Konzept</a:t>
            </a:r>
            <a:r>
              <a:rPr lang="cs-CZ" b="1" dirty="0"/>
              <a:t> </a:t>
            </a:r>
            <a:r>
              <a:rPr lang="cs-CZ" b="1" dirty="0" err="1"/>
              <a:t>zur</a:t>
            </a:r>
            <a:r>
              <a:rPr lang="cs-CZ" b="1" dirty="0"/>
              <a:t> </a:t>
            </a:r>
            <a:r>
              <a:rPr lang="cs-CZ" b="1" dirty="0" err="1"/>
              <a:t>effektiven</a:t>
            </a:r>
            <a:r>
              <a:rPr lang="cs-CZ" b="1" dirty="0"/>
              <a:t> </a:t>
            </a:r>
            <a:r>
              <a:rPr lang="cs-CZ" b="1" dirty="0" err="1"/>
              <a:t>Unterstützung</a:t>
            </a:r>
            <a:r>
              <a:rPr lang="cs-CZ" b="1" dirty="0"/>
              <a:t> </a:t>
            </a:r>
            <a:r>
              <a:rPr lang="cs-CZ" b="1" dirty="0" err="1"/>
              <a:t>fachlicher</a:t>
            </a:r>
            <a:r>
              <a:rPr lang="cs-CZ" b="1" dirty="0"/>
              <a:t> </a:t>
            </a:r>
            <a:r>
              <a:rPr lang="cs-CZ" b="1" dirty="0" err="1"/>
              <a:t>Schlüsselkompetenzen</a:t>
            </a:r>
            <a:r>
              <a:rPr lang="cs-CZ" b="1" dirty="0"/>
              <a:t> </a:t>
            </a:r>
            <a:r>
              <a:rPr lang="cs-CZ" b="1" dirty="0" err="1"/>
              <a:t>mit</a:t>
            </a:r>
            <a:r>
              <a:rPr lang="cs-CZ" b="1" dirty="0"/>
              <a:t> der </a:t>
            </a:r>
            <a:r>
              <a:rPr lang="cs-CZ" b="1" dirty="0" err="1"/>
              <a:t>Nutzung</a:t>
            </a:r>
            <a:r>
              <a:rPr lang="cs-CZ" b="1" dirty="0"/>
              <a:t> der </a:t>
            </a:r>
            <a:r>
              <a:rPr lang="cs-CZ" b="1" dirty="0" err="1"/>
              <a:t>Fremdsprache</a:t>
            </a:r>
            <a:r>
              <a:rPr lang="cs-CZ" b="1" dirty="0"/>
              <a:t> ATCZ62 - CLIL </a:t>
            </a:r>
            <a:r>
              <a:rPr lang="en-US" b="1" dirty="0" err="1"/>
              <a:t>als</a:t>
            </a:r>
            <a:r>
              <a:rPr lang="en-US" b="1" dirty="0"/>
              <a:t> </a:t>
            </a:r>
            <a:r>
              <a:rPr lang="en-US" b="1" dirty="0" err="1"/>
              <a:t>Unterrichtsstrategie</a:t>
            </a:r>
            <a:r>
              <a:rPr lang="en-US" b="1" dirty="0"/>
              <a:t> an der Hochschule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2257" y="836762"/>
            <a:ext cx="10551543" cy="5340201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didaktischer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Test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Instrument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systematischen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Feststellung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Messung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von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Unterrichtsergebnissen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Byčkovský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marL="0" indent="0">
              <a:buNone/>
            </a:pPr>
            <a:r>
              <a:rPr lang="cs-CZ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Grundklassifikation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Tests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nicht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gleich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(z. B.: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welche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Ansprüche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Aufnahmetest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zum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Studium oder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Test,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Bestandteil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Abschlussprüfung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gestellt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werden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Es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geht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auch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Feststellung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Kenntnisse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getesteten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Menschen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Voraus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gestellten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Ansprüche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erfüllen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pl-PL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Tests nach B. S. Bloom: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kognitive =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stellen Unterrichtsergebnisse fest = werden ausschlie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lich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pädagogischen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Praxis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verwendet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messen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Schüler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gelernt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psychomotorische =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stellen Studienvoraussetzungen fest (bei der Aufnahme der Schüler an einen höheren Typ der Schule).</a:t>
            </a:r>
          </a:p>
          <a:p>
            <a:pPr marL="0" indent="0">
              <a:buNone/>
            </a:pPr>
            <a:endParaRPr lang="cs-CZ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4000" dirty="0"/>
          </a:p>
          <a:p>
            <a:pPr marL="0" indent="0">
              <a:buNone/>
            </a:pPr>
            <a:endParaRPr lang="cs-CZ" sz="40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6890" y="1034040"/>
            <a:ext cx="10738503" cy="51429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3.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err="1"/>
              <a:t>Geschwindigkeitstests</a:t>
            </a:r>
            <a:r>
              <a:rPr lang="cs-CZ" dirty="0"/>
              <a:t>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err="1"/>
              <a:t>Niveautests</a:t>
            </a:r>
            <a:r>
              <a:rPr lang="cs-CZ" dirty="0"/>
              <a:t> = </a:t>
            </a:r>
            <a:r>
              <a:rPr lang="cs-CZ" dirty="0" err="1"/>
              <a:t>Mehrheit</a:t>
            </a:r>
            <a:r>
              <a:rPr lang="cs-CZ" dirty="0"/>
              <a:t> der </a:t>
            </a:r>
            <a:r>
              <a:rPr lang="cs-CZ" dirty="0" err="1"/>
              <a:t>Tests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b="1" dirty="0" err="1"/>
              <a:t>Weitere</a:t>
            </a:r>
            <a:r>
              <a:rPr lang="cs-CZ" b="1" dirty="0"/>
              <a:t> </a:t>
            </a:r>
            <a:r>
              <a:rPr lang="cs-CZ" b="1" dirty="0" err="1"/>
              <a:t>Testarten</a:t>
            </a:r>
            <a:r>
              <a:rPr lang="cs-CZ" b="1" dirty="0"/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err="1"/>
              <a:t>Psychologische</a:t>
            </a:r>
            <a:r>
              <a:rPr lang="cs-CZ" dirty="0"/>
              <a:t> – </a:t>
            </a:r>
            <a:r>
              <a:rPr lang="cs-CZ" dirty="0" err="1"/>
              <a:t>Intelligenz</a:t>
            </a:r>
            <a:r>
              <a:rPr lang="cs-CZ" dirty="0"/>
              <a:t>, </a:t>
            </a:r>
            <a:r>
              <a:rPr lang="cs-CZ" dirty="0" err="1"/>
              <a:t>Persönlichkeit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err="1"/>
              <a:t>Psychomotorische</a:t>
            </a:r>
            <a:r>
              <a:rPr lang="cs-CZ" dirty="0"/>
              <a:t> – </a:t>
            </a:r>
            <a:r>
              <a:rPr lang="cs-CZ" dirty="0" err="1"/>
              <a:t>Bewegungsfähigkeiten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err="1"/>
              <a:t>Didaktische</a:t>
            </a:r>
            <a:r>
              <a:rPr lang="cs-CZ" dirty="0"/>
              <a:t> – </a:t>
            </a:r>
            <a:r>
              <a:rPr lang="cs-CZ" dirty="0" err="1"/>
              <a:t>Schulleistung</a:t>
            </a:r>
            <a:r>
              <a:rPr lang="cs-CZ" dirty="0"/>
              <a:t> des </a:t>
            </a:r>
            <a:r>
              <a:rPr lang="cs-CZ" dirty="0" err="1"/>
              <a:t>Schülers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i="1" dirty="0" err="1"/>
              <a:t>Tests</a:t>
            </a:r>
            <a:r>
              <a:rPr lang="cs-CZ" i="1" dirty="0"/>
              <a:t> </a:t>
            </a:r>
            <a:r>
              <a:rPr lang="cs-CZ" i="1" dirty="0" err="1"/>
              <a:t>sind</a:t>
            </a:r>
            <a:r>
              <a:rPr lang="cs-CZ" i="1" dirty="0"/>
              <a:t> </a:t>
            </a:r>
            <a:r>
              <a:rPr lang="cs-CZ" i="1" dirty="0" err="1"/>
              <a:t>akkurat</a:t>
            </a:r>
            <a:r>
              <a:rPr lang="cs-CZ" i="1" dirty="0"/>
              <a:t>, </a:t>
            </a:r>
            <a:r>
              <a:rPr lang="cs-CZ" i="1" dirty="0" err="1"/>
              <a:t>objektivisierte</a:t>
            </a:r>
            <a:r>
              <a:rPr lang="cs-CZ" i="1" dirty="0"/>
              <a:t> </a:t>
            </a:r>
            <a:r>
              <a:rPr lang="cs-CZ" i="1" dirty="0" err="1"/>
              <a:t>Messung</a:t>
            </a:r>
            <a:r>
              <a:rPr lang="cs-CZ" i="1" dirty="0"/>
              <a:t> der </a:t>
            </a:r>
            <a:r>
              <a:rPr lang="cs-CZ" i="1" dirty="0" err="1"/>
              <a:t>persönlichen</a:t>
            </a:r>
            <a:r>
              <a:rPr lang="cs-CZ" i="1" dirty="0"/>
              <a:t> </a:t>
            </a:r>
            <a:r>
              <a:rPr lang="cs-CZ" i="1" dirty="0" err="1"/>
              <a:t>Qualitäten</a:t>
            </a:r>
            <a:r>
              <a:rPr lang="cs-CZ" i="1" dirty="0"/>
              <a:t>, </a:t>
            </a:r>
            <a:r>
              <a:rPr lang="cs-CZ" i="1" dirty="0" err="1"/>
              <a:t>Tätigkeiten</a:t>
            </a:r>
            <a:r>
              <a:rPr lang="cs-CZ" i="1" dirty="0"/>
              <a:t> der </a:t>
            </a:r>
            <a:r>
              <a:rPr lang="cs-CZ" i="1" dirty="0" err="1"/>
              <a:t>Personen</a:t>
            </a:r>
            <a:r>
              <a:rPr lang="cs-CZ" i="1" dirty="0"/>
              <a:t> </a:t>
            </a:r>
            <a:r>
              <a:rPr lang="cs-CZ" i="1" dirty="0" err="1"/>
              <a:t>und</a:t>
            </a:r>
            <a:r>
              <a:rPr lang="cs-CZ" i="1" dirty="0"/>
              <a:t> </a:t>
            </a:r>
            <a:r>
              <a:rPr lang="cs-CZ" i="1" dirty="0" err="1"/>
              <a:t>deren</a:t>
            </a:r>
            <a:r>
              <a:rPr lang="cs-CZ" i="1" dirty="0"/>
              <a:t> </a:t>
            </a:r>
            <a:r>
              <a:rPr lang="cs-CZ" i="1" dirty="0" err="1"/>
              <a:t>Leistungen</a:t>
            </a:r>
            <a:r>
              <a:rPr lang="cs-CZ" i="1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délník 1"/>
          <p:cNvSpPr/>
          <p:nvPr/>
        </p:nvSpPr>
        <p:spPr>
          <a:xfrm>
            <a:off x="310551" y="198408"/>
            <a:ext cx="883344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 2.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standardisierte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professionell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vorbereitet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nichtstandardisierte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Lehrtests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kvasistandardisierte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besser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Lehrtests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1645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	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Weitere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Testarten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8355" y="1076770"/>
            <a:ext cx="11040672" cy="497557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komparative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relativen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Leistung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Leistung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angesichts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Population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getesteten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Menschen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verglichen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Beglaubigungstests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absoluten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Leistung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Aufgabe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festzustellen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getestete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Person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Voraus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festgesetzten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bekannten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Kriterien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Standards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erfüllt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(z. B.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Abitur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der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Studienvoraussetzungen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Eintrittstests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durchlaufende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formative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Schlusstests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sumative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monothematische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können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objektiv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gescort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werden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polythematische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können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subjektiv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gescort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werden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457200" y="1273324"/>
            <a:ext cx="11553986" cy="5098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7720"/>
            <a:ext cx="10896600" cy="58405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sz="4400" dirty="0"/>
          </a:p>
          <a:p>
            <a:pPr marL="0" indent="0">
              <a:buNone/>
            </a:pPr>
            <a:endParaRPr lang="cs-CZ" sz="4000" dirty="0"/>
          </a:p>
          <a:p>
            <a:pPr marL="0" indent="0">
              <a:buNone/>
            </a:pPr>
            <a:endParaRPr lang="cs-CZ" sz="4000" dirty="0"/>
          </a:p>
          <a:p>
            <a:pPr marL="0" indent="0">
              <a:buNone/>
            </a:pPr>
            <a:endParaRPr lang="cs-CZ" sz="40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1170774"/>
            <a:ext cx="10918556" cy="520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595223" y="465826"/>
            <a:ext cx="10780533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Eigenschaften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eines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didaktischen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Tests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Validität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Gültigkeit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prüfen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geprüft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werden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soll,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Praktischheit</a:t>
            </a:r>
            <a:r>
              <a:rPr 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Reliabilität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Verlässlichkeit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2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Bestandteile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-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fest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Kenntnisse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Fertigkeiten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-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zufällig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(Auβ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enbedingungen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Kondition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Objektivität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Sensitivität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Empfindlichkeit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sz="2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Standardisierung</a:t>
            </a:r>
            <a:r>
              <a:rPr 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eines</a:t>
            </a:r>
            <a:r>
              <a:rPr 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didaktischen</a:t>
            </a:r>
            <a:r>
              <a:rPr 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Tests</a:t>
            </a:r>
            <a:r>
              <a:rPr 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ermöglicht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den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Schüler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einer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Stufenleiter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oder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einer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Skala nach der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erzielten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Punktzahl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zuzuordnen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dem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Begriff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standardisierte</a:t>
            </a:r>
            <a:r>
              <a:rPr 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Tests</a:t>
            </a:r>
            <a:r>
              <a:rPr 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werden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Tests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bezeichnet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sehr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gründlich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vorbereitet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werden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komplettere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Ausstattung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verfügen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werden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professionell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vorbereitet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gründlich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überprüft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sind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ihre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Grundeigenschaften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bekannt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Meistens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steht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auch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Standard (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Testnorm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für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Bewertung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erzielter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Leistungen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zur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Verfügung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91706" y="396815"/>
            <a:ext cx="1143862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Validität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drückt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Adäquatheitsma</a:t>
            </a: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Testergebnisse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hinsichtlich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einer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bestimmten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getesteten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Gruppe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drückt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(z. B.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hohe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mittlere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niedrige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Validität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bezieht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immer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bestimmte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Testnutzung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cs-CZ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Validitätsarten</a:t>
            </a:r>
            <a:r>
              <a:rPr 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	</a:t>
            </a:r>
            <a:r>
              <a:rPr lang="cs-CZ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inhaltliche</a:t>
            </a:r>
            <a:r>
              <a:rPr 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Validität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gründet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einer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Beurteilung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kompetenter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Schulplan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den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Stunden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unterrichtet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wird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	</a:t>
            </a:r>
            <a:r>
              <a:rPr lang="cs-CZ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Kriteriumsvalidität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Messergebniss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wird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anderen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allgemein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anerkannten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Angaben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Teilnehmer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verglichen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	</a:t>
            </a:r>
            <a:r>
              <a:rPr lang="cs-CZ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Prädikationsvalidität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Testergebniss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wird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dem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Erfolg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Testteilnehmers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Bereichen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verglichen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durch den Test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gemessenen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Qualitäten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zur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Geltung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kommen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	</a:t>
            </a:r>
            <a:r>
              <a:rPr 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Face-</a:t>
            </a:r>
            <a:r>
              <a:rPr lang="cs-CZ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Validität</a:t>
            </a:r>
            <a:r>
              <a:rPr 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besonderer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Fall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inhaltlichen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Validität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	</a:t>
            </a:r>
            <a:r>
              <a:rPr lang="cs-CZ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konstruktive</a:t>
            </a:r>
            <a:r>
              <a:rPr 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Validität</a:t>
            </a:r>
            <a:r>
              <a:rPr 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gibt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inwieweit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Test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bestimmte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Charakteristik des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Schülers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misst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(z. B.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Fähigkeit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Kommunikation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332" y="414068"/>
            <a:ext cx="10853468" cy="60039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Nutzung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</a:t>
            </a:r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didaktischen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Tests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der </a:t>
            </a:r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Schulpraxis</a:t>
            </a:r>
            <a:endParaRPr lang="cs-C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Ergebnisse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didaktischen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	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Informationen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Schülerbewertung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	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Optimierung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eigener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weiterer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pädagogischer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Wirkung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Beurteilung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Gesamtergebnisse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Klasse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gewöhnlich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nach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durchschnittlichen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Anzahl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erreichten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Punkte oder nach dem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arithmetischen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Durchschnitt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2684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-77639"/>
            <a:ext cx="11576649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algn="ctr"/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Arten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Testaufgaben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Bestehen</a:t>
            </a: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</a:t>
            </a: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einer</a:t>
            </a: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Batterie</a:t>
            </a: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Aufgaben</a:t>
            </a: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offene</a:t>
            </a: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geschlossene</a:t>
            </a: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Aufgaben</a:t>
            </a: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OFFENE AUFGABEN :a) </a:t>
            </a:r>
            <a:r>
              <a:rPr lang="cs-CZ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breite</a:t>
            </a: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b) </a:t>
            </a:r>
            <a:r>
              <a:rPr lang="cs-CZ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einer</a:t>
            </a: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kurzen</a:t>
            </a: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Antwort</a:t>
            </a: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GESCHLOSSENE AUFGABEN :</a:t>
            </a:r>
          </a:p>
          <a:p>
            <a:pPr marL="514350" indent="-514350">
              <a:buAutoNum type="alphaLcParenR"/>
            </a:pPr>
            <a:r>
              <a:rPr lang="cs-CZ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dichotomische</a:t>
            </a: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(50% </a:t>
            </a:r>
            <a:r>
              <a:rPr lang="cs-CZ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Wahrscheinlichkeit</a:t>
            </a: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marL="514350" indent="-514350">
              <a:buAutoNum type="alphaLcParenR"/>
            </a:pPr>
            <a:r>
              <a:rPr lang="cs-CZ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Aufgaben</a:t>
            </a: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einer</a:t>
            </a: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Auswahl</a:t>
            </a: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Antworten</a:t>
            </a: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einige</a:t>
            </a: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Antwortenvarianten</a:t>
            </a: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  </a:t>
            </a:r>
          </a:p>
          <a:p>
            <a:pPr marL="514350" indent="-514350">
              <a:buAutoNum type="alphaLcParenR"/>
            </a:pPr>
            <a:r>
              <a:rPr lang="cs-CZ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zuordnende</a:t>
            </a: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514350" indent="-514350">
              <a:buAutoNum type="alphaLcParenR"/>
            </a:pPr>
            <a:r>
              <a:rPr lang="cs-CZ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anordnende</a:t>
            </a:r>
            <a:r>
              <a:rPr lang="cs-CZ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71980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-77639"/>
            <a:ext cx="1157664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800" dirty="0"/>
          </a:p>
          <a:p>
            <a:pPr algn="ctr"/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Verfahren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Testkonstruktion</a:t>
            </a:r>
            <a:endParaRPr lang="cs-C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Erklärung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Testzwecks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welchen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Platz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Test in der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Konzeption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geplanten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Testauswahl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Begrenzung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seines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Inhalts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Umfang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Lehrstoffs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der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getestet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werden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soll),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formale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Gliederung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Auswahl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Formulierung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Testaufgaben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Zielbegrenzung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Testzeit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Schwierigkeit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einzelner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Aufgaben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wird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konkretisiert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Schwierigkeitsindex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Empfindlichkeitsma</a:t>
            </a:r>
            <a:r>
              <a:rPr lang="el-G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Tests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überprüfen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843624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</TotalTime>
  <Words>486</Words>
  <Application>Microsoft Office PowerPoint</Application>
  <PresentationFormat>Širokoúhlá obrazovka</PresentationFormat>
  <Paragraphs>85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Motiv Office</vt:lpstr>
      <vt:lpstr>Methodologie der pädagogischen Forschung und Evaluation:  10. Theorie und Erstellung eines didaktischen Texts, Entwurf eines Prototyps des didaktischen Texts</vt:lpstr>
      <vt:lpstr>Prezentace aplikace PowerPoint</vt:lpstr>
      <vt:lpstr>Prezentace aplikace PowerPoint</vt:lpstr>
      <vt:lpstr> Weitere Testarten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Michaela Kotulková</cp:lastModifiedBy>
  <cp:revision>135</cp:revision>
  <dcterms:created xsi:type="dcterms:W3CDTF">2017-05-10T10:51:34Z</dcterms:created>
  <dcterms:modified xsi:type="dcterms:W3CDTF">2017-08-06T06:32:19Z</dcterms:modified>
</cp:coreProperties>
</file>