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3" r:id="rId6"/>
    <p:sldId id="264" r:id="rId7"/>
    <p:sldId id="260" r:id="rId8"/>
    <p:sldId id="261"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81" d="100"/>
          <a:sy n="81" d="100"/>
        </p:scale>
        <p:origin x="-852"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21.6.2017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21.6.2017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21.6.2017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21.6.2017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21.6.2017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21.6.2017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21.6.2017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21.6.2017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21.6.2017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21.6.2017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21.6.2017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21.6.2017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7.gif"/><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8.gif"/><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gif"/><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z/?q=group%20by%20years%20datetime%20mysql"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4.png"/><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8" Type="http://schemas.openxmlformats.org/officeDocument/2006/relationships/hyperlink" Target="http://project-voldemort.com/" TargetMode="External"/><Relationship Id="rId3" Type="http://schemas.openxmlformats.org/officeDocument/2006/relationships/image" Target="../media/image2.jpeg"/><Relationship Id="rId7" Type="http://schemas.openxmlformats.org/officeDocument/2006/relationships/hyperlink" Target="http://en.wikipedia.org/wiki/BigTable" TargetMode="Externa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http://cassandra.apache.org/" TargetMode="External"/><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hyperlink" Target="http://en.wikipedia.org/wiki/Not_Invented_Her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3.xml.rels><?xml version="1.0" encoding="UTF-8" standalone="yes"?>
<Relationships xmlns="http://schemas.openxmlformats.org/package/2006/relationships"><Relationship Id="rId2" Type="http://schemas.openxmlformats.org/officeDocument/2006/relationships/hyperlink" Target="https://cs.wikipedia.org/w/index.php?title=Real-time_web&amp;action=edit&amp;redlink=1"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6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ql602.sourceforge.net/helpdir-cs/xml/html/handlingcategories.html"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4.png"/><Relationship Id="rId4" Type="http://schemas.openxmlformats.org/officeDocument/2006/relationships/image" Target="../media/image3.png"/></Relationships>
</file>

<file path=ppt/slides/_rels/slide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8.xml.rels><?xml version="1.0" encoding="UTF-8" standalone="yes"?>
<Relationships xmlns="http://schemas.openxmlformats.org/package/2006/relationships"><Relationship Id="rId3" Type="http://schemas.openxmlformats.org/officeDocument/2006/relationships/hyperlink" Target="https://msdn.microsoft.com/cs-cz/library/system.xml(v=vs.100).aspx" TargetMode="External"/><Relationship Id="rId7" Type="http://schemas.openxmlformats.org/officeDocument/2006/relationships/image" Target="../media/image4.png"/><Relationship Id="rId2" Type="http://schemas.openxmlformats.org/officeDocument/2006/relationships/hyperlink" Target="https://msdn.microsoft.com/cs-cz/library/system.data(v=vs.100).aspx"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5.jpeg"/></Relationships>
</file>

<file path=ppt/slides/_rels/slide8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316523"/>
            <a:ext cx="11400915" cy="2368061"/>
          </a:xfrm>
        </p:spPr>
        <p:txBody>
          <a:bodyPr>
            <a:normAutofit fontScale="90000"/>
          </a:bodyPr>
          <a:lstStyle/>
          <a:p>
            <a:pPr lvl="0"/>
            <a:r>
              <a:rPr lang="cs-CZ" b="1" dirty="0" smtClean="0"/>
              <a:t/>
            </a:r>
            <a:br>
              <a:rPr lang="cs-CZ" b="1" dirty="0" smtClean="0"/>
            </a:br>
            <a:r>
              <a:rPr lang="cs-CZ" b="1" dirty="0" smtClean="0"/>
              <a:t>Základní </a:t>
            </a:r>
            <a:r>
              <a:rPr lang="cs-CZ" b="1" dirty="0"/>
              <a:t>pojmy databáze</a:t>
            </a:r>
            <a:br>
              <a:rPr lang="cs-CZ" b="1" dirty="0"/>
            </a:b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1478100"/>
          </a:xfrm>
        </p:spPr>
        <p:txBody>
          <a:bodyPr>
            <a:normAutofit/>
          </a:bodyPr>
          <a:lstStyle/>
          <a:p>
            <a:pPr lvl="0"/>
            <a:r>
              <a:rPr lang="cs-CZ" b="1" dirty="0" smtClean="0"/>
              <a:t>Databázové modely</a:t>
            </a:r>
            <a:endParaRPr lang="cs-CZ" b="1"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1907488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Hierarchický model dat</a:t>
            </a:r>
            <a:r>
              <a:rPr lang="cs-CZ" dirty="0"/>
              <a:t/>
            </a:r>
            <a:br>
              <a:rPr lang="cs-CZ" dirty="0"/>
            </a:br>
            <a:endParaRPr lang="cs-CZ" dirty="0"/>
          </a:p>
        </p:txBody>
      </p:sp>
      <p:sp>
        <p:nvSpPr>
          <p:cNvPr id="3" name="Zástupný symbol pro obsah 2"/>
          <p:cNvSpPr>
            <a:spLocks noGrp="1"/>
          </p:cNvSpPr>
          <p:nvPr>
            <p:ph idx="1"/>
          </p:nvPr>
        </p:nvSpPr>
        <p:spPr>
          <a:xfrm>
            <a:off x="838200" y="1195754"/>
            <a:ext cx="10515600" cy="4981209"/>
          </a:xfrm>
        </p:spPr>
        <p:txBody>
          <a:bodyPr>
            <a:normAutofit/>
          </a:bodyPr>
          <a:lstStyle/>
          <a:p>
            <a:pPr marL="0" indent="0">
              <a:buNone/>
            </a:pPr>
            <a:r>
              <a:rPr lang="cs-CZ" dirty="0"/>
              <a:t>Data jsou organizována do stromové struktury. Každý záznam představuje uzel ve stromové struktuře, vzájemný vztah mezi záznamy je typu rodič/potomek. Nalezení dat v hierarchické databázi vyžaduje navigaci přes záznamy směrem na potomka, zpět na rodiče nebo do strany na dalšího potomka. Největšími nevýhodami hierarchického uspořádání je složitá operace vkládání a rušení záznamů a v některých případech i nepřirozená organizace dat.</a:t>
            </a:r>
          </a:p>
          <a:p>
            <a:pPr marL="0" indent="0">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pic>
        <p:nvPicPr>
          <p:cNvPr id="11" name="Obrázek 10" descr="Hierarchický model"/>
          <p:cNvPicPr/>
          <p:nvPr/>
        </p:nvPicPr>
        <p:blipFill>
          <a:blip r:embed="rId6">
            <a:extLst>
              <a:ext uri="{28A0092B-C50C-407E-A947-70E740481C1C}">
                <a14:useLocalDpi xmlns:a14="http://schemas.microsoft.com/office/drawing/2010/main" val="0"/>
              </a:ext>
            </a:extLst>
          </a:blip>
          <a:srcRect/>
          <a:stretch>
            <a:fillRect/>
          </a:stretch>
        </p:blipFill>
        <p:spPr bwMode="auto">
          <a:xfrm>
            <a:off x="3814568" y="3944450"/>
            <a:ext cx="3133725" cy="1552575"/>
          </a:xfrm>
          <a:prstGeom prst="rect">
            <a:avLst/>
          </a:prstGeom>
          <a:noFill/>
          <a:ln>
            <a:noFill/>
          </a:ln>
        </p:spPr>
      </p:pic>
      <p:sp>
        <p:nvSpPr>
          <p:cNvPr id="10" name="Obdélník 9"/>
          <p:cNvSpPr/>
          <p:nvPr/>
        </p:nvSpPr>
        <p:spPr>
          <a:xfrm>
            <a:off x="3961351" y="5596737"/>
            <a:ext cx="2722925" cy="369332"/>
          </a:xfrm>
          <a:prstGeom prst="rect">
            <a:avLst/>
          </a:prstGeom>
        </p:spPr>
        <p:txBody>
          <a:bodyPr wrap="none">
            <a:spAutoFit/>
          </a:bodyPr>
          <a:lstStyle/>
          <a:p>
            <a:r>
              <a:rPr lang="cs-CZ" dirty="0"/>
              <a:t>Obr. 1 - Hierarchický model</a:t>
            </a:r>
          </a:p>
        </p:txBody>
      </p:sp>
    </p:spTree>
    <p:extLst>
      <p:ext uri="{BB962C8B-B14F-4D97-AF65-F5344CB8AC3E}">
        <p14:creationId xmlns:p14="http://schemas.microsoft.com/office/powerpoint/2010/main" val="3276024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35429"/>
          </a:xfrm>
        </p:spPr>
        <p:txBody>
          <a:bodyPr/>
          <a:lstStyle/>
          <a:p>
            <a:pPr algn="ctr"/>
            <a:r>
              <a:rPr lang="cs-CZ" b="1" dirty="0"/>
              <a:t>Síťový model dat</a:t>
            </a:r>
            <a:endParaRPr lang="cs-CZ" dirty="0"/>
          </a:p>
        </p:txBody>
      </p:sp>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457200" y="1266092"/>
            <a:ext cx="11553986" cy="5105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a:t>Síťový model dat je v podstatě zobecněním hierarchického modelu, který doplňuje o mnohonásobné vztahy (sety). Tyto sety propojují záznamy různého či stejného typu, přičemž spojení může být realizováno na jeden nebo více záznamů. Přístup k propojeným záznamům je přímý bez dalšího vyhledávání, k dispozici jsou operace: nalezení záznamu podle klíče, posun na prvního potomka v dílčím setu, posun stranou na dalšího potomka v setu, posun nahoru z potomka na jeho rodiče v jiném setu. Nevýhodou síťové databáze je zejména nepružnost a obtížná změna její struktury.</a:t>
            </a:r>
          </a:p>
          <a:p>
            <a:pPr marL="0" indent="0">
              <a:buNone/>
            </a:pPr>
            <a:endParaRPr lang="cs-CZ" dirty="0"/>
          </a:p>
        </p:txBody>
      </p:sp>
      <p:pic>
        <p:nvPicPr>
          <p:cNvPr id="10" name="Obrázek 9" descr="Síťový model"/>
          <p:cNvPicPr/>
          <p:nvPr/>
        </p:nvPicPr>
        <p:blipFill>
          <a:blip r:embed="rId6">
            <a:extLst>
              <a:ext uri="{28A0092B-C50C-407E-A947-70E740481C1C}">
                <a14:useLocalDpi xmlns:a14="http://schemas.microsoft.com/office/drawing/2010/main" val="0"/>
              </a:ext>
            </a:extLst>
          </a:blip>
          <a:srcRect/>
          <a:stretch>
            <a:fillRect/>
          </a:stretch>
        </p:blipFill>
        <p:spPr bwMode="auto">
          <a:xfrm>
            <a:off x="3418198" y="4320876"/>
            <a:ext cx="4371975" cy="1352550"/>
          </a:xfrm>
          <a:prstGeom prst="rect">
            <a:avLst/>
          </a:prstGeom>
          <a:noFill/>
          <a:ln>
            <a:noFill/>
          </a:ln>
        </p:spPr>
      </p:pic>
      <p:sp>
        <p:nvSpPr>
          <p:cNvPr id="8" name="Obdélník 7"/>
          <p:cNvSpPr/>
          <p:nvPr/>
        </p:nvSpPr>
        <p:spPr>
          <a:xfrm>
            <a:off x="4554572" y="5604295"/>
            <a:ext cx="2138278" cy="369332"/>
          </a:xfrm>
          <a:prstGeom prst="rect">
            <a:avLst/>
          </a:prstGeom>
        </p:spPr>
        <p:txBody>
          <a:bodyPr wrap="none">
            <a:spAutoFit/>
          </a:bodyPr>
          <a:lstStyle/>
          <a:p>
            <a:r>
              <a:rPr lang="cs-CZ" dirty="0"/>
              <a:t>Obr. 2 - Síťový model</a:t>
            </a:r>
          </a:p>
        </p:txBody>
      </p:sp>
    </p:spTree>
    <p:extLst>
      <p:ext uri="{BB962C8B-B14F-4D97-AF65-F5344CB8AC3E}">
        <p14:creationId xmlns:p14="http://schemas.microsoft.com/office/powerpoint/2010/main" val="21680042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Relační model dat</a:t>
            </a: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1845974"/>
            <a:ext cx="10918556"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a:t>Relační databázový model je z uvedených nejmladší a zároveň nejpoužívanější. V současnosti je nejčastěji využíván u komerčních SŘBD. Model má jednoduchou strukturu, data jsou organizována v tabulkách, které se skládají z řádků a sloupců. V těchto tabulkách jsou prováděny všechny databázové operace.</a:t>
            </a:r>
          </a:p>
          <a:p>
            <a:pPr marL="0" indent="0">
              <a:buFont typeface="Arial" panose="020B0604020202020204" pitchFamily="34" charset="0"/>
              <a:buNone/>
            </a:pPr>
            <a:endParaRPr lang="cs-CZ" dirty="0"/>
          </a:p>
        </p:txBody>
      </p:sp>
      <p:pic>
        <p:nvPicPr>
          <p:cNvPr id="9" name="Obrázek 8" descr="Relační model"/>
          <p:cNvPicPr/>
          <p:nvPr/>
        </p:nvPicPr>
        <p:blipFill>
          <a:blip r:embed="rId6">
            <a:extLst>
              <a:ext uri="{28A0092B-C50C-407E-A947-70E740481C1C}">
                <a14:useLocalDpi xmlns:a14="http://schemas.microsoft.com/office/drawing/2010/main" val="0"/>
              </a:ext>
            </a:extLst>
          </a:blip>
          <a:srcRect/>
          <a:stretch>
            <a:fillRect/>
          </a:stretch>
        </p:blipFill>
        <p:spPr bwMode="auto">
          <a:xfrm>
            <a:off x="4106728" y="3897177"/>
            <a:ext cx="3619500" cy="2076450"/>
          </a:xfrm>
          <a:prstGeom prst="rect">
            <a:avLst/>
          </a:prstGeom>
          <a:noFill/>
          <a:ln>
            <a:noFill/>
          </a:ln>
        </p:spPr>
      </p:pic>
      <p:sp>
        <p:nvSpPr>
          <p:cNvPr id="10" name="Obdélník 9"/>
          <p:cNvSpPr/>
          <p:nvPr/>
        </p:nvSpPr>
        <p:spPr>
          <a:xfrm>
            <a:off x="6303343" y="5401380"/>
            <a:ext cx="2241319" cy="369332"/>
          </a:xfrm>
          <a:prstGeom prst="rect">
            <a:avLst/>
          </a:prstGeom>
        </p:spPr>
        <p:txBody>
          <a:bodyPr wrap="none">
            <a:spAutoFit/>
          </a:bodyPr>
          <a:lstStyle/>
          <a:p>
            <a:r>
              <a:rPr lang="cs-CZ" dirty="0"/>
              <a:t>Obr. 3 - Relační model</a:t>
            </a:r>
          </a:p>
        </p:txBody>
      </p:sp>
    </p:spTree>
    <p:extLst>
      <p:ext uri="{BB962C8B-B14F-4D97-AF65-F5344CB8AC3E}">
        <p14:creationId xmlns:p14="http://schemas.microsoft.com/office/powerpoint/2010/main" val="2788982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Objektové databáze</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242646" y="1476140"/>
            <a:ext cx="9495692"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a:t>Kromě databází relačních existují i již zmíněné databáze objektové. Ty řeší problém neslučitelnosti objektového a relačního přístupu. Poskytují stejný komfort, jako ORM, ale vnitřně není třeba data převádět do tabulek, ukládají se rovnou jako objekty. Teoreticky neexistuje výkonnostní ani jiný důvod, proč by neměly nahradit databáze relační. V praxi se ale bohužel téměř nepoužívají a můžeme jen doufat, že se to časem změní. </a:t>
            </a:r>
          </a:p>
          <a:p>
            <a:pPr marL="0" indent="0">
              <a:buNone/>
            </a:pPr>
            <a:endParaRPr lang="cs-CZ" dirty="0"/>
          </a:p>
        </p:txBody>
      </p:sp>
    </p:spTree>
    <p:extLst>
      <p:ext uri="{BB962C8B-B14F-4D97-AF65-F5344CB8AC3E}">
        <p14:creationId xmlns:p14="http://schemas.microsoft.com/office/powerpoint/2010/main" val="3738897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Základy objektové orientace. Objekty a třídy </a:t>
            </a: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902677" y="1547446"/>
            <a:ext cx="10257692" cy="482449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a:t>Objektově orientovaný model je založen na dekompozici informací z reálného světa na tzv. objekty. Objektem se rozumí každá (i strukturovaná) entita, která je jednoznačně a nezávisle identifikovatelná v rámci určitého kontextu okolního světa. Objekt tak má jednoznačnou identitu, každé dva i jinak datově shodné objekty jsou vzájemně odlišitelné. Identita objektu je určena identifikátorem (</a:t>
            </a:r>
            <a:r>
              <a:rPr lang="cs-CZ" dirty="0" err="1"/>
              <a:t>object</a:t>
            </a:r>
            <a:r>
              <a:rPr lang="cs-CZ" dirty="0"/>
              <a:t> </a:t>
            </a:r>
            <a:r>
              <a:rPr lang="cs-CZ" dirty="0" err="1"/>
              <a:t>identifier</a:t>
            </a:r>
            <a:r>
              <a:rPr lang="cs-CZ" dirty="0"/>
              <a:t> – </a:t>
            </a:r>
            <a:r>
              <a:rPr lang="cs-CZ" dirty="0" err="1"/>
              <a:t>oid</a:t>
            </a:r>
            <a:r>
              <a:rPr lang="cs-CZ" dirty="0"/>
              <a:t>), který je generovaný systémem, unikátní, neměnný po dobu existence objektu, skrytý pro programátora i koncového uživatele. Objekty jsou charakterizovány pomocí tříd. Třída je abstraktní popis objektu, určuje datové složky objektu a operace (nazývané metody), které lze nad objektem provádět. Každý objekt je instancí nějaké třídy, od jedné třídy je možné </a:t>
            </a:r>
            <a:r>
              <a:rPr lang="cs-CZ" dirty="0" err="1"/>
              <a:t>instanciovat</a:t>
            </a:r>
            <a:r>
              <a:rPr lang="cs-CZ" dirty="0"/>
              <a:t> obecně neomezený počet strukturálně shodných objektů. </a:t>
            </a:r>
          </a:p>
        </p:txBody>
      </p:sp>
    </p:spTree>
    <p:extLst>
      <p:ext uri="{BB962C8B-B14F-4D97-AF65-F5344CB8AC3E}">
        <p14:creationId xmlns:p14="http://schemas.microsoft.com/office/powerpoint/2010/main" val="15699035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a:t>Literály</a:t>
            </a:r>
            <a:r>
              <a:rPr lang="cs-CZ" b="1" dirty="0"/>
              <a:t> </a:t>
            </a: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1642820"/>
            <a:ext cx="10686081" cy="44833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a:t>Kromě objektů se v rámci objektově orientovaného modelu zavádí i pojem </a:t>
            </a:r>
            <a:r>
              <a:rPr lang="cs-CZ" dirty="0" err="1"/>
              <a:t>literálu</a:t>
            </a:r>
            <a:r>
              <a:rPr lang="cs-CZ" dirty="0"/>
              <a:t>. </a:t>
            </a:r>
            <a:r>
              <a:rPr lang="cs-CZ" dirty="0" err="1"/>
              <a:t>Literál</a:t>
            </a:r>
            <a:r>
              <a:rPr lang="cs-CZ" dirty="0"/>
              <a:t> je datová entita určitého datového typu, která však na rozdíl od objektu nemá vlastní identitu. </a:t>
            </a:r>
            <a:r>
              <a:rPr lang="cs-CZ" dirty="0" err="1"/>
              <a:t>Literály</a:t>
            </a:r>
            <a:r>
              <a:rPr lang="cs-CZ" dirty="0"/>
              <a:t> se obvykle vyskytují jako datové atributy objektů. Množina operací nad datovým typem </a:t>
            </a:r>
            <a:r>
              <a:rPr lang="cs-CZ" dirty="0" err="1"/>
              <a:t>literálu</a:t>
            </a:r>
            <a:r>
              <a:rPr lang="cs-CZ" dirty="0"/>
              <a:t> je pevně stanovená, není možné ji měnit. S objekty a </a:t>
            </a:r>
            <a:r>
              <a:rPr lang="cs-CZ" dirty="0" err="1"/>
              <a:t>literály</a:t>
            </a:r>
            <a:r>
              <a:rPr lang="cs-CZ" dirty="0"/>
              <a:t> souvisí pojem proměnlivosti (mutability). Proměnlivost je chápána jako schopnost měnit data při zachování identity – v tomto smyslu jsou objekty proměnlivé, protože je možné měnit hodnoty jejich datových složek a přitom si ponechávají původní identitu. Naproti tomu </a:t>
            </a:r>
            <a:r>
              <a:rPr lang="cs-CZ" dirty="0" err="1"/>
              <a:t>literály</a:t>
            </a:r>
            <a:r>
              <a:rPr lang="cs-CZ" dirty="0"/>
              <a:t> proměnlivé nejsou.</a:t>
            </a:r>
          </a:p>
          <a:p>
            <a:pPr marL="0" indent="0">
              <a:buNone/>
            </a:pPr>
            <a:endParaRPr lang="cs-CZ" dirty="0"/>
          </a:p>
        </p:txBody>
      </p:sp>
    </p:spTree>
    <p:extLst>
      <p:ext uri="{BB962C8B-B14F-4D97-AF65-F5344CB8AC3E}">
        <p14:creationId xmlns:p14="http://schemas.microsoft.com/office/powerpoint/2010/main" val="1726303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Objektově relační datový model</a:t>
            </a:r>
            <a:r>
              <a:rPr lang="cs-CZ" dirty="0"/>
              <a:t/>
            </a:r>
            <a:br>
              <a:rPr lang="cs-CZ" dirty="0"/>
            </a:br>
            <a:endParaRPr lang="cs-CZ" dirty="0"/>
          </a:p>
        </p:txBody>
      </p:sp>
      <p:sp>
        <p:nvSpPr>
          <p:cNvPr id="3" name="Zástupný symbol pro obsah 2"/>
          <p:cNvSpPr>
            <a:spLocks noGrp="1"/>
          </p:cNvSpPr>
          <p:nvPr>
            <p:ph idx="1"/>
          </p:nvPr>
        </p:nvSpPr>
        <p:spPr>
          <a:xfrm>
            <a:off x="838200" y="1195754"/>
            <a:ext cx="10515600" cy="4981209"/>
          </a:xfrm>
        </p:spPr>
        <p:txBody>
          <a:bodyPr>
            <a:normAutofit fontScale="92500" lnSpcReduction="10000"/>
          </a:bodyPr>
          <a:lstStyle/>
          <a:p>
            <a:pPr marL="0" indent="0">
              <a:buNone/>
            </a:pPr>
            <a:r>
              <a:rPr lang="cs-CZ" dirty="0"/>
              <a:t>Objektově-relační datový model je klasická tabulková databáze rozšířená o </a:t>
            </a:r>
            <a:r>
              <a:rPr lang="cs-CZ" b="1" dirty="0"/>
              <a:t>abstraktní datové typy </a:t>
            </a:r>
            <a:r>
              <a:rPr lang="cs-CZ" dirty="0"/>
              <a:t>(ADT). ADT jsou uživatelem definované typy skládající se ze základních datových typů databáze. Čímž porušuje 1NF??</a:t>
            </a:r>
          </a:p>
          <a:p>
            <a:pPr marL="0" lvl="0" indent="0">
              <a:buNone/>
            </a:pPr>
            <a:r>
              <a:rPr lang="cs-CZ" dirty="0"/>
              <a:t>Objektové rysy jsou dnes implementovány ve všech velkých SŘBD.</a:t>
            </a:r>
          </a:p>
          <a:p>
            <a:pPr marL="0" lvl="0" indent="0">
              <a:buNone/>
            </a:pPr>
            <a:r>
              <a:rPr lang="cs-CZ" dirty="0"/>
              <a:t>Objektové typy a jejich metody jsou uloženy spolu s daty v databázi, programátor tedy nemusí vytvářet podobné struktury v každé aplikaci.</a:t>
            </a:r>
          </a:p>
          <a:p>
            <a:pPr marL="0" lvl="0" indent="0">
              <a:buNone/>
            </a:pPr>
            <a:r>
              <a:rPr lang="cs-CZ" dirty="0"/>
              <a:t>Programátor může přistupovat k množině objektů, jako by se jednalo o jeden objekt.</a:t>
            </a:r>
          </a:p>
          <a:p>
            <a:pPr marL="0" lvl="0" indent="0">
              <a:buNone/>
            </a:pPr>
            <a:r>
              <a:rPr lang="cs-CZ" dirty="0"/>
              <a:t>Objekty mohou jednoduše reprezentovat vazby, kdy jedna entita se skládá z jiných entit (bez nutnosti použít vazeb).</a:t>
            </a:r>
          </a:p>
          <a:p>
            <a:pPr marL="0" lvl="0" indent="0">
              <a:buNone/>
            </a:pPr>
            <a:r>
              <a:rPr lang="cs-CZ" dirty="0"/>
              <a:t>Metody jsou spouštěny na serveru – nedochází k neefektivnímu přenosu dat po síti.</a:t>
            </a:r>
          </a:p>
          <a:p>
            <a:pPr marL="0" indent="0">
              <a:buNone/>
            </a:pPr>
            <a:endParaRPr lang="cs-CZ" dirty="0"/>
          </a:p>
        </p:txBody>
      </p:sp>
    </p:spTree>
    <p:extLst>
      <p:ext uri="{BB962C8B-B14F-4D97-AF65-F5344CB8AC3E}">
        <p14:creationId xmlns:p14="http://schemas.microsoft.com/office/powerpoint/2010/main" val="446928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820615"/>
            <a:ext cx="11400915" cy="1113693"/>
          </a:xfrm>
        </p:spPr>
        <p:txBody>
          <a:bodyPr>
            <a:normAutofit/>
          </a:bodyPr>
          <a:lstStyle/>
          <a:p>
            <a:pPr lvl="0"/>
            <a:r>
              <a:rPr lang="cs-CZ" sz="4000" b="1" dirty="0"/>
              <a:t>Integrita databáze</a:t>
            </a:r>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10988662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31631"/>
            <a:ext cx="10515600" cy="5145332"/>
          </a:xfrm>
        </p:spPr>
        <p:txBody>
          <a:bodyPr>
            <a:normAutofit/>
          </a:bodyPr>
          <a:lstStyle/>
          <a:p>
            <a:r>
              <a:rPr lang="cs-CZ" dirty="0"/>
              <a:t>Integrita databáze znamená, že data v ní uložená jsou konzistentní vůči definovaným pravidlům. Lze zadávat pouze data, která vyhovují předem definovaným kritériím (např. musí respektovat datový typ nastavený pro daný sloupec tabulky, či další omezení hodnot přípustných pro daný sloupec). K zajištění integrity slouží integritní omezení. Jedná se o nástroje, které zabrání vložení nesprávných dat či ztrátě nebo poškození stávajících záznamů v průběhu práce s databází. Například je možné zajistit mazání dat, která již ztratila svůj význam - například smažeme-li uživatele, odstraní se i zbytek jeho záznamů v ostatních databázových tabulkách.</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27958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33046" y="1359877"/>
            <a:ext cx="10996246" cy="4208585"/>
          </a:xfrm>
        </p:spPr>
        <p:txBody>
          <a:bodyPr>
            <a:normAutofit/>
          </a:bodyPr>
          <a:lstStyle/>
          <a:p>
            <a:pPr marL="0" indent="0">
              <a:buNone/>
            </a:pPr>
            <a:endParaRPr lang="cs-CZ" dirty="0" smtClean="0"/>
          </a:p>
          <a:p>
            <a:pPr marL="0" indent="0">
              <a:buNone/>
            </a:pPr>
            <a:r>
              <a:rPr lang="cs-CZ" b="1" dirty="0" smtClean="0"/>
              <a:t>Databáze</a:t>
            </a:r>
            <a:r>
              <a:rPr lang="cs-CZ" dirty="0" smtClean="0"/>
              <a:t> </a:t>
            </a:r>
            <a:r>
              <a:rPr lang="cs-CZ" dirty="0"/>
              <a:t>je soubor dat (informací o objektech reálného světa), která spolu nějakým způsobem souvisí. Data je výraz pro údaje, používané pro popis nějakého jevu nebo vlastnosti pozorovaného objektu. Představují formu prezentace reálných objektů (znaky, symboly, obrázky, fakta, události), odrážejí tedy stav reality v určitém časovém okamžiku. Informace je zpráva, že nastal určitý jev. Vzniká přiřazením významu datům a existuje ve vztahu k příjemci. Slouží k informování o změnách ve vnímané realitě. </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Druhy integritních omezení</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pPr lvl="0"/>
            <a:r>
              <a:rPr lang="cs-CZ" i="1" dirty="0"/>
              <a:t>Entitní integritní omezení</a:t>
            </a:r>
            <a:r>
              <a:rPr lang="cs-CZ" dirty="0"/>
              <a:t> – povinné integritní omezení, které zajišťuje úplnost primárního klíče tabulky (zamezí uložení dat, jež by v těchto polích byla stejná jako v nějakém jiném řádku tabulky)</a:t>
            </a:r>
          </a:p>
          <a:p>
            <a:pPr lvl="0"/>
            <a:r>
              <a:rPr lang="cs-CZ" i="1" dirty="0"/>
              <a:t>Doménová integritní omezení</a:t>
            </a:r>
            <a:r>
              <a:rPr lang="cs-CZ" dirty="0"/>
              <a:t> – zajišťují dodržování datových typů/domén definovaných u sloupců databázové tabulky</a:t>
            </a:r>
          </a:p>
          <a:p>
            <a:pPr lvl="0"/>
            <a:r>
              <a:rPr lang="cs-CZ" i="1" dirty="0"/>
              <a:t>Referenční integritní omezení</a:t>
            </a:r>
            <a:r>
              <a:rPr lang="cs-CZ" dirty="0"/>
              <a:t> – zabývají se vztahy dvou tabulek, kde jejich relace je určena vazbou primárního a cizího klíče</a:t>
            </a:r>
          </a:p>
          <a:p>
            <a:pPr lvl="0"/>
            <a:r>
              <a:rPr lang="cs-CZ" i="1" dirty="0"/>
              <a:t>Aktivní referenční integrita</a:t>
            </a:r>
            <a:r>
              <a:rPr lang="cs-CZ" dirty="0"/>
              <a:t> – definuje činnosti, které databázový systém provede, pokud jsou porušena některá pravidla</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311332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Vztahy mezi tabulkami</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1845974"/>
            <a:ext cx="10918556" cy="452596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a:t>Relace slouží ke svázání dat, která spolu souvisejí a jsou umístěny v různých databázových tabulkách. V zásadě rozlišujeme čtyři typy vztahů.</a:t>
            </a:r>
          </a:p>
          <a:p>
            <a:pPr lvl="0"/>
            <a:r>
              <a:rPr lang="cs-CZ" dirty="0" smtClean="0"/>
              <a:t>1:1 </a:t>
            </a:r>
            <a:r>
              <a:rPr lang="cs-CZ" dirty="0"/>
              <a:t>(záznamu odpovídá právě jeden záznam v jiné databázové tabulce a naopak)</a:t>
            </a:r>
          </a:p>
          <a:p>
            <a:pPr lvl="0"/>
            <a:r>
              <a:rPr lang="cs-CZ" dirty="0"/>
              <a:t>1:N (přiřazuje jednomu záznamu více záznamů z jiné tabulky) </a:t>
            </a:r>
            <a:br>
              <a:rPr lang="cs-CZ" dirty="0"/>
            </a:br>
            <a:r>
              <a:rPr lang="cs-CZ" dirty="0"/>
              <a:t>- jedná se o nejpoužívanější typ relace, jelikož odpovídá mnoha situacím v reálném životě</a:t>
            </a:r>
          </a:p>
          <a:p>
            <a:pPr lvl="0"/>
            <a:r>
              <a:rPr lang="cs-CZ" dirty="0"/>
              <a:t>M:N (umožňuje několika záznamům z jedné tabulky přiřadit několik záznamů z tabulky druhé) </a:t>
            </a:r>
            <a:br>
              <a:rPr lang="cs-CZ" dirty="0"/>
            </a:br>
            <a:r>
              <a:rPr lang="cs-CZ" dirty="0"/>
              <a:t>- tento vztah bývá z praktických důvodů nejčastěji realizován kombinací dvou vztahů 1:N a 1:M, které ukazují do pomocné, tzv. vazební tabulky složené z kombinace obou použitých klíčů</a:t>
            </a:r>
          </a:p>
        </p:txBody>
      </p:sp>
    </p:spTree>
    <p:extLst>
      <p:ext uri="{BB962C8B-B14F-4D97-AF65-F5344CB8AC3E}">
        <p14:creationId xmlns:p14="http://schemas.microsoft.com/office/powerpoint/2010/main" val="25956503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Normální formy</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464589" y="1476140"/>
            <a:ext cx="8229600"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Pod pojmem normalizace rozumíme proces zjednodušování a optimalizace navržených struktur databázových tabulek. Hlavním cílem je navrhnout databázové tabulky tak, aby obsahovaly minimální počet redundantních dat. Správnost navržení struktur lze ohodnotit některou z následujících normálních forem.</a:t>
            </a:r>
          </a:p>
        </p:txBody>
      </p:sp>
    </p:spTree>
    <p:extLst>
      <p:ext uri="{BB962C8B-B14F-4D97-AF65-F5344CB8AC3E}">
        <p14:creationId xmlns:p14="http://schemas.microsoft.com/office/powerpoint/2010/main" val="20873066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Databázová integrita</a:t>
            </a: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1642820"/>
            <a:ext cx="10686081" cy="44833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dirty="0"/>
              <a:t>Integrita databáze</a:t>
            </a:r>
            <a:r>
              <a:rPr lang="cs-CZ" dirty="0"/>
              <a:t> znamená, že databáze vyhovuje zadaným pravidlům – integritním omezením. Tato integritní omezení jsou součástí definice databáze, a za jejich splnění zodpovídá systém řízení báze dat.</a:t>
            </a:r>
          </a:p>
          <a:p>
            <a:r>
              <a:rPr lang="cs-CZ" dirty="0"/>
              <a:t>Integritní omezení se mohou týkat jednotlivých hodnot vkládaných do polí databáze (například známka z předmětu musí být v rozsahu 1 až 5), či může jít o podmínku na kombinaci hodnot v některých polích jednoho záznamu (například datum narození nesmí být pozdější než datum úmrtí). Integritní omezení se může týkat i celé množiny záznamů daného typu – může jít o požadavek na unikátnost hodnot daného pole či kombinace polí v rámci celé množiny záznamů daného typu, které se v databázi vyskytují (například číslo průkazu v záznamech o osobách).</a:t>
            </a:r>
          </a:p>
        </p:txBody>
      </p:sp>
    </p:spTree>
    <p:extLst>
      <p:ext uri="{BB962C8B-B14F-4D97-AF65-F5344CB8AC3E}">
        <p14:creationId xmlns:p14="http://schemas.microsoft.com/office/powerpoint/2010/main" val="6498585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Integritní omezení</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r>
              <a:rPr lang="cs-CZ" dirty="0"/>
              <a:t>Je třeba zajistit, aby se do databáze dostaly jen takové záznamy, které odpovídají vztahům v reálném světě (např. atribut věk by neměl nabývat záporných hodnot). K ošetření takových případů se používají integritní omezení, která slouží ke stanovení určitého rozmezí hodnot, jakých může konkrétní atribut nabývat. Integritní omezení specifikují, jaká omezení a vnitřní vztahy musí splňovat data v databázi.</a:t>
            </a:r>
          </a:p>
          <a:p>
            <a:endParaRPr lang="cs-CZ" dirty="0"/>
          </a:p>
        </p:txBody>
      </p:sp>
    </p:spTree>
    <p:extLst>
      <p:ext uri="{BB962C8B-B14F-4D97-AF65-F5344CB8AC3E}">
        <p14:creationId xmlns:p14="http://schemas.microsoft.com/office/powerpoint/2010/main" val="4000824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Relační databázový systém</a:t>
            </a:r>
            <a:r>
              <a:rPr lang="cs-CZ" dirty="0"/>
              <a:t/>
            </a:r>
            <a:br>
              <a:rPr lang="cs-CZ" dirty="0"/>
            </a:br>
            <a:endParaRPr lang="cs-CZ" dirty="0"/>
          </a:p>
        </p:txBody>
      </p:sp>
      <p:sp>
        <p:nvSpPr>
          <p:cNvPr id="3" name="Zástupný symbol pro obsah 2"/>
          <p:cNvSpPr>
            <a:spLocks noGrp="1"/>
          </p:cNvSpPr>
          <p:nvPr>
            <p:ph idx="1"/>
          </p:nvPr>
        </p:nvSpPr>
        <p:spPr/>
        <p:txBody>
          <a:bodyPr>
            <a:normAutofit lnSpcReduction="10000"/>
          </a:bodyPr>
          <a:lstStyle/>
          <a:p>
            <a:pPr lvl="0"/>
            <a:r>
              <a:rPr lang="cs-CZ" dirty="0"/>
              <a:t>musí umožňovat efektivní správu a analýzu uložených dat</a:t>
            </a:r>
          </a:p>
          <a:p>
            <a:pPr lvl="0"/>
            <a:r>
              <a:rPr lang="cs-CZ" dirty="0"/>
              <a:t>musí plnit tyto tři základní funkce:</a:t>
            </a:r>
          </a:p>
          <a:p>
            <a:pPr lvl="0"/>
            <a:r>
              <a:rPr lang="cs-CZ" dirty="0"/>
              <a:t>umožnit definovat typ dat</a:t>
            </a:r>
          </a:p>
          <a:p>
            <a:pPr lvl="0"/>
            <a:r>
              <a:rPr lang="cs-CZ" dirty="0"/>
              <a:t>umožnit pracovat s daty</a:t>
            </a:r>
          </a:p>
          <a:p>
            <a:pPr lvl="0"/>
            <a:r>
              <a:rPr lang="cs-CZ" dirty="0"/>
              <a:t>systém by měl obsahovat prostředky umožňující provést požadované činnosti s daty - např. řazení dat, filtrování, výpočty s daty, řídit správu dat</a:t>
            </a:r>
          </a:p>
          <a:p>
            <a:pPr lvl="0"/>
            <a:r>
              <a:rPr lang="cs-CZ" dirty="0"/>
              <a:t>systém kontroluje zejména přístup k datům, tedy kdo je oprávněn k datům přistupovat a kdo může provádět jejich aktualizaci</a:t>
            </a:r>
          </a:p>
          <a:p>
            <a:pPr lvl="0"/>
            <a:r>
              <a:rPr lang="cs-CZ" dirty="0"/>
              <a:t>systém řídí sdílení dat mezi více uživateli</a:t>
            </a:r>
          </a:p>
          <a:p>
            <a:endParaRPr lang="cs-CZ" dirty="0"/>
          </a:p>
        </p:txBody>
      </p:sp>
    </p:spTree>
    <p:extLst>
      <p:ext uri="{BB962C8B-B14F-4D97-AF65-F5344CB8AC3E}">
        <p14:creationId xmlns:p14="http://schemas.microsoft.com/office/powerpoint/2010/main" val="4065460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445478"/>
            <a:ext cx="11400915" cy="1535722"/>
          </a:xfrm>
        </p:spPr>
        <p:txBody>
          <a:bodyPr>
            <a:normAutofit/>
          </a:bodyPr>
          <a:lstStyle/>
          <a:p>
            <a:pPr lvl="0"/>
            <a:r>
              <a:rPr lang="cs-CZ" sz="3600" b="1" dirty="0"/>
              <a:t>Relační databázový model</a:t>
            </a:r>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25942446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184031"/>
            <a:ext cx="10515600" cy="4992932"/>
          </a:xfrm>
        </p:spPr>
        <p:txBody>
          <a:bodyPr>
            <a:normAutofit/>
          </a:bodyPr>
          <a:lstStyle/>
          <a:p>
            <a:pPr marL="0" indent="0">
              <a:buNone/>
            </a:pPr>
            <a:r>
              <a:rPr lang="cs-CZ" sz="3200" dirty="0"/>
              <a:t>Databáze dle relačního modelu musí splňovat tyto dvě vlastnosti:</a:t>
            </a:r>
          </a:p>
          <a:p>
            <a:pPr marL="0" indent="0">
              <a:buNone/>
            </a:pPr>
            <a:r>
              <a:rPr lang="cs-CZ" sz="3200" dirty="0"/>
              <a:t>-  Databáze je chápana uživatelem jako množina relací a nic jiného.</a:t>
            </a:r>
          </a:p>
          <a:p>
            <a:pPr marL="0" indent="0">
              <a:buNone/>
            </a:pPr>
            <a:r>
              <a:rPr lang="cs-CZ" sz="3200" dirty="0"/>
              <a:t>-  V relačním SŘBD jsou k dispozici minimálně operace selekce, projekce a spojení, aniž by se vyžadovaly explicitně předdefinované přístupové cesty pro realizaci těchto operací.</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249476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217490"/>
          </a:xfrm>
        </p:spPr>
        <p:txBody>
          <a:bodyPr>
            <a:normAutofit fontScale="90000"/>
          </a:bodyPr>
          <a:lstStyle/>
          <a:p>
            <a:pPr algn="ctr"/>
            <a:r>
              <a:rPr lang="cs-CZ" b="1" dirty="0"/>
              <a:t>12 pravidel pro relační SŘBD:</a:t>
            </a:r>
            <a:r>
              <a:rPr lang="cs-CZ" dirty="0"/>
              <a:t/>
            </a:r>
            <a:br>
              <a:rPr lang="cs-CZ" dirty="0"/>
            </a:br>
            <a:endParaRPr lang="cs-CZ" dirty="0"/>
          </a:p>
        </p:txBody>
      </p:sp>
      <p:sp>
        <p:nvSpPr>
          <p:cNvPr id="3" name="Zástupný symbol pro obsah 2"/>
          <p:cNvSpPr>
            <a:spLocks noGrp="1"/>
          </p:cNvSpPr>
          <p:nvPr>
            <p:ph idx="1"/>
          </p:nvPr>
        </p:nvSpPr>
        <p:spPr>
          <a:xfrm>
            <a:off x="838199" y="1031631"/>
            <a:ext cx="10697309" cy="5145332"/>
          </a:xfrm>
        </p:spPr>
        <p:txBody>
          <a:bodyPr>
            <a:normAutofit fontScale="62500" lnSpcReduction="20000"/>
          </a:bodyPr>
          <a:lstStyle/>
          <a:p>
            <a:pPr marL="0" indent="0">
              <a:buNone/>
            </a:pPr>
            <a:r>
              <a:rPr lang="cs-CZ" b="1" dirty="0"/>
              <a:t>1. Informační pravidlo:</a:t>
            </a:r>
          </a:p>
          <a:p>
            <a:pPr marL="0" indent="0">
              <a:buNone/>
            </a:pPr>
            <a:r>
              <a:rPr lang="cs-CZ" dirty="0"/>
              <a:t>Všechny informace v relační databázi jsou vyjádřeny explicitně na logické úrovni jediným způsobem - hodnotami v tabulkách.</a:t>
            </a:r>
          </a:p>
          <a:p>
            <a:pPr marL="0" indent="0">
              <a:buNone/>
            </a:pPr>
            <a:r>
              <a:rPr lang="cs-CZ" b="1" dirty="0"/>
              <a:t>2. Pravidlo jistoty:</a:t>
            </a:r>
          </a:p>
          <a:p>
            <a:pPr marL="0" indent="0">
              <a:buNone/>
            </a:pPr>
            <a:r>
              <a:rPr lang="cs-CZ" dirty="0"/>
              <a:t>Všechna data v relační databázi jsou zaručeně přístupná kombinací jména tabulky s hodnotami primárního klíče a jménem sloupce.</a:t>
            </a:r>
          </a:p>
          <a:p>
            <a:pPr marL="0" indent="0">
              <a:buNone/>
            </a:pPr>
            <a:r>
              <a:rPr lang="cs-CZ" b="1" dirty="0"/>
              <a:t>3. Systematické zpracování nulových hodnot:</a:t>
            </a:r>
          </a:p>
          <a:p>
            <a:pPr marL="0" indent="0">
              <a:buNone/>
            </a:pPr>
            <a:r>
              <a:rPr lang="cs-CZ" dirty="0"/>
              <a:t>Nulové hodnoty jsou plně podporovány relačním SŘBD pro reprezentaci informace, která není definována a to nezávisle na datovém typu.</a:t>
            </a:r>
          </a:p>
          <a:p>
            <a:pPr marL="0" indent="0">
              <a:buNone/>
            </a:pPr>
            <a:r>
              <a:rPr lang="cs-CZ" b="1" dirty="0"/>
              <a:t>4. Dynamický on-line katalog založený na relačním modelu:</a:t>
            </a:r>
          </a:p>
          <a:p>
            <a:pPr marL="0" indent="0">
              <a:buNone/>
            </a:pPr>
            <a:r>
              <a:rPr lang="cs-CZ" dirty="0"/>
              <a:t>Popis databáze je vyjádřen na logické úrovni stejným způsobem jako zákaznická data, takže autorizovaný uživatel může aplikovat stejný relační jazyk ke svému dotazu jako uživatel při práci s daty.</a:t>
            </a:r>
          </a:p>
          <a:p>
            <a:pPr marL="0" indent="0">
              <a:buNone/>
            </a:pPr>
            <a:r>
              <a:rPr lang="cs-CZ" dirty="0"/>
              <a:t>5. Obsáhlý datový </a:t>
            </a:r>
            <a:r>
              <a:rPr lang="cs-CZ" dirty="0" err="1"/>
              <a:t>podjazyk</a:t>
            </a:r>
            <a:r>
              <a:rPr lang="cs-CZ" dirty="0"/>
              <a:t>:</a:t>
            </a:r>
          </a:p>
          <a:p>
            <a:pPr marL="0" indent="0">
              <a:buNone/>
            </a:pPr>
            <a:r>
              <a:rPr lang="cs-CZ" dirty="0"/>
              <a:t>Relační systém může podporovat několik jazyků a různých módů použitých při provozu terminálu. Nicméně musí být nejméně jeden příkazový jazyk s dobře definovanou syntaxí, který obsáhle podporuje definici dat, definici pohledů, manipulaci s daty jak interaktivně, tak programem, integritní omezení, autorizovaný přístup k databázi, transakční příkazy apod.</a:t>
            </a:r>
          </a:p>
          <a:p>
            <a:pPr marL="0" indent="0">
              <a:buNone/>
            </a:pPr>
            <a:r>
              <a:rPr lang="cs-CZ" dirty="0"/>
              <a:t>6. Pravidlo vytvoření </a:t>
            </a:r>
            <a:r>
              <a:rPr lang="cs-CZ" dirty="0" smtClean="0"/>
              <a:t>pohledů</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2879712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457200" y="855785"/>
            <a:ext cx="11553986" cy="563348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a:t>7. Schopnost vkládání, vytvoření a mazání:</a:t>
            </a:r>
          </a:p>
          <a:p>
            <a:pPr marL="0" indent="0">
              <a:buNone/>
            </a:pPr>
            <a:r>
              <a:rPr lang="cs-CZ" dirty="0"/>
              <a:t>Schopnost zachování relačních pravidel u základních i odvozených relací je zachována nejen při pohledu na data, ale i při operacích průniku, přidání a mazání dat.</a:t>
            </a:r>
          </a:p>
          <a:p>
            <a:pPr marL="0" indent="0">
              <a:buNone/>
            </a:pPr>
            <a:r>
              <a:rPr lang="cs-CZ" dirty="0"/>
              <a:t>8. Fyzická datová nezávislost:</a:t>
            </a:r>
          </a:p>
          <a:p>
            <a:pPr marL="0" indent="0">
              <a:buNone/>
            </a:pPr>
            <a:r>
              <a:rPr lang="cs-CZ" dirty="0"/>
              <a:t>Aplikační programy jsou nezávislé na fyzické datové struktuře.</a:t>
            </a:r>
          </a:p>
          <a:p>
            <a:pPr marL="0" indent="0">
              <a:buNone/>
            </a:pPr>
            <a:r>
              <a:rPr lang="cs-CZ" dirty="0"/>
              <a:t>9. Logická datová nezávislost:</a:t>
            </a:r>
          </a:p>
          <a:p>
            <a:pPr marL="0" indent="0">
              <a:buNone/>
            </a:pPr>
            <a:r>
              <a:rPr lang="cs-CZ" dirty="0"/>
              <a:t>Aplikační programy jsou nezávislé na změnách v logické struktuře databázového souboru.</a:t>
            </a:r>
          </a:p>
          <a:p>
            <a:pPr marL="0" indent="0">
              <a:buNone/>
            </a:pPr>
            <a:r>
              <a:rPr lang="cs-CZ" dirty="0"/>
              <a:t>10. Integritní nezávislost:</a:t>
            </a:r>
          </a:p>
          <a:p>
            <a:pPr marL="0" indent="0">
              <a:buNone/>
            </a:pPr>
            <a:r>
              <a:rPr lang="cs-CZ" dirty="0"/>
              <a:t>Integritní omezení se musí dát definovat prostředky relační databáze nebo jejím jazykem a musí být schopna uložení v katalogu a nikoliv v aplikačním programu.</a:t>
            </a:r>
          </a:p>
          <a:p>
            <a:pPr marL="0" indent="0">
              <a:buNone/>
            </a:pPr>
            <a:r>
              <a:rPr lang="cs-CZ" dirty="0"/>
              <a:t>11. Nezávislost distribuce:</a:t>
            </a:r>
          </a:p>
          <a:p>
            <a:pPr marL="0" indent="0">
              <a:buNone/>
            </a:pPr>
            <a:r>
              <a:rPr lang="cs-CZ" dirty="0"/>
              <a:t>Relační SŘBD musí být schopny implementace na jiných počítačových architekturách.</a:t>
            </a:r>
          </a:p>
          <a:p>
            <a:pPr marL="0" indent="0">
              <a:buNone/>
            </a:pPr>
            <a:r>
              <a:rPr lang="cs-CZ" dirty="0"/>
              <a:t>12. Pravidlo přístupu do databáze:</a:t>
            </a:r>
          </a:p>
          <a:p>
            <a:pPr marL="0" indent="0">
              <a:buNone/>
            </a:pPr>
            <a:r>
              <a:rPr lang="cs-CZ" dirty="0"/>
              <a:t>Jestliže má relační systém jazyk nízké úrovně, pak tato úroveň nemůže být použita k vytváření integritních omezení a je nutno vyjádřit se v relačním jazyce vyšší úrovně.</a:t>
            </a:r>
          </a:p>
          <a:p>
            <a:pPr marL="0" indent="0">
              <a:buNone/>
            </a:pPr>
            <a:endParaRPr lang="cs-CZ" dirty="0"/>
          </a:p>
        </p:txBody>
      </p:sp>
    </p:spTree>
    <p:extLst>
      <p:ext uri="{BB962C8B-B14F-4D97-AF65-F5344CB8AC3E}">
        <p14:creationId xmlns:p14="http://schemas.microsoft.com/office/powerpoint/2010/main" val="3621354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marL="0" indent="0">
              <a:buNone/>
            </a:pPr>
            <a:r>
              <a:rPr lang="cs-CZ" dirty="0"/>
              <a:t>S databázemi se v běžném životě setkáváme velmi často. Uvádíme běžné použití databází velkého rozsahu</a:t>
            </a:r>
            <a:r>
              <a:rPr lang="cs-CZ" dirty="0" smtClean="0"/>
              <a:t>:</a:t>
            </a:r>
          </a:p>
          <a:p>
            <a:pPr marL="0" indent="0">
              <a:buNone/>
            </a:pPr>
            <a:endParaRPr lang="cs-CZ" dirty="0"/>
          </a:p>
          <a:p>
            <a:r>
              <a:rPr lang="cs-CZ" dirty="0" smtClean="0"/>
              <a:t>databáze </a:t>
            </a:r>
            <a:r>
              <a:rPr lang="cs-CZ" dirty="0"/>
              <a:t>jízdních řádů,</a:t>
            </a:r>
          </a:p>
          <a:p>
            <a:r>
              <a:rPr lang="cs-CZ" dirty="0" smtClean="0"/>
              <a:t>databáze </a:t>
            </a:r>
            <a:r>
              <a:rPr lang="cs-CZ" dirty="0"/>
              <a:t>státní správy,</a:t>
            </a:r>
          </a:p>
          <a:p>
            <a:r>
              <a:rPr lang="cs-CZ" dirty="0" smtClean="0"/>
              <a:t>informační </a:t>
            </a:r>
            <a:r>
              <a:rPr lang="cs-CZ" dirty="0"/>
              <a:t>systémy bank, škol, úřadů</a:t>
            </a:r>
          </a:p>
          <a:p>
            <a:r>
              <a:rPr lang="cs-CZ" dirty="0" smtClean="0"/>
              <a:t>nemocniční </a:t>
            </a:r>
            <a:r>
              <a:rPr lang="cs-CZ" dirty="0"/>
              <a:t>systémy evidence pacientů,</a:t>
            </a:r>
          </a:p>
          <a:p>
            <a:r>
              <a:rPr lang="cs-CZ" dirty="0" smtClean="0"/>
              <a:t>databáze </a:t>
            </a:r>
            <a:r>
              <a:rPr lang="cs-CZ" dirty="0"/>
              <a:t>knihoven.</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797170"/>
            <a:ext cx="10918556" cy="55747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dirty="0"/>
              <a:t>Doména</a:t>
            </a:r>
            <a:r>
              <a:rPr lang="cs-CZ" dirty="0"/>
              <a:t> je množina všech hodnot, kterých může nabývat atribut. Jinak řečeno obor hodnot atributu. V praxi je doména dána integritním omezením (IO).</a:t>
            </a:r>
            <a:br>
              <a:rPr lang="cs-CZ" dirty="0"/>
            </a:br>
            <a:r>
              <a:rPr lang="cs-CZ" i="1" dirty="0"/>
              <a:t>Doména atributu </a:t>
            </a:r>
            <a:r>
              <a:rPr lang="cs-CZ" i="1" dirty="0" err="1"/>
              <a:t>Přijmení</a:t>
            </a:r>
            <a:r>
              <a:rPr lang="cs-CZ" i="1" dirty="0"/>
              <a:t> z obrázků je množina {</a:t>
            </a:r>
            <a:r>
              <a:rPr lang="cs-CZ" i="1" dirty="0" err="1"/>
              <a:t>Dudak</a:t>
            </a:r>
            <a:r>
              <a:rPr lang="cs-CZ" i="1" dirty="0"/>
              <a:t>, Novák, Dvořák}.</a:t>
            </a:r>
            <a:r>
              <a:rPr lang="cs-CZ" dirty="0"/>
              <a:t> </a:t>
            </a:r>
            <a:r>
              <a:rPr lang="cs-CZ" i="1" dirty="0"/>
              <a:t>*pozn.</a:t>
            </a:r>
            <a:endParaRPr lang="cs-CZ" dirty="0"/>
          </a:p>
          <a:p>
            <a:r>
              <a:rPr lang="cs-CZ" b="1" dirty="0"/>
              <a:t>Atribut</a:t>
            </a:r>
            <a:r>
              <a:rPr lang="cs-CZ" dirty="0"/>
              <a:t> je vlastnost entity. Z pohledu tabulky jde o sloupec.</a:t>
            </a:r>
          </a:p>
          <a:p>
            <a:r>
              <a:rPr lang="cs-CZ" b="1" dirty="0"/>
              <a:t>Relační schéma</a:t>
            </a:r>
            <a:r>
              <a:rPr lang="cs-CZ" dirty="0"/>
              <a:t> můžeme chápat jako strukturu tabulky (atributy a domény).</a:t>
            </a:r>
          </a:p>
          <a:p>
            <a:r>
              <a:rPr lang="cs-CZ" b="1" dirty="0"/>
              <a:t>Příklad pro tabulku (relaci) Učitel:</a:t>
            </a:r>
            <a:endParaRPr lang="cs-CZ" dirty="0"/>
          </a:p>
          <a:p>
            <a:r>
              <a:rPr lang="cs-CZ" i="1" dirty="0"/>
              <a:t>Atributy:</a:t>
            </a:r>
            <a:r>
              <a:rPr lang="cs-CZ" dirty="0"/>
              <a:t> ID, jméno, příjmení, funkce, kancelář</a:t>
            </a:r>
          </a:p>
        </p:txBody>
      </p:sp>
    </p:spTree>
    <p:extLst>
      <p:ext uri="{BB962C8B-B14F-4D97-AF65-F5344CB8AC3E}">
        <p14:creationId xmlns:p14="http://schemas.microsoft.com/office/powerpoint/2010/main" val="29566616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Vlastnosti relačního datového modelu</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961292" y="1476140"/>
            <a:ext cx="10011508" cy="47008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Z definice relace vyplývají tyto jejich tabulkové vlastnosti:</a:t>
            </a:r>
          </a:p>
          <a:p>
            <a:pPr lvl="0"/>
            <a:r>
              <a:rPr lang="cs-CZ" dirty="0"/>
              <a:t>homogenita sloupců (prvky domény)</a:t>
            </a:r>
          </a:p>
          <a:p>
            <a:pPr lvl="0"/>
            <a:r>
              <a:rPr lang="cs-CZ" dirty="0"/>
              <a:t>každý údaj (hodnota atributu ve sloupci) je atomickou položkou</a:t>
            </a:r>
          </a:p>
          <a:p>
            <a:pPr lvl="0"/>
            <a:r>
              <a:rPr lang="cs-CZ" dirty="0"/>
              <a:t>na pořadí řádků a sloupců nezáleží (jsou to množiny prvků/atributů)</a:t>
            </a:r>
          </a:p>
          <a:p>
            <a:pPr lvl="0"/>
            <a:r>
              <a:rPr lang="cs-CZ" dirty="0"/>
              <a:t>každý řádek tabulky je jednoznačně identifikovatelný hodnotami jednoho nebo několika atributů (primárního klíče)</a:t>
            </a:r>
          </a:p>
          <a:p>
            <a:pPr marL="0" indent="0">
              <a:buNone/>
            </a:pPr>
            <a:endParaRPr lang="cs-CZ" dirty="0"/>
          </a:p>
        </p:txBody>
      </p:sp>
    </p:spTree>
    <p:extLst>
      <p:ext uri="{BB962C8B-B14F-4D97-AF65-F5344CB8AC3E}">
        <p14:creationId xmlns:p14="http://schemas.microsoft.com/office/powerpoint/2010/main" val="24330196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Vazby v relačním modelu</a:t>
            </a: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855785" y="1395047"/>
            <a:ext cx="10480429" cy="50879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a:t>Obecně se vazby v relačním modelu realizují pomocí další relace (tabulky). Jedná se o tzv. vazební tabulku. Ta obsahuje ty atributy relací (tabulek, které se vazby účastní), které jednoznačné identifikují jejich entity - primární klíče. Obsahuje-li tabulka atribut, který slouží jako primární klíč v jiné tabulce, pak obsahuje cizí klíč. Vazební tabulka tedy obsahuje cizí klíče.</a:t>
            </a:r>
          </a:p>
          <a:p>
            <a:pPr marL="0" indent="0">
              <a:buNone/>
            </a:pPr>
            <a:r>
              <a:rPr lang="cs-CZ" dirty="0"/>
              <a:t>Na obrázku dole máme zobrazenou relaci Učitel s primárním klíčem idu a relaci Předmět s primárním klíčem </a:t>
            </a:r>
            <a:r>
              <a:rPr lang="cs-CZ" dirty="0" err="1"/>
              <a:t>cp</a:t>
            </a:r>
            <a:r>
              <a:rPr lang="cs-CZ" dirty="0"/>
              <a:t>. K vyjádření vztahu Učitel UČÍ Předmět byla vytvořena nová relace Učí, která obsahuje dva cizí klíče (idu odkazující na učitele a </a:t>
            </a:r>
            <a:r>
              <a:rPr lang="cs-CZ" dirty="0" err="1"/>
              <a:t>cp</a:t>
            </a:r>
            <a:r>
              <a:rPr lang="cs-CZ" dirty="0"/>
              <a:t> odkazující na entitu předmětu). Nyní tedy můžeme přes vazební tabulku pospojovat učitele s předměty, podle toho kdo co učí.</a:t>
            </a:r>
          </a:p>
          <a:p>
            <a:pPr marL="0" indent="0">
              <a:buFont typeface="Arial" panose="020B0604020202020204" pitchFamily="34" charset="0"/>
              <a:buNone/>
            </a:pPr>
            <a:endParaRPr lang="cs-CZ" dirty="0"/>
          </a:p>
        </p:txBody>
      </p:sp>
    </p:spTree>
    <p:extLst>
      <p:ext uri="{BB962C8B-B14F-4D97-AF65-F5344CB8AC3E}">
        <p14:creationId xmlns:p14="http://schemas.microsoft.com/office/powerpoint/2010/main" val="41468830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633046"/>
            <a:ext cx="10515600" cy="5543917"/>
          </a:xfrm>
        </p:spPr>
        <p:txBody>
          <a:bodyPr/>
          <a:lstStyle/>
          <a:p>
            <a:pPr marL="0" indent="0">
              <a:buNone/>
            </a:pPr>
            <a:r>
              <a:rPr lang="cs-CZ" dirty="0"/>
              <a:t>A proč jsme do tabulky Učitel nepřidali jen atribut předmět? Jednoduše proto, že učitel může učit více předmětů. Mezi učitelem a předmětem je vazba M:N. Takže ani kdybychom přidali do tabulky Předmět atribut učitel, bychom tento vztah nevyřešili (předmět může být učen více učiteli). Pro vztah 1:N by to však šlo a v praxi se to tak i dělá. Takže vazební tabulka je nutná jen k realizací vztahů M:N.</a:t>
            </a:r>
          </a:p>
          <a:p>
            <a:pPr marL="0" indent="0">
              <a:buNone/>
            </a:pPr>
            <a:endParaRPr lang="cs-CZ" dirty="0"/>
          </a:p>
        </p:txBody>
      </p:sp>
      <p:pic>
        <p:nvPicPr>
          <p:cNvPr id="4" name="Obrázek 3" descr="http://lucie.zolta.cz/images/skola/Databaze/vazebni-tabulka.jpg"/>
          <p:cNvPicPr/>
          <p:nvPr/>
        </p:nvPicPr>
        <p:blipFill>
          <a:blip r:embed="rId2">
            <a:extLst>
              <a:ext uri="{28A0092B-C50C-407E-A947-70E740481C1C}">
                <a14:useLocalDpi xmlns:a14="http://schemas.microsoft.com/office/drawing/2010/main" val="0"/>
              </a:ext>
            </a:extLst>
          </a:blip>
          <a:srcRect/>
          <a:stretch>
            <a:fillRect/>
          </a:stretch>
        </p:blipFill>
        <p:spPr bwMode="auto">
          <a:xfrm>
            <a:off x="2872154" y="3288322"/>
            <a:ext cx="5357446" cy="1987063"/>
          </a:xfrm>
          <a:prstGeom prst="rect">
            <a:avLst/>
          </a:prstGeom>
          <a:noFill/>
          <a:ln>
            <a:noFill/>
          </a:ln>
        </p:spPr>
      </p:pic>
      <p:sp>
        <p:nvSpPr>
          <p:cNvPr id="5" name="Obdélník 4"/>
          <p:cNvSpPr/>
          <p:nvPr/>
        </p:nvSpPr>
        <p:spPr>
          <a:xfrm>
            <a:off x="1524000" y="5476074"/>
            <a:ext cx="9472245" cy="646331"/>
          </a:xfrm>
          <a:prstGeom prst="rect">
            <a:avLst/>
          </a:prstGeom>
        </p:spPr>
        <p:txBody>
          <a:bodyPr wrap="square">
            <a:spAutoFit/>
          </a:bodyPr>
          <a:lstStyle/>
          <a:p>
            <a:r>
              <a:rPr lang="cs-CZ" i="1" dirty="0"/>
              <a:t>Ukázka vazební tabulky pro vztah Učí mezi tabulkami Učitel a Předmět. Vztah je M:N, tedy že jeden učitel může učit N předmětů a jeden předmět může být učen M učiteli.</a:t>
            </a:r>
            <a:endParaRPr lang="cs-CZ" dirty="0"/>
          </a:p>
        </p:txBody>
      </p:sp>
    </p:spTree>
    <p:extLst>
      <p:ext uri="{BB962C8B-B14F-4D97-AF65-F5344CB8AC3E}">
        <p14:creationId xmlns:p14="http://schemas.microsoft.com/office/powerpoint/2010/main" val="2920435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1501547"/>
          </a:xfrm>
        </p:spPr>
        <p:txBody>
          <a:bodyPr>
            <a:normAutofit/>
          </a:bodyPr>
          <a:lstStyle/>
          <a:p>
            <a:pPr lvl="0"/>
            <a:r>
              <a:rPr lang="cs-CZ" sz="3600" b="1" dirty="0"/>
              <a:t>Základy SQL - vytváření dotazů</a:t>
            </a:r>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2084195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dirty="0"/>
              <a:t>SQL - </a:t>
            </a:r>
            <a:r>
              <a:rPr lang="cs-CZ" i="1" dirty="0" err="1"/>
              <a:t>Structured</a:t>
            </a:r>
            <a:r>
              <a:rPr lang="cs-CZ" i="1" dirty="0"/>
              <a:t> </a:t>
            </a:r>
            <a:r>
              <a:rPr lang="cs-CZ" i="1" dirty="0" err="1"/>
              <a:t>Query</a:t>
            </a:r>
            <a:r>
              <a:rPr lang="cs-CZ" i="1" dirty="0"/>
              <a:t> </a:t>
            </a:r>
            <a:r>
              <a:rPr lang="cs-CZ" i="1" dirty="0" err="1"/>
              <a:t>Language</a:t>
            </a:r>
            <a:r>
              <a:rPr lang="cs-CZ" i="1" dirty="0"/>
              <a:t> </a:t>
            </a:r>
            <a:r>
              <a:rPr lang="cs-CZ" dirty="0"/>
              <a:t>(Strukturovaný dotazovací jazyk) - je obecný nástroj pro manipulaci, správu a organizování dat uložených v databázi počítače. Je v prvé řadě určen uživatelům, i když jej v mnoha směrech využívají i tvůrci aplikací. Je adaptovatelný pro jakékoliv prostředí</a:t>
            </a:r>
            <a:r>
              <a:rPr lang="cs-CZ" dirty="0" smtClean="0"/>
              <a:t>.</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7614223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973015"/>
            <a:ext cx="10738503" cy="5203950"/>
          </a:xfrm>
        </p:spPr>
        <p:txBody>
          <a:bodyPr>
            <a:normAutofit lnSpcReduction="10000"/>
          </a:bodyPr>
          <a:lstStyle/>
          <a:p>
            <a:pPr marL="0" indent="0">
              <a:buNone/>
            </a:pPr>
            <a:r>
              <a:rPr lang="cs-CZ" dirty="0"/>
              <a:t>SQL je specializovaný programovací jazyk, který se používá ve vhodném prostředí buď uživatelsky nebo interaktivně k okamžitému řešení úloh (nejčastěji dotazy), nebo se jeho příkazy vkládají do hostitelského jazyka. SQL není však plnohodnotným samostatným programovacím jazykem, např. proto, že se v něm ve většině implementací nenachází řídicí programové konstrukce a další požadované prvky, které by měl obsahovat každý obecný programovací jazyk. SQL je tedy standardizovaný nástroj pro práci s relačními databázemi. Nepředstavuje databázový systém, ale různě integrovanou součást systému řízení bází dat</a:t>
            </a:r>
            <a:r>
              <a:rPr lang="cs-CZ" dirty="0" smtClean="0"/>
              <a:t>.</a:t>
            </a:r>
          </a:p>
          <a:p>
            <a:pPr marL="0" indent="0">
              <a:buNone/>
            </a:pPr>
            <a:r>
              <a:rPr lang="cs-CZ" dirty="0"/>
              <a:t>Pracuje s relačními databázemi, ve kterých se uživatel dívá na data v podobě soustavy provázaných tabulek. Každá tabulka představuje množinu dat, která je uspořádaná v řádcích (záznamech) a sloupcích (položkách). Na hodnotu dat se uživatel odkazuje jako na prvek v matici.</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5596814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1277816"/>
            <a:ext cx="10918556" cy="50941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Klíčovým pojmem v jazyku SQL je </a:t>
            </a:r>
            <a:r>
              <a:rPr lang="cs-CZ" b="1" i="1" dirty="0"/>
              <a:t>příkaz</a:t>
            </a:r>
            <a:r>
              <a:rPr lang="cs-CZ" dirty="0"/>
              <a:t>. Každý příkaz začíná klíčovým slovem. Slovo vyjadřuje orientačně, jakou činnost daný příkaz provádí. Za klíčovým slovem následuje jedna nebo více volitelných klauzulí, které blíže specifikují povahu vykonávané činnosti, nebo určují data, s nimiž má příkaz pracovat.</a:t>
            </a:r>
          </a:p>
          <a:p>
            <a:r>
              <a:rPr lang="cs-CZ" dirty="0"/>
              <a:t>Každá klauzule začíná klíčovým slovem, jako jsou např. FROM nebo WHERE. Některé klauzule jsou povinné, jiné volitelné. Každá implementace SQL používá kromě standardních klauzulí, daných konvencemi ANSI/ISO, své vlastní klauzule, někdy se i činnost standardních klauzulí mírně či více liší.</a:t>
            </a:r>
          </a:p>
          <a:p>
            <a:pPr marL="0" indent="0">
              <a:buFont typeface="Arial" panose="020B0604020202020204" pitchFamily="34" charset="0"/>
              <a:buNone/>
            </a:pPr>
            <a:endParaRPr lang="cs-CZ" dirty="0"/>
          </a:p>
        </p:txBody>
      </p:sp>
    </p:spTree>
    <p:extLst>
      <p:ext uri="{BB962C8B-B14F-4D97-AF65-F5344CB8AC3E}">
        <p14:creationId xmlns:p14="http://schemas.microsoft.com/office/powerpoint/2010/main" val="38848021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Databáze SQL dotazy</a:t>
            </a:r>
            <a:br>
              <a:rPr lang="cs-CZ" b="1" dirty="0"/>
            </a:b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464589" y="1476140"/>
            <a:ext cx="8229600"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Mezi nejdůležitější příkazy patří: SELECT, INSERT, DELETE, CREATE, FROM, WHERE a mnohé další v následujících kapitolách si na příkladech jednotlivé příkazy představíme. Nejprve si ale uděláme jednoduchou tabulku, na které si příkazy představíme (to aby bylo jasnější, co který ten příkaz dělá)</a:t>
            </a:r>
          </a:p>
        </p:txBody>
      </p:sp>
    </p:spTree>
    <p:extLst>
      <p:ext uri="{BB962C8B-B14F-4D97-AF65-F5344CB8AC3E}">
        <p14:creationId xmlns:p14="http://schemas.microsoft.com/office/powerpoint/2010/main" val="4679707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adpis 9"/>
          <p:cNvSpPr>
            <a:spLocks noGrp="1"/>
          </p:cNvSpPr>
          <p:nvPr>
            <p:ph type="title"/>
          </p:nvPr>
        </p:nvSpPr>
        <p:spPr>
          <a:xfrm>
            <a:off x="838200" y="365125"/>
            <a:ext cx="10515600" cy="772013"/>
          </a:xfrm>
        </p:spPr>
        <p:txBody>
          <a:bodyPr>
            <a:normAutofit fontScale="90000"/>
          </a:bodyPr>
          <a:lstStyle/>
          <a:p>
            <a:pPr algn="ctr"/>
            <a:r>
              <a:rPr lang="cs-CZ" b="1" dirty="0"/>
              <a:t>Příkaz SELECT</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726831" y="1055077"/>
            <a:ext cx="10656277" cy="512188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smtClean="0"/>
              <a:t>Důležitý </a:t>
            </a:r>
            <a:r>
              <a:rPr lang="cs-CZ" dirty="0"/>
              <a:t>příkaz, Použijeme naši vytvořenou tabulku a otestujeme si na ní aplikace tohoto příkazu. Nejjednodušší forma příkazu je tato</a:t>
            </a:r>
            <a:r>
              <a:rPr lang="cs-CZ" dirty="0" smtClean="0"/>
              <a:t>:</a:t>
            </a:r>
          </a:p>
          <a:p>
            <a:pPr marL="0" indent="0">
              <a:buNone/>
            </a:pPr>
            <a:r>
              <a:rPr lang="cs-CZ" dirty="0"/>
              <a:t>SELECT *</a:t>
            </a:r>
            <a:br>
              <a:rPr lang="cs-CZ" dirty="0"/>
            </a:br>
            <a:r>
              <a:rPr lang="cs-CZ" dirty="0"/>
              <a:t>FROM </a:t>
            </a:r>
            <a:r>
              <a:rPr lang="cs-CZ" dirty="0" err="1"/>
              <a:t>zamestanci</a:t>
            </a:r>
            <a:r>
              <a:rPr lang="cs-CZ" dirty="0"/>
              <a:t>;</a:t>
            </a:r>
          </a:p>
          <a:p>
            <a:pPr marL="0" indent="0">
              <a:buNone/>
            </a:pPr>
            <a:r>
              <a:rPr lang="cs-CZ" i="1" dirty="0"/>
              <a:t>Vypíše obsah celé tabulky "</a:t>
            </a:r>
            <a:r>
              <a:rPr lang="cs-CZ" i="1" dirty="0" err="1" smtClean="0"/>
              <a:t>zamestananci</a:t>
            </a:r>
            <a:r>
              <a:rPr lang="cs-CZ" i="1" dirty="0" smtClean="0"/>
              <a:t>„</a:t>
            </a:r>
          </a:p>
          <a:p>
            <a:pPr marL="0" indent="0">
              <a:buNone/>
            </a:pPr>
            <a:r>
              <a:rPr lang="cs-CZ" dirty="0"/>
              <a:t>SELECT </a:t>
            </a:r>
            <a:r>
              <a:rPr lang="cs-CZ" dirty="0" err="1"/>
              <a:t>jmeno</a:t>
            </a:r>
            <a:r>
              <a:rPr lang="cs-CZ" dirty="0"/>
              <a:t/>
            </a:r>
            <a:br>
              <a:rPr lang="cs-CZ" dirty="0"/>
            </a:br>
            <a:r>
              <a:rPr lang="cs-CZ" dirty="0"/>
              <a:t>FROM </a:t>
            </a:r>
            <a:r>
              <a:rPr lang="cs-CZ" dirty="0" err="1"/>
              <a:t>zamestanci</a:t>
            </a:r>
            <a:r>
              <a:rPr lang="cs-CZ" dirty="0"/>
              <a:t>;</a:t>
            </a:r>
            <a:br>
              <a:rPr lang="cs-CZ" dirty="0"/>
            </a:br>
            <a:r>
              <a:rPr lang="cs-CZ" i="1" dirty="0"/>
              <a:t>Vypíše obsah sloupce "</a:t>
            </a:r>
            <a:r>
              <a:rPr lang="cs-CZ" i="1" dirty="0" err="1"/>
              <a:t>jmeno</a:t>
            </a:r>
            <a:r>
              <a:rPr lang="cs-CZ" i="1" dirty="0"/>
              <a:t>" z tabulky </a:t>
            </a:r>
            <a:r>
              <a:rPr lang="cs-CZ" i="1" dirty="0" err="1" smtClean="0"/>
              <a:t>zamestanci</a:t>
            </a:r>
            <a:endParaRPr lang="cs-CZ" dirty="0" smtClean="0"/>
          </a:p>
          <a:p>
            <a:pPr marL="0" indent="0">
              <a:buNone/>
            </a:pPr>
            <a:r>
              <a:rPr lang="cs-CZ" dirty="0"/>
              <a:t>SELECT AVG(plat)</a:t>
            </a:r>
            <a:br>
              <a:rPr lang="cs-CZ" dirty="0"/>
            </a:br>
            <a:r>
              <a:rPr lang="cs-CZ" dirty="0"/>
              <a:t>FROM </a:t>
            </a:r>
            <a:r>
              <a:rPr lang="cs-CZ" dirty="0" err="1"/>
              <a:t>zamestanci</a:t>
            </a:r>
            <a:r>
              <a:rPr lang="cs-CZ" dirty="0"/>
              <a:t>;</a:t>
            </a:r>
          </a:p>
          <a:p>
            <a:pPr marL="0" indent="0">
              <a:buNone/>
            </a:pPr>
            <a:r>
              <a:rPr lang="cs-CZ" dirty="0"/>
              <a:t>SELECT SUM(plat)</a:t>
            </a:r>
            <a:br>
              <a:rPr lang="cs-CZ" dirty="0"/>
            </a:br>
            <a:r>
              <a:rPr lang="cs-CZ" dirty="0"/>
              <a:t>FROM </a:t>
            </a:r>
            <a:r>
              <a:rPr lang="cs-CZ" dirty="0" err="1"/>
              <a:t>zamestanci</a:t>
            </a:r>
            <a:r>
              <a:rPr lang="cs-CZ" dirty="0"/>
              <a:t>;</a:t>
            </a:r>
          </a:p>
          <a:p>
            <a:pPr marL="0" indent="0">
              <a:buNone/>
            </a:pPr>
            <a:r>
              <a:rPr lang="cs-CZ" i="1" dirty="0"/>
              <a:t>AVG(sloupec) vypočte </a:t>
            </a:r>
            <a:r>
              <a:rPr lang="cs-CZ" i="1" dirty="0" err="1"/>
              <a:t>půměr</a:t>
            </a:r>
            <a:r>
              <a:rPr lang="cs-CZ" i="1" dirty="0"/>
              <a:t> z daného sloupce, SUM(sloupec) vypočte sumu z hodnot v daném sloupci, případně můžeme i v samotném dotazu provádět výpočty.</a:t>
            </a:r>
            <a:endParaRPr lang="cs-CZ" dirty="0"/>
          </a:p>
          <a:p>
            <a:pPr marL="0" indent="0">
              <a:buNone/>
            </a:pPr>
            <a:endParaRPr lang="cs-CZ" dirty="0"/>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3274075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Základní pojmy</a:t>
            </a:r>
            <a:endParaRPr lang="cs-CZ" b="1" dirty="0"/>
          </a:p>
        </p:txBody>
      </p:sp>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457200" y="1514534"/>
            <a:ext cx="11553986" cy="485740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b="1" dirty="0"/>
              <a:t>Entita</a:t>
            </a:r>
            <a:endParaRPr lang="cs-CZ" dirty="0"/>
          </a:p>
          <a:p>
            <a:r>
              <a:rPr lang="cs-CZ" dirty="0"/>
              <a:t>Libovolný objekt (osoba, zvíře, věc či jev) reálného světa, který je zachycen v datovém modelu. Entita musí být rozlišitelná od ostatních entit a existovat nezávisle na nich.</a:t>
            </a:r>
          </a:p>
          <a:p>
            <a:pPr marL="0" indent="0">
              <a:buNone/>
            </a:pPr>
            <a:r>
              <a:rPr lang="cs-CZ" b="1" dirty="0"/>
              <a:t>Data</a:t>
            </a:r>
            <a:endParaRPr lang="cs-CZ" dirty="0"/>
          </a:p>
          <a:p>
            <a:r>
              <a:rPr lang="cs-CZ" dirty="0"/>
              <a:t>Výraz pro údaje používané pro popis nějakého jevu nebo vlastnosti pozorovaného objektu. Data se získávají měřením nebo pozorováním, a lze je dělit na data spojitá a data atributivní. Data spojitá se přitom vztahují k nějaké spojité stupnici, zatímco data atributivní nikoliv</a:t>
            </a:r>
          </a:p>
          <a:p>
            <a:pPr marL="0" indent="0">
              <a:buNone/>
            </a:pPr>
            <a:r>
              <a:rPr lang="cs-CZ" b="1" dirty="0"/>
              <a:t>Informace</a:t>
            </a:r>
            <a:endParaRPr lang="cs-CZ" dirty="0"/>
          </a:p>
          <a:p>
            <a:r>
              <a:rPr lang="cs-CZ" dirty="0"/>
              <a:t>Informace jsou data, která nám přinášejí nové poznatky. </a:t>
            </a:r>
          </a:p>
          <a:p>
            <a:pPr marL="0" indent="0">
              <a:buNone/>
            </a:pPr>
            <a:endParaRPr lang="cs-CZ" dirty="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304800"/>
            <a:ext cx="10686081" cy="5821363"/>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b="1" dirty="0"/>
              <a:t>Obecná syntaxe jednoduchého dotazu </a:t>
            </a:r>
            <a:endParaRPr lang="cs-CZ" dirty="0"/>
          </a:p>
          <a:p>
            <a:pPr marL="0" indent="0">
              <a:buNone/>
            </a:pPr>
            <a:r>
              <a:rPr lang="cs-CZ" b="1" dirty="0"/>
              <a:t>SELECT</a:t>
            </a:r>
            <a:r>
              <a:rPr lang="cs-CZ" dirty="0"/>
              <a:t> </a:t>
            </a:r>
            <a:r>
              <a:rPr lang="cs-CZ" i="1" dirty="0"/>
              <a:t>seznam sloupců</a:t>
            </a:r>
            <a:r>
              <a:rPr lang="cs-CZ" dirty="0"/>
              <a:t> </a:t>
            </a:r>
            <a:r>
              <a:rPr lang="cs-CZ" b="1" dirty="0"/>
              <a:t>FROM</a:t>
            </a:r>
            <a:r>
              <a:rPr lang="cs-CZ" dirty="0"/>
              <a:t> </a:t>
            </a:r>
            <a:r>
              <a:rPr lang="cs-CZ" i="1" dirty="0"/>
              <a:t>tabulka</a:t>
            </a:r>
            <a:r>
              <a:rPr lang="cs-CZ" dirty="0"/>
              <a:t> </a:t>
            </a:r>
            <a:r>
              <a:rPr lang="cs-CZ" b="1" dirty="0"/>
              <a:t>WHERE</a:t>
            </a:r>
            <a:r>
              <a:rPr lang="cs-CZ" dirty="0"/>
              <a:t> </a:t>
            </a:r>
            <a:r>
              <a:rPr lang="cs-CZ" i="1" dirty="0"/>
              <a:t>vyhledávací podmínky</a:t>
            </a:r>
            <a:r>
              <a:rPr lang="cs-CZ" dirty="0"/>
              <a:t> </a:t>
            </a:r>
            <a:r>
              <a:rPr lang="cs-CZ" b="1" dirty="0"/>
              <a:t>ORDER BY</a:t>
            </a:r>
            <a:r>
              <a:rPr lang="cs-CZ" dirty="0"/>
              <a:t> </a:t>
            </a:r>
            <a:r>
              <a:rPr lang="cs-CZ" i="1" dirty="0"/>
              <a:t>sloupce řazení</a:t>
            </a:r>
            <a:endParaRPr lang="cs-CZ" dirty="0"/>
          </a:p>
          <a:p>
            <a:pPr marL="0" indent="0">
              <a:buNone/>
            </a:pPr>
            <a:r>
              <a:rPr lang="cs-CZ" i="1" dirty="0"/>
              <a:t>Seznam sloupců</a:t>
            </a:r>
            <a:r>
              <a:rPr lang="cs-CZ" dirty="0"/>
              <a:t> je buď seznam sloupců oddělených čárkou, nebo znak </a:t>
            </a:r>
            <a:r>
              <a:rPr lang="cs-CZ" b="1" dirty="0"/>
              <a:t>*</a:t>
            </a:r>
            <a:r>
              <a:rPr lang="cs-CZ" dirty="0"/>
              <a:t> pro výběr všech sloupců. Název sloupce je buď pouze název sloupce nebo </a:t>
            </a:r>
            <a:r>
              <a:rPr lang="cs-CZ" b="1" dirty="0" err="1"/>
              <a:t>název_tabulky.název_sloupce</a:t>
            </a:r>
            <a:r>
              <a:rPr lang="cs-CZ" b="1" dirty="0"/>
              <a:t>.</a:t>
            </a:r>
            <a:r>
              <a:rPr lang="cs-CZ" dirty="0"/>
              <a:t> Také je možné použít zápis </a:t>
            </a:r>
            <a:r>
              <a:rPr lang="cs-CZ" b="1" dirty="0"/>
              <a:t>tabulka.*</a:t>
            </a:r>
            <a:r>
              <a:rPr lang="cs-CZ" dirty="0"/>
              <a:t> pro výběr všech sloupců z tabulky. </a:t>
            </a:r>
            <a:r>
              <a:rPr lang="cs-CZ" i="1" dirty="0"/>
              <a:t>Tabulka</a:t>
            </a:r>
            <a:r>
              <a:rPr lang="cs-CZ" dirty="0"/>
              <a:t> může být cokoliv z:</a:t>
            </a:r>
          </a:p>
          <a:p>
            <a:pPr marL="0" lvl="0" indent="0">
              <a:buNone/>
            </a:pPr>
            <a:r>
              <a:rPr lang="cs-CZ" dirty="0"/>
              <a:t>relace (reálná tabulka v databázi)</a:t>
            </a:r>
          </a:p>
          <a:p>
            <a:pPr marL="0" lvl="0" indent="0">
              <a:buNone/>
            </a:pPr>
            <a:r>
              <a:rPr lang="cs-CZ" dirty="0"/>
              <a:t>výsledek jiného SELECT dotazu</a:t>
            </a:r>
          </a:p>
          <a:p>
            <a:pPr marL="0" lvl="0" indent="0">
              <a:buNone/>
            </a:pPr>
            <a:r>
              <a:rPr lang="cs-CZ" dirty="0"/>
              <a:t>pohled</a:t>
            </a:r>
          </a:p>
          <a:p>
            <a:pPr marL="0" lvl="0" indent="0">
              <a:buNone/>
            </a:pPr>
            <a:r>
              <a:rPr lang="cs-CZ" dirty="0"/>
              <a:t>výsledek operátoru JOIN (virtuální tabulky).</a:t>
            </a:r>
          </a:p>
          <a:p>
            <a:pPr marL="0" indent="0">
              <a:buNone/>
            </a:pPr>
            <a:r>
              <a:rPr lang="cs-CZ" i="1" dirty="0"/>
              <a:t>Vyhledávací podmínka</a:t>
            </a:r>
            <a:r>
              <a:rPr lang="cs-CZ" dirty="0"/>
              <a:t> je podmínka, které musí být splněna pro každý záznam, který se vypíše ve výsledcích dotazu. Samozřejmě pokud chceme nějaký záznam vypsat, tak musí nejprve existovat ve zdrojové tabulce. Část WHERE je tedy </a:t>
            </a:r>
            <a:r>
              <a:rPr lang="cs-CZ" i="1" dirty="0"/>
              <a:t>omezující</a:t>
            </a:r>
            <a:r>
              <a:rPr lang="cs-CZ" dirty="0"/>
              <a:t> podmínka, pokud není uvedena, tak se vypisují všechny řádky z tabulky. </a:t>
            </a:r>
            <a:r>
              <a:rPr lang="cs-CZ" i="1" dirty="0"/>
              <a:t>Sloupce řazení</a:t>
            </a:r>
            <a:r>
              <a:rPr lang="cs-CZ" dirty="0"/>
              <a:t> je seznam sloupců oddělených čárkou, podle kterých bude výsledná tabulka seřazena, první sloupec je primární kritérium řazení, druhý sloupec je sekundární řazení - pokud nelze rozhodnout podle prvního sloupce, …</a:t>
            </a:r>
          </a:p>
        </p:txBody>
      </p:sp>
    </p:spTree>
    <p:extLst>
      <p:ext uri="{BB962C8B-B14F-4D97-AF65-F5344CB8AC3E}">
        <p14:creationId xmlns:p14="http://schemas.microsoft.com/office/powerpoint/2010/main" val="2147614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1501547"/>
          </a:xfrm>
        </p:spPr>
        <p:txBody>
          <a:bodyPr>
            <a:normAutofit/>
          </a:bodyPr>
          <a:lstStyle/>
          <a:p>
            <a:r>
              <a:rPr lang="cs-CZ" sz="3600" b="1" dirty="0"/>
              <a:t>SQL – složitější dotazy</a:t>
            </a:r>
            <a:br>
              <a:rPr lang="cs-CZ" sz="3600" b="1" dirty="0"/>
            </a:br>
            <a:endParaRPr lang="cs-CZ" sz="3600" b="1"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38218125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172308"/>
            <a:ext cx="10515600" cy="5004655"/>
          </a:xfrm>
        </p:spPr>
        <p:txBody>
          <a:bodyPr>
            <a:normAutofit fontScale="92500" lnSpcReduction="20000"/>
          </a:bodyPr>
          <a:lstStyle/>
          <a:p>
            <a:pPr marL="0" indent="0">
              <a:buNone/>
            </a:pPr>
            <a:r>
              <a:rPr lang="cs-CZ" b="1" dirty="0"/>
              <a:t>Příklad 1 </a:t>
            </a:r>
            <a:endParaRPr lang="cs-CZ" dirty="0"/>
          </a:p>
          <a:p>
            <a:pPr marL="0" indent="0">
              <a:buNone/>
            </a:pPr>
            <a:r>
              <a:rPr lang="cs-CZ" b="1" dirty="0"/>
              <a:t>Zadání:</a:t>
            </a:r>
            <a:r>
              <a:rPr lang="cs-CZ" dirty="0"/>
              <a:t> napište SQL dotaz, který vybere z databáze všechny osoby, které mají ICQ číslo; vyberte jméno, příjmení a ICQ číslo osoby; seřaďte podle příjmení vzestupně.</a:t>
            </a:r>
          </a:p>
          <a:p>
            <a:pPr marL="0" indent="0">
              <a:buNone/>
            </a:pPr>
            <a:r>
              <a:rPr lang="cs-CZ" b="1" dirty="0"/>
              <a:t>Varianta 1 </a:t>
            </a:r>
            <a:endParaRPr lang="cs-CZ" dirty="0"/>
          </a:p>
          <a:p>
            <a:pPr marL="0" indent="0">
              <a:buNone/>
            </a:pPr>
            <a:r>
              <a:rPr lang="cs-CZ" dirty="0"/>
              <a:t>Nejjednodušší - počítá s tím, že v tabulce </a:t>
            </a:r>
            <a:r>
              <a:rPr lang="cs-CZ" dirty="0" err="1"/>
              <a:t>typy_kontaktu</a:t>
            </a:r>
            <a:r>
              <a:rPr lang="cs-CZ" dirty="0"/>
              <a:t> hodnota </a:t>
            </a:r>
            <a:r>
              <a:rPr lang="cs-CZ" dirty="0" err="1"/>
              <a:t>id_typy_kontaktu</a:t>
            </a:r>
            <a:r>
              <a:rPr lang="cs-CZ" dirty="0"/>
              <a:t> = 1 odpovídá typu ICQ. Operátor JOIN pracuje vždy se dvěma tabulkami. Spojovací podmínka je vždy rovnost hodnot v nějakých sloupcích. Spojovací podmínka musí obsahovat obě tabulky, které se vyskytují v části JOIN. Spojovací podmínka musí obsahovat sloupce, které zajišťují vazbu mezi tabulkami. V tabulce osoby není žádný odkaz na tabulku kontakty. V tabulce kontakty je jeden odkaz na tabulku osoby - sloupec </a:t>
            </a:r>
            <a:r>
              <a:rPr lang="cs-CZ" dirty="0" err="1"/>
              <a:t>id_osoby</a:t>
            </a:r>
            <a:r>
              <a:rPr lang="cs-CZ" dirty="0"/>
              <a:t>. INNER JOIN vybere z tabulky pouze ty záznamy, které vyhovují spojovací podmínce - tedy pouze osoby, které mají nějaký kontakt (protože je však v dotazu zadaná i vyhledávací podmínka je v tomto konkrétním případě možné použít i LEFT i RIGHT JOIN, je to ovšem jen shoda okolností).</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8807556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973015"/>
            <a:ext cx="10738503" cy="5203950"/>
          </a:xfrm>
        </p:spPr>
        <p:txBody>
          <a:bodyPr>
            <a:normAutofit/>
          </a:bodyPr>
          <a:lstStyle/>
          <a:p>
            <a:r>
              <a:rPr lang="cs-CZ" dirty="0"/>
              <a:t>SELECT je opět příkaz, který může mít spoustu dalších slov, kombinovat několik tabulek do sebe atd. Ale úplný základ </a:t>
            </a:r>
            <a:r>
              <a:rPr lang="cs-CZ" dirty="0" err="1"/>
              <a:t>sytaxe</a:t>
            </a:r>
            <a:r>
              <a:rPr lang="cs-CZ" dirty="0"/>
              <a:t> je: SELECT, pak následuje seznam sloupců, které chceme získat, případně agregační či jiné funkce, FROM a název tabulky, ze které chceme data získat, WHERE a výraz s omezeními, která musí platit pro žádané řádky. V našem případě chceme, aby sloupec </a:t>
            </a:r>
            <a:r>
              <a:rPr lang="cs-CZ" dirty="0" err="1"/>
              <a:t>mesto</a:t>
            </a:r>
            <a:r>
              <a:rPr lang="cs-CZ" dirty="0"/>
              <a:t> obsahoval přesně hodnotu “Chomutov”.</a:t>
            </a:r>
          </a:p>
          <a:p>
            <a:r>
              <a:rPr lang="cs-CZ" dirty="0"/>
              <a:t>S agregační funkcí to vypadá třeba takto – chceme zjistit kolik řádků, tedy lidí je z Chomutova:</a:t>
            </a:r>
          </a:p>
          <a:p>
            <a:r>
              <a:rPr lang="cs-CZ" dirty="0"/>
              <a:t>SELECT COUNT(*) FROM lide WHERE </a:t>
            </a:r>
            <a:r>
              <a:rPr lang="cs-CZ" dirty="0" err="1"/>
              <a:t>mesto</a:t>
            </a:r>
            <a:r>
              <a:rPr lang="cs-CZ" dirty="0"/>
              <a:t> = "Chomutov";</a:t>
            </a:r>
          </a:p>
          <a:p>
            <a:r>
              <a:rPr lang="cs-CZ" dirty="0"/>
              <a:t>Vrátí nám to jeden řádek v jednom sloupci a bude obsahovat číslo 2.</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6067690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Databáze SQL dotazy</a:t>
            </a:r>
            <a:br>
              <a:rPr lang="cs-CZ" b="1" dirty="0"/>
            </a:b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937846" y="1476140"/>
            <a:ext cx="10374923" cy="452596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Když místo “SELECT sloupce” zadáme “DELETE”, máme dotaz pro smazání řádků. Funguje podobně jako SELECT (je tam podmínka WHERE) ale místo získání výsledků smaže řádky odpovídající podmínce. Pro smazání Adama stačí zadat:</a:t>
            </a:r>
          </a:p>
          <a:p>
            <a:r>
              <a:rPr lang="cs-CZ" dirty="0"/>
              <a:t>DELETE FROM lide WHERE </a:t>
            </a:r>
            <a:r>
              <a:rPr lang="cs-CZ" dirty="0" err="1"/>
              <a:t>jmeno</a:t>
            </a:r>
            <a:r>
              <a:rPr lang="cs-CZ" dirty="0"/>
              <a:t> = "Adam";</a:t>
            </a:r>
          </a:p>
          <a:p>
            <a:r>
              <a:rPr lang="cs-CZ" dirty="0"/>
              <a:t>Z těch nejpoužívanějších SQL dotazů ještě UPDATE. Ten provede úpravu řádku. Pokud Kateřina zestárne o jeden rok, provedeme aktualizaci třeba takto:</a:t>
            </a:r>
          </a:p>
          <a:p>
            <a:r>
              <a:rPr lang="cs-CZ" dirty="0"/>
              <a:t>UPDATE lide SET vek = 30 WHERE </a:t>
            </a:r>
            <a:r>
              <a:rPr lang="cs-CZ" dirty="0" err="1"/>
              <a:t>jmeno</a:t>
            </a:r>
            <a:r>
              <a:rPr lang="cs-CZ" dirty="0"/>
              <a:t> = "Kateřina";</a:t>
            </a:r>
          </a:p>
          <a:p>
            <a:r>
              <a:rPr lang="cs-CZ" dirty="0"/>
              <a:t>můžeme ale taký použít matematický výraz a reference na existující hodnoty sloupců. Takže zvýšit hodnotu sloupce vek o jedna jde i takto:</a:t>
            </a:r>
          </a:p>
          <a:p>
            <a:r>
              <a:rPr lang="cs-CZ" dirty="0"/>
              <a:t>UPDATE lide SET vek = vek+1 WHERE </a:t>
            </a:r>
            <a:r>
              <a:rPr lang="cs-CZ" dirty="0" err="1"/>
              <a:t>jmeno</a:t>
            </a:r>
            <a:r>
              <a:rPr lang="cs-CZ" dirty="0"/>
              <a:t> = "Kateřina";</a:t>
            </a:r>
          </a:p>
        </p:txBody>
      </p:sp>
    </p:spTree>
    <p:extLst>
      <p:ext uri="{BB962C8B-B14F-4D97-AF65-F5344CB8AC3E}">
        <p14:creationId xmlns:p14="http://schemas.microsoft.com/office/powerpoint/2010/main" val="30014410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1277816"/>
            <a:ext cx="10918556" cy="50941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Napojení dalších tabulek do SELECT dotazu se dělá pomocí JOIN. To téma vyžaduje mít víc než jednu tabulku a nějakou relaci mezi </a:t>
            </a:r>
            <a:r>
              <a:rPr lang="cs-CZ" dirty="0" err="1"/>
              <a:t>nima</a:t>
            </a:r>
            <a:r>
              <a:rPr lang="cs-CZ" dirty="0"/>
              <a:t>. Například tabulka lide jak to máme, kde každý člověk má unikátní id a pak třeba tabulku </a:t>
            </a:r>
            <a:r>
              <a:rPr lang="cs-CZ" dirty="0" err="1"/>
              <a:t>napady</a:t>
            </a:r>
            <a:r>
              <a:rPr lang="cs-CZ" dirty="0"/>
              <a:t> se sloupci </a:t>
            </a:r>
            <a:r>
              <a:rPr lang="cs-CZ" dirty="0" err="1"/>
              <a:t>clovek_id</a:t>
            </a:r>
            <a:r>
              <a:rPr lang="cs-CZ" dirty="0"/>
              <a:t> a </a:t>
            </a:r>
            <a:r>
              <a:rPr lang="cs-CZ" dirty="0" err="1"/>
              <a:t>napad</a:t>
            </a:r>
            <a:r>
              <a:rPr lang="cs-CZ" dirty="0"/>
              <a:t>. Ve sloupci </a:t>
            </a:r>
            <a:r>
              <a:rPr lang="cs-CZ" dirty="0" err="1"/>
              <a:t>clovek_id</a:t>
            </a:r>
            <a:r>
              <a:rPr lang="cs-CZ" dirty="0"/>
              <a:t> by byly </a:t>
            </a:r>
            <a:r>
              <a:rPr lang="cs-CZ" dirty="0" err="1"/>
              <a:t>cisla</a:t>
            </a:r>
            <a:r>
              <a:rPr lang="cs-CZ" dirty="0"/>
              <a:t> lidi, kteří daný nápad vymysleli a ve sloupci nápad by byl text nápadu. Pak bychom mohli udělat dotaz, který by vypsal všechny nápady a ke každému přidal i sloupec s názvem člověka. </a:t>
            </a:r>
            <a:r>
              <a:rPr lang="cs-CZ" dirty="0" err="1"/>
              <a:t>Delaily</a:t>
            </a:r>
            <a:r>
              <a:rPr lang="cs-CZ" dirty="0"/>
              <a:t> jsou ale nad rámec tohoto úvodu:</a:t>
            </a:r>
          </a:p>
          <a:p>
            <a:r>
              <a:rPr lang="cs-CZ" dirty="0"/>
              <a:t>SELECT </a:t>
            </a:r>
            <a:r>
              <a:rPr lang="cs-CZ" dirty="0" err="1"/>
              <a:t>napady.napad</a:t>
            </a:r>
            <a:r>
              <a:rPr lang="cs-CZ" dirty="0"/>
              <a:t>, </a:t>
            </a:r>
            <a:r>
              <a:rPr lang="cs-CZ" dirty="0" err="1"/>
              <a:t>lide.jmeno</a:t>
            </a:r>
            <a:r>
              <a:rPr lang="cs-CZ" dirty="0"/>
              <a:t> FROM </a:t>
            </a:r>
            <a:r>
              <a:rPr lang="cs-CZ" dirty="0" err="1"/>
              <a:t>napady</a:t>
            </a:r>
            <a:r>
              <a:rPr lang="cs-CZ" dirty="0"/>
              <a:t> LEFT JOIN lide ON lide.id = </a:t>
            </a:r>
            <a:r>
              <a:rPr lang="cs-CZ" dirty="0" err="1"/>
              <a:t>napady.clovek_id</a:t>
            </a:r>
            <a:r>
              <a:rPr lang="cs-CZ" dirty="0"/>
              <a:t>;</a:t>
            </a:r>
          </a:p>
          <a:p>
            <a:pPr marL="0" indent="0">
              <a:buFont typeface="Arial" panose="020B0604020202020204" pitchFamily="34" charset="0"/>
              <a:buNone/>
            </a:pPr>
            <a:endParaRPr lang="cs-CZ" dirty="0"/>
          </a:p>
        </p:txBody>
      </p:sp>
    </p:spTree>
    <p:extLst>
      <p:ext uri="{BB962C8B-B14F-4D97-AF65-F5344CB8AC3E}">
        <p14:creationId xmlns:p14="http://schemas.microsoft.com/office/powerpoint/2010/main" val="38072183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adpis 9"/>
          <p:cNvSpPr>
            <a:spLocks noGrp="1"/>
          </p:cNvSpPr>
          <p:nvPr>
            <p:ph type="title"/>
          </p:nvPr>
        </p:nvSpPr>
        <p:spPr>
          <a:xfrm>
            <a:off x="838200" y="365125"/>
            <a:ext cx="10515600" cy="772013"/>
          </a:xfrm>
        </p:spPr>
        <p:txBody>
          <a:bodyPr>
            <a:normAutofit fontScale="90000"/>
          </a:bodyPr>
          <a:lstStyle/>
          <a:p>
            <a:pPr algn="ctr"/>
            <a:r>
              <a:rPr lang="cs-CZ" b="1" dirty="0"/>
              <a:t>Příkaz SELECT</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726831" y="1055077"/>
            <a:ext cx="10656277" cy="512188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smtClean="0"/>
              <a:t>Důležitý příkaz, Použijeme naši vytvořenou tabulku a otestujeme si na ní aplikace tohoto příkazu. Nejjednodušší forma příkazu je tato:</a:t>
            </a:r>
          </a:p>
          <a:p>
            <a:pPr marL="0" indent="0">
              <a:buNone/>
            </a:pPr>
            <a:r>
              <a:rPr lang="cs-CZ" dirty="0" smtClean="0"/>
              <a:t>SELECT *</a:t>
            </a:r>
            <a:br>
              <a:rPr lang="cs-CZ" dirty="0" smtClean="0"/>
            </a:br>
            <a:r>
              <a:rPr lang="cs-CZ" dirty="0" smtClean="0"/>
              <a:t>FROM </a:t>
            </a:r>
            <a:r>
              <a:rPr lang="cs-CZ" dirty="0" err="1" smtClean="0"/>
              <a:t>zamestanci</a:t>
            </a:r>
            <a:r>
              <a:rPr lang="cs-CZ" dirty="0" smtClean="0"/>
              <a:t>;</a:t>
            </a:r>
          </a:p>
          <a:p>
            <a:pPr marL="0" indent="0">
              <a:buNone/>
            </a:pPr>
            <a:r>
              <a:rPr lang="cs-CZ" i="1" dirty="0" smtClean="0"/>
              <a:t>Vypíše obsah celé tabulky "</a:t>
            </a:r>
            <a:r>
              <a:rPr lang="cs-CZ" i="1" dirty="0" err="1" smtClean="0"/>
              <a:t>zamestananci</a:t>
            </a:r>
            <a:r>
              <a:rPr lang="cs-CZ" i="1" dirty="0" smtClean="0"/>
              <a:t>„</a:t>
            </a:r>
          </a:p>
          <a:p>
            <a:pPr marL="0" indent="0">
              <a:buNone/>
            </a:pPr>
            <a:r>
              <a:rPr lang="cs-CZ" dirty="0" smtClean="0"/>
              <a:t>SELECT </a:t>
            </a:r>
            <a:r>
              <a:rPr lang="cs-CZ" dirty="0" err="1" smtClean="0"/>
              <a:t>jmeno</a:t>
            </a:r>
            <a:r>
              <a:rPr lang="cs-CZ" dirty="0" smtClean="0"/>
              <a:t/>
            </a:r>
            <a:br>
              <a:rPr lang="cs-CZ" dirty="0" smtClean="0"/>
            </a:br>
            <a:r>
              <a:rPr lang="cs-CZ" dirty="0" smtClean="0"/>
              <a:t>FROM </a:t>
            </a:r>
            <a:r>
              <a:rPr lang="cs-CZ" dirty="0" err="1" smtClean="0"/>
              <a:t>zamestanci</a:t>
            </a:r>
            <a:r>
              <a:rPr lang="cs-CZ" dirty="0" smtClean="0"/>
              <a:t>;</a:t>
            </a:r>
            <a:br>
              <a:rPr lang="cs-CZ" dirty="0" smtClean="0"/>
            </a:br>
            <a:r>
              <a:rPr lang="cs-CZ" i="1" dirty="0" smtClean="0"/>
              <a:t>Vypíše obsah sloupce "</a:t>
            </a:r>
            <a:r>
              <a:rPr lang="cs-CZ" i="1" dirty="0" err="1" smtClean="0"/>
              <a:t>jmeno</a:t>
            </a:r>
            <a:r>
              <a:rPr lang="cs-CZ" i="1" dirty="0" smtClean="0"/>
              <a:t>" z tabulky </a:t>
            </a:r>
            <a:r>
              <a:rPr lang="cs-CZ" i="1" dirty="0" err="1" smtClean="0"/>
              <a:t>zamestanci</a:t>
            </a:r>
            <a:endParaRPr lang="cs-CZ" dirty="0" smtClean="0"/>
          </a:p>
          <a:p>
            <a:pPr marL="0" indent="0">
              <a:buNone/>
            </a:pPr>
            <a:r>
              <a:rPr lang="cs-CZ" dirty="0" smtClean="0"/>
              <a:t>SELECT AVG(plat)</a:t>
            </a:r>
            <a:br>
              <a:rPr lang="cs-CZ" dirty="0" smtClean="0"/>
            </a:br>
            <a:r>
              <a:rPr lang="cs-CZ" dirty="0" smtClean="0"/>
              <a:t>FROM </a:t>
            </a:r>
            <a:r>
              <a:rPr lang="cs-CZ" dirty="0" err="1" smtClean="0"/>
              <a:t>zamestanci</a:t>
            </a:r>
            <a:r>
              <a:rPr lang="cs-CZ" dirty="0" smtClean="0"/>
              <a:t>;</a:t>
            </a:r>
          </a:p>
          <a:p>
            <a:pPr marL="0" indent="0">
              <a:buNone/>
            </a:pPr>
            <a:r>
              <a:rPr lang="cs-CZ" dirty="0" smtClean="0"/>
              <a:t>SELECT SUM(plat)</a:t>
            </a:r>
            <a:br>
              <a:rPr lang="cs-CZ" dirty="0" smtClean="0"/>
            </a:br>
            <a:r>
              <a:rPr lang="cs-CZ" dirty="0" smtClean="0"/>
              <a:t>FROM </a:t>
            </a:r>
            <a:r>
              <a:rPr lang="cs-CZ" dirty="0" err="1" smtClean="0"/>
              <a:t>zamestanci</a:t>
            </a:r>
            <a:r>
              <a:rPr lang="cs-CZ" dirty="0" smtClean="0"/>
              <a:t>;</a:t>
            </a:r>
          </a:p>
          <a:p>
            <a:pPr marL="0" indent="0">
              <a:buNone/>
            </a:pPr>
            <a:r>
              <a:rPr lang="cs-CZ" i="1" dirty="0" smtClean="0"/>
              <a:t>AVG(sloupec) vypočte </a:t>
            </a:r>
            <a:r>
              <a:rPr lang="cs-CZ" i="1" dirty="0" err="1" smtClean="0"/>
              <a:t>půměr</a:t>
            </a:r>
            <a:r>
              <a:rPr lang="cs-CZ" i="1" dirty="0" smtClean="0"/>
              <a:t> z daného sloupce, SUM(sloupec) vypočte sumu z hodnot v daném sloupci, případně můžeme i v samotném dotazu provádět výpočty.</a:t>
            </a:r>
            <a:endParaRPr lang="cs-CZ" dirty="0" smtClean="0"/>
          </a:p>
          <a:p>
            <a:pPr marL="0" indent="0">
              <a:buNone/>
            </a:pPr>
            <a:endParaRPr lang="cs-CZ" dirty="0" smtClean="0"/>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240251229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304800"/>
            <a:ext cx="10686081" cy="5821363"/>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b="1" dirty="0"/>
              <a:t>Obecná syntaxe jednoduchého dotazu </a:t>
            </a:r>
            <a:endParaRPr lang="cs-CZ" dirty="0"/>
          </a:p>
          <a:p>
            <a:pPr marL="0" indent="0">
              <a:buNone/>
            </a:pPr>
            <a:r>
              <a:rPr lang="cs-CZ" b="1" dirty="0"/>
              <a:t>SELECT</a:t>
            </a:r>
            <a:r>
              <a:rPr lang="cs-CZ" dirty="0"/>
              <a:t> </a:t>
            </a:r>
            <a:r>
              <a:rPr lang="cs-CZ" i="1" dirty="0"/>
              <a:t>seznam sloupců</a:t>
            </a:r>
            <a:r>
              <a:rPr lang="cs-CZ" dirty="0"/>
              <a:t> </a:t>
            </a:r>
            <a:r>
              <a:rPr lang="cs-CZ" b="1" dirty="0"/>
              <a:t>FROM</a:t>
            </a:r>
            <a:r>
              <a:rPr lang="cs-CZ" dirty="0"/>
              <a:t> </a:t>
            </a:r>
            <a:r>
              <a:rPr lang="cs-CZ" i="1" dirty="0"/>
              <a:t>tabulka</a:t>
            </a:r>
            <a:r>
              <a:rPr lang="cs-CZ" dirty="0"/>
              <a:t> </a:t>
            </a:r>
            <a:r>
              <a:rPr lang="cs-CZ" b="1" dirty="0"/>
              <a:t>WHERE</a:t>
            </a:r>
            <a:r>
              <a:rPr lang="cs-CZ" dirty="0"/>
              <a:t> </a:t>
            </a:r>
            <a:r>
              <a:rPr lang="cs-CZ" i="1" dirty="0"/>
              <a:t>vyhledávací podmínky</a:t>
            </a:r>
            <a:r>
              <a:rPr lang="cs-CZ" dirty="0"/>
              <a:t> </a:t>
            </a:r>
            <a:r>
              <a:rPr lang="cs-CZ" b="1" dirty="0"/>
              <a:t>ORDER BY</a:t>
            </a:r>
            <a:r>
              <a:rPr lang="cs-CZ" dirty="0"/>
              <a:t> </a:t>
            </a:r>
            <a:r>
              <a:rPr lang="cs-CZ" i="1" dirty="0"/>
              <a:t>sloupce řazení</a:t>
            </a:r>
            <a:endParaRPr lang="cs-CZ" dirty="0"/>
          </a:p>
          <a:p>
            <a:pPr marL="0" indent="0">
              <a:buNone/>
            </a:pPr>
            <a:r>
              <a:rPr lang="cs-CZ" i="1" dirty="0"/>
              <a:t>Seznam sloupců</a:t>
            </a:r>
            <a:r>
              <a:rPr lang="cs-CZ" dirty="0"/>
              <a:t> je buď seznam sloupců oddělených čárkou, nebo znak </a:t>
            </a:r>
            <a:r>
              <a:rPr lang="cs-CZ" b="1" dirty="0"/>
              <a:t>*</a:t>
            </a:r>
            <a:r>
              <a:rPr lang="cs-CZ" dirty="0"/>
              <a:t> pro výběr všech sloupců. Název sloupce je buď pouze název sloupce nebo </a:t>
            </a:r>
            <a:r>
              <a:rPr lang="cs-CZ" b="1" dirty="0" err="1"/>
              <a:t>název_tabulky.název_sloupce</a:t>
            </a:r>
            <a:r>
              <a:rPr lang="cs-CZ" b="1" dirty="0"/>
              <a:t>.</a:t>
            </a:r>
            <a:r>
              <a:rPr lang="cs-CZ" dirty="0"/>
              <a:t> Také je možné použít zápis </a:t>
            </a:r>
            <a:r>
              <a:rPr lang="cs-CZ" b="1" dirty="0"/>
              <a:t>tabulka.*</a:t>
            </a:r>
            <a:r>
              <a:rPr lang="cs-CZ" dirty="0"/>
              <a:t> pro výběr všech sloupců z tabulky. </a:t>
            </a:r>
            <a:r>
              <a:rPr lang="cs-CZ" i="1" dirty="0"/>
              <a:t>Tabulka</a:t>
            </a:r>
            <a:r>
              <a:rPr lang="cs-CZ" dirty="0"/>
              <a:t> může být cokoliv z:</a:t>
            </a:r>
          </a:p>
          <a:p>
            <a:pPr marL="0" lvl="0" indent="0">
              <a:buNone/>
            </a:pPr>
            <a:r>
              <a:rPr lang="cs-CZ" dirty="0"/>
              <a:t>relace (reálná tabulka v databázi)</a:t>
            </a:r>
          </a:p>
          <a:p>
            <a:pPr marL="0" lvl="0" indent="0">
              <a:buNone/>
            </a:pPr>
            <a:r>
              <a:rPr lang="cs-CZ" dirty="0"/>
              <a:t>výsledek jiného SELECT dotazu</a:t>
            </a:r>
          </a:p>
          <a:p>
            <a:pPr marL="0" lvl="0" indent="0">
              <a:buNone/>
            </a:pPr>
            <a:r>
              <a:rPr lang="cs-CZ" dirty="0"/>
              <a:t>pohled</a:t>
            </a:r>
          </a:p>
          <a:p>
            <a:pPr marL="0" lvl="0" indent="0">
              <a:buNone/>
            </a:pPr>
            <a:r>
              <a:rPr lang="cs-CZ" dirty="0"/>
              <a:t>výsledek operátoru JOIN (virtuální tabulky).</a:t>
            </a:r>
          </a:p>
          <a:p>
            <a:pPr marL="0" indent="0">
              <a:buNone/>
            </a:pPr>
            <a:r>
              <a:rPr lang="cs-CZ" i="1" dirty="0"/>
              <a:t>Vyhledávací podmínka</a:t>
            </a:r>
            <a:r>
              <a:rPr lang="cs-CZ" dirty="0"/>
              <a:t> je podmínka, které musí být splněna pro každý záznam, který se vypíše ve výsledcích dotazu. Samozřejmě pokud chceme nějaký záznam vypsat, tak musí nejprve existovat ve zdrojové tabulce. Část WHERE je tedy </a:t>
            </a:r>
            <a:r>
              <a:rPr lang="cs-CZ" i="1" dirty="0"/>
              <a:t>omezující</a:t>
            </a:r>
            <a:r>
              <a:rPr lang="cs-CZ" dirty="0"/>
              <a:t> podmínka, pokud není uvedena, tak se vypisují všechny řádky z tabulky. </a:t>
            </a:r>
            <a:r>
              <a:rPr lang="cs-CZ" i="1" dirty="0"/>
              <a:t>Sloupce řazení</a:t>
            </a:r>
            <a:r>
              <a:rPr lang="cs-CZ" dirty="0"/>
              <a:t> je seznam sloupců oddělených čárkou, podle kterých bude výsledná tabulka seřazena, první sloupec je primární kritérium řazení, druhý sloupec je sekundární řazení - pokud nelze rozhodnout podle prvního sloupce, …</a:t>
            </a:r>
          </a:p>
        </p:txBody>
      </p:sp>
    </p:spTree>
    <p:extLst>
      <p:ext uri="{BB962C8B-B14F-4D97-AF65-F5344CB8AC3E}">
        <p14:creationId xmlns:p14="http://schemas.microsoft.com/office/powerpoint/2010/main" val="29811736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33046" y="457200"/>
            <a:ext cx="10720754" cy="5931877"/>
          </a:xfrm>
        </p:spPr>
        <p:txBody>
          <a:bodyPr>
            <a:normAutofit/>
          </a:bodyPr>
          <a:lstStyle/>
          <a:p>
            <a:r>
              <a:rPr lang="cs-CZ" dirty="0"/>
              <a:t>To jsou všechny nejčastěji používané SQL dotazy (klauzule). Jednotlivé dotazy mohou mít víc slov pro složitější a přesnější dotazy. Pro jejich pochopení je však nutno studovat víc jednotlivé dokumentace, nebo hledat konkrétní problém. Například když použijeme v SELECT agregační funkci, získáme výsledek agregace celé tabulky. Pokud ale třeba chceme mít průměry teplot v rocích a máme teploty po měsících, musíme použít GROUP BY a když dáme do </a:t>
            </a:r>
            <a:r>
              <a:rPr lang="cs-CZ" dirty="0" err="1"/>
              <a:t>google</a:t>
            </a:r>
            <a:r>
              <a:rPr lang="cs-CZ" u="sng" dirty="0">
                <a:hlinkClick r:id="rId2"/>
              </a:rPr>
              <a:t> </a:t>
            </a:r>
            <a:r>
              <a:rPr lang="cs-CZ" u="sng" dirty="0" err="1">
                <a:hlinkClick r:id="rId2"/>
              </a:rPr>
              <a:t>group</a:t>
            </a:r>
            <a:r>
              <a:rPr lang="cs-CZ" u="sng" dirty="0">
                <a:hlinkClick r:id="rId2"/>
              </a:rPr>
              <a:t> by </a:t>
            </a:r>
            <a:r>
              <a:rPr lang="cs-CZ" u="sng" dirty="0" err="1">
                <a:hlinkClick r:id="rId2"/>
              </a:rPr>
              <a:t>years</a:t>
            </a:r>
            <a:r>
              <a:rPr lang="cs-CZ" u="sng" dirty="0">
                <a:hlinkClick r:id="rId2"/>
              </a:rPr>
              <a:t> </a:t>
            </a:r>
            <a:r>
              <a:rPr lang="cs-CZ" u="sng" dirty="0" err="1">
                <a:hlinkClick r:id="rId2"/>
              </a:rPr>
              <a:t>datetime</a:t>
            </a:r>
            <a:r>
              <a:rPr lang="cs-CZ" u="sng" dirty="0">
                <a:hlinkClick r:id="rId2"/>
              </a:rPr>
              <a:t> </a:t>
            </a:r>
            <a:r>
              <a:rPr lang="cs-CZ" u="sng" dirty="0" err="1">
                <a:hlinkClick r:id="rId2"/>
              </a:rPr>
              <a:t>mysql</a:t>
            </a:r>
            <a:r>
              <a:rPr lang="cs-CZ" dirty="0"/>
              <a:t>, zjistíme, že potřebujeme DATETIME funkci YEAR:</a:t>
            </a:r>
          </a:p>
          <a:p>
            <a:r>
              <a:rPr lang="cs-CZ" dirty="0"/>
              <a:t>GROUP BY YEAR(</a:t>
            </a:r>
            <a:r>
              <a:rPr lang="cs-CZ" dirty="0" err="1"/>
              <a:t>record_date</a:t>
            </a:r>
            <a:r>
              <a:rPr lang="cs-CZ" dirty="0"/>
              <a:t>)</a:t>
            </a:r>
          </a:p>
          <a:p>
            <a:r>
              <a:rPr lang="cs-CZ" dirty="0"/>
              <a:t>Kromě GROUP BY má </a:t>
            </a:r>
            <a:r>
              <a:rPr lang="cs-CZ" dirty="0" err="1"/>
              <a:t>select</a:t>
            </a:r>
            <a:r>
              <a:rPr lang="cs-CZ" dirty="0"/>
              <a:t> i ORDER BY, kde si zadáme podle jakých sloupců výsledky řadit a jestli sestupně nebo vzestupně. Důležité je někdy pořadí slov. Pro SELECT je opět </a:t>
            </a:r>
            <a:r>
              <a:rPr lang="cs-CZ" dirty="0" smtClean="0"/>
              <a:t>v </a:t>
            </a:r>
            <a:r>
              <a:rPr lang="cs-CZ" u="sng" dirty="0" smtClean="0"/>
              <a:t>dokumentaci</a:t>
            </a:r>
            <a:r>
              <a:rPr lang="cs-CZ" dirty="0"/>
              <a:t> a vidíme, že nejdřív v dotazu musíme mít GROUP BY … a pak ORDER BY … .</a:t>
            </a:r>
          </a:p>
          <a:p>
            <a:pPr marL="0" indent="0">
              <a:buNone/>
            </a:pPr>
            <a:endParaRPr lang="cs-CZ" dirty="0"/>
          </a:p>
        </p:txBody>
      </p:sp>
    </p:spTree>
    <p:extLst>
      <p:ext uri="{BB962C8B-B14F-4D97-AF65-F5344CB8AC3E}">
        <p14:creationId xmlns:p14="http://schemas.microsoft.com/office/powerpoint/2010/main" val="23710655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1031630"/>
            <a:ext cx="11400915" cy="1195755"/>
          </a:xfrm>
        </p:spPr>
        <p:txBody>
          <a:bodyPr>
            <a:normAutofit/>
          </a:bodyPr>
          <a:lstStyle/>
          <a:p>
            <a:pPr lvl="0"/>
            <a:r>
              <a:rPr lang="cs-CZ" b="1" dirty="0"/>
              <a:t>Grafové databáze</a:t>
            </a:r>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016199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1055078"/>
            <a:ext cx="10918556" cy="53168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b="1" dirty="0"/>
              <a:t>Záznamy a atributy</a:t>
            </a:r>
            <a:endParaRPr lang="cs-CZ" dirty="0"/>
          </a:p>
          <a:p>
            <a:r>
              <a:rPr lang="cs-CZ" dirty="0"/>
              <a:t>Řádky tabulky s hodnotami atributů pro jeden objekt (entitu), které se musí od sebe lišit. Atributy, jsou sloupce tabulky, Atributy mají určen svůj konkrétní datový typ a doménu, což je množina přípustných hodnot daného atributu. Řádek je řezem přes sloupce tabulky a slouží k vlastnímu uložení dat.</a:t>
            </a:r>
          </a:p>
          <a:p>
            <a:pPr marL="0" indent="0">
              <a:buNone/>
            </a:pPr>
            <a:r>
              <a:rPr lang="cs-CZ" b="1" dirty="0"/>
              <a:t>Atributy, pole</a:t>
            </a:r>
            <a:endParaRPr lang="cs-CZ" dirty="0"/>
          </a:p>
          <a:p>
            <a:r>
              <a:rPr lang="cs-CZ" dirty="0"/>
              <a:t>Vlastnosti, které se u objektů (entit) sledují:</a:t>
            </a:r>
            <a:br>
              <a:rPr lang="cs-CZ" dirty="0"/>
            </a:br>
            <a:r>
              <a:rPr lang="cs-CZ" dirty="0"/>
              <a:t>– tvoří sloupce tabulky</a:t>
            </a:r>
            <a:br>
              <a:rPr lang="cs-CZ" dirty="0"/>
            </a:br>
            <a:r>
              <a:rPr lang="cs-CZ" dirty="0"/>
              <a:t>– mohou nabývat různých hodnot</a:t>
            </a:r>
            <a:br>
              <a:rPr lang="cs-CZ" dirty="0"/>
            </a:br>
            <a:r>
              <a:rPr lang="cs-CZ" dirty="0"/>
              <a:t>– pole jsou určitého datového typu (číslo, text, datum, …)</a:t>
            </a:r>
          </a:p>
          <a:p>
            <a:pPr marL="0" indent="0">
              <a:buFont typeface="Arial" panose="020B0604020202020204" pitchFamily="34" charset="0"/>
              <a:buNone/>
            </a:pPr>
            <a:endParaRPr lang="cs-CZ" dirty="0"/>
          </a:p>
        </p:txBody>
      </p:sp>
    </p:spTree>
    <p:extLst>
      <p:ext uri="{BB962C8B-B14F-4D97-AF65-F5344CB8AC3E}">
        <p14:creationId xmlns:p14="http://schemas.microsoft.com/office/powerpoint/2010/main" val="9499373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33046" y="1359877"/>
            <a:ext cx="10996246" cy="4208585"/>
          </a:xfrm>
        </p:spPr>
        <p:txBody>
          <a:bodyPr>
            <a:normAutofit fontScale="92500" lnSpcReduction="10000"/>
          </a:bodyPr>
          <a:lstStyle/>
          <a:p>
            <a:pPr marL="0" indent="0">
              <a:buNone/>
            </a:pPr>
            <a:endParaRPr lang="cs-CZ" dirty="0" smtClean="0"/>
          </a:p>
          <a:p>
            <a:r>
              <a:rPr lang="cs-CZ" dirty="0"/>
              <a:t>Graf je datová struktura skládající se z vrcholů a hran. Grafová databáze je systém na ukládání a zpracování dat v podobě grafu. V mnoha případech je modelování domény grafem velmi přirozené – mezi takové domény patří vztahy mezi lidmi, mezi geny a proteiny, mobilní sítě, distribuční sítě různého druhu, neuronové sítě nebo třeba ekologické sítě zachycující interakce organismů.</a:t>
            </a:r>
          </a:p>
          <a:p>
            <a:r>
              <a:rPr lang="cs-CZ" dirty="0"/>
              <a:t>Mezi grafové databáze se často řadí různé systémy, které spravují data v podobě grafů. Na základě takovéto definice by bylo teoreticky možné pohlížet i na relační databáze, resp. na jejich nadstavby jako na grafové databáze. Relační databáze ovšem neumožňují efektivní uložení a dotazování grafových dat.</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24775305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Opravdové grafové databáze</a:t>
            </a:r>
            <a:endParaRPr lang="cs-CZ" dirty="0"/>
          </a:p>
        </p:txBody>
      </p:sp>
      <p:sp>
        <p:nvSpPr>
          <p:cNvPr id="3" name="Zástupný symbol pro obsah 2"/>
          <p:cNvSpPr>
            <a:spLocks noGrp="1"/>
          </p:cNvSpPr>
          <p:nvPr>
            <p:ph idx="1"/>
          </p:nvPr>
        </p:nvSpPr>
        <p:spPr/>
        <p:txBody>
          <a:bodyPr>
            <a:normAutofit/>
          </a:bodyPr>
          <a:lstStyle/>
          <a:p>
            <a:r>
              <a:rPr lang="cs-CZ" dirty="0"/>
              <a:t>Opravdovými grafovými databázemi nazveme pro účel tohoto článku takové databáze, které vyžadují pouze konstantní čas O(1) pro průchod hranou grafu.</a:t>
            </a:r>
          </a:p>
          <a:p>
            <a:r>
              <a:rPr lang="cs-CZ" dirty="0"/>
              <a:t>Opravdové grafové databáze, podobně jako jiné </a:t>
            </a:r>
            <a:r>
              <a:rPr lang="cs-CZ" dirty="0" err="1"/>
              <a:t>NoSQL</a:t>
            </a:r>
            <a:r>
              <a:rPr lang="cs-CZ" dirty="0"/>
              <a:t> databáze, ukládají data v </a:t>
            </a:r>
            <a:r>
              <a:rPr lang="cs-CZ" dirty="0" err="1"/>
              <a:t>denormalizované</a:t>
            </a:r>
            <a:r>
              <a:rPr lang="cs-CZ" dirty="0"/>
              <a:t> (již „</a:t>
            </a:r>
            <a:r>
              <a:rPr lang="cs-CZ" dirty="0" err="1"/>
              <a:t>zjoinované</a:t>
            </a:r>
            <a:r>
              <a:rPr lang="cs-CZ" dirty="0"/>
              <a:t>“) podobě. U opravdové grafové databáze se tedy platí především u zápisu, zatímco dotazování (čtení) je levnější.</a:t>
            </a:r>
          </a:p>
          <a:p>
            <a:r>
              <a:rPr lang="cs-CZ" dirty="0"/>
              <a:t>Příkladem opravdové grafové databáze je systém Neo4j, který je ve vývoji již více než deset let a je dostatečně vyspělý pro produkční nasazení, nebo například novější systém </a:t>
            </a:r>
            <a:r>
              <a:rPr lang="cs-CZ" dirty="0" err="1"/>
              <a:t>OrientDB</a:t>
            </a:r>
            <a:r>
              <a:rPr lang="cs-CZ" dirty="0"/>
              <a:t>.</a:t>
            </a:r>
          </a:p>
          <a:p>
            <a:pPr marL="0" indent="0">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1295371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375138" y="515816"/>
            <a:ext cx="11636048" cy="58561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Příkladem databází, které jsou schopné ukládat a dotazovat data v podobě grafů, ale ne nutně efektivně procházet grafy, je většina </a:t>
            </a:r>
            <a:r>
              <a:rPr lang="cs-CZ" dirty="0" err="1"/>
              <a:t>triplestorů</a:t>
            </a:r>
            <a:r>
              <a:rPr lang="cs-CZ" dirty="0"/>
              <a:t> (</a:t>
            </a:r>
            <a:r>
              <a:rPr lang="cs-CZ" dirty="0" err="1"/>
              <a:t>Sesame</a:t>
            </a:r>
            <a:r>
              <a:rPr lang="cs-CZ" dirty="0"/>
              <a:t>, Jena, </a:t>
            </a:r>
            <a:r>
              <a:rPr lang="cs-CZ" dirty="0" err="1"/>
              <a:t>Virtuoso</a:t>
            </a:r>
            <a:r>
              <a:rPr lang="cs-CZ" dirty="0"/>
              <a:t>) nebo </a:t>
            </a:r>
            <a:r>
              <a:rPr lang="cs-CZ" dirty="0" err="1"/>
              <a:t>FlockDB</a:t>
            </a:r>
            <a:r>
              <a:rPr lang="cs-CZ" dirty="0"/>
              <a:t> (projekt </a:t>
            </a:r>
            <a:r>
              <a:rPr lang="cs-CZ" dirty="0" err="1"/>
              <a:t>Twitteru</a:t>
            </a:r>
            <a:r>
              <a:rPr lang="cs-CZ" dirty="0"/>
              <a:t>).</a:t>
            </a:r>
          </a:p>
          <a:p>
            <a:r>
              <a:rPr lang="cs-CZ" dirty="0"/>
              <a:t>Podobně jako je tomu u většiny </a:t>
            </a:r>
            <a:r>
              <a:rPr lang="cs-CZ" dirty="0" err="1"/>
              <a:t>NoSQL</a:t>
            </a:r>
            <a:r>
              <a:rPr lang="cs-CZ" dirty="0"/>
              <a:t> databází, ani pro grafové databáze neexistuje jednotný dotazovací jazyk. Nicméně mnoho grafových databází implementuje jazyk na procházení grafů </a:t>
            </a:r>
            <a:r>
              <a:rPr lang="cs-CZ" dirty="0" err="1"/>
              <a:t>Gremlin</a:t>
            </a:r>
            <a:r>
              <a:rPr lang="cs-CZ" dirty="0"/>
              <a:t> vytvořený ve spolupráci s autory Neo4j.</a:t>
            </a:r>
          </a:p>
          <a:p>
            <a:r>
              <a:rPr lang="cs-CZ" dirty="0"/>
              <a:t>Přechod z relačního světa do světa grafů vyžaduje posun v uvažování a pohledu na data. I když grafy jsou často mnohem intuitivnější než tabulky, postřehl jsem stále opakující se chyby u lidí, kteří s modelováním grafů začínají. V tomto článku se podíváme na jednu z nejčastějších chyb – modelování obousměrných vztahů, a nakonec si ukážeme reálný příklad, ve kterém budeme nadále v seriálu pokračovat.</a:t>
            </a:r>
          </a:p>
        </p:txBody>
      </p:sp>
    </p:spTree>
    <p:extLst>
      <p:ext uri="{BB962C8B-B14F-4D97-AF65-F5344CB8AC3E}">
        <p14:creationId xmlns:p14="http://schemas.microsoft.com/office/powerpoint/2010/main" val="67891600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1055078"/>
            <a:ext cx="10918556" cy="531686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Vztahy v Neo4j musí být nějakého typu, který dává vztahu sémantický význam a také musí mít určený směr. Právě ten vyjadřuje smysl mezi entitami. Jinými slovy, vztah je nejednoznačný bez určení směru vztahu.</a:t>
            </a:r>
          </a:p>
          <a:p>
            <a:r>
              <a:rPr lang="cs-CZ" dirty="0"/>
              <a:t>Například následující graf ukazuje, že Česká republika porazila (DEFEATED) Švédsko v ledním hokeji. Kdyby se směr vztahu obrátil, Švédové by byli mnohem šťastnější. Bez směru vůbec nevíme, kdo je vítězem, a proto je takový vztah nejednoznačný.</a:t>
            </a:r>
          </a:p>
          <a:p>
            <a:r>
              <a:rPr lang="cs-CZ" dirty="0"/>
              <a:t>Všimněte si, že z existence tohoto vztahu vyplývá vztah opačném směru, jak je ukázáno níže v dalším grafu. Jedná se o velmi častý případ. Ještě jednou si popíšeme na jiném příkladu, že film Pulp Fiction režíroval (DIRECTED) </a:t>
            </a:r>
            <a:r>
              <a:rPr lang="cs-CZ" dirty="0" err="1"/>
              <a:t>Quentin</a:t>
            </a:r>
            <a:r>
              <a:rPr lang="cs-CZ" dirty="0"/>
              <a:t> </a:t>
            </a:r>
            <a:r>
              <a:rPr lang="cs-CZ" dirty="0" err="1"/>
              <a:t>Tarantino</a:t>
            </a:r>
            <a:r>
              <a:rPr lang="cs-CZ" dirty="0"/>
              <a:t> znamená také, že </a:t>
            </a:r>
            <a:r>
              <a:rPr lang="cs-CZ" dirty="0" err="1"/>
              <a:t>Quentin</a:t>
            </a:r>
            <a:r>
              <a:rPr lang="cs-CZ" dirty="0"/>
              <a:t> </a:t>
            </a:r>
            <a:r>
              <a:rPr lang="cs-CZ" dirty="0" err="1"/>
              <a:t>Tarantino</a:t>
            </a:r>
            <a:r>
              <a:rPr lang="cs-CZ" dirty="0"/>
              <a:t> je režisérem (IS_DIRECTOR_OF) filmu Pulp Fiction. A tímto by mohlo dojít k velmi mnoho párovým vtahům.</a:t>
            </a:r>
          </a:p>
          <a:p>
            <a:pPr marL="0" indent="0">
              <a:buFont typeface="Arial" panose="020B0604020202020204" pitchFamily="34" charset="0"/>
              <a:buNone/>
            </a:pPr>
            <a:endParaRPr lang="cs-CZ" dirty="0"/>
          </a:p>
        </p:txBody>
      </p:sp>
    </p:spTree>
    <p:extLst>
      <p:ext uri="{BB962C8B-B14F-4D97-AF65-F5344CB8AC3E}">
        <p14:creationId xmlns:p14="http://schemas.microsoft.com/office/powerpoint/2010/main" val="8934292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22738"/>
            <a:ext cx="10515600" cy="973018"/>
          </a:xfrm>
        </p:spPr>
        <p:txBody>
          <a:bodyPr/>
          <a:lstStyle/>
          <a:p>
            <a:r>
              <a:rPr lang="cs-CZ" b="1" dirty="0"/>
              <a:t>Metodika modelování grafové databáze</a:t>
            </a: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668215" y="1359877"/>
            <a:ext cx="10621107" cy="48170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V následujících článcích si ukážeme návrh, implementaci a testování grafové databáze Neo4j na projektu </a:t>
            </a:r>
            <a:r>
              <a:rPr lang="cs-CZ" dirty="0" err="1"/>
              <a:t>BestPartyToday</a:t>
            </a:r>
            <a:r>
              <a:rPr lang="cs-CZ" dirty="0"/>
              <a:t> (jedná se celosvětový </a:t>
            </a:r>
            <a:r>
              <a:rPr lang="cs-CZ" dirty="0" err="1"/>
              <a:t>pártylist</a:t>
            </a:r>
            <a:r>
              <a:rPr lang="cs-CZ" dirty="0"/>
              <a:t>, který nabízí detailní statistiky k akcím). V současné době se v projektu používá databáze </a:t>
            </a:r>
            <a:r>
              <a:rPr lang="cs-CZ" dirty="0" err="1"/>
              <a:t>MySQL</a:t>
            </a:r>
            <a:r>
              <a:rPr lang="cs-CZ" dirty="0"/>
              <a:t>, která obsahuje desítky milionů záznamů, takže nás také čeká přesunutí dat z relačního databázového úložiště do grafového. Ovšem v dnešním příspěvku si pouze namodelujeme podobu grafové databáze z vybraných tabulek a atributů současné struktury </a:t>
            </a:r>
            <a:r>
              <a:rPr lang="cs-CZ" dirty="0" err="1"/>
              <a:t>MySQL</a:t>
            </a:r>
            <a:r>
              <a:rPr lang="cs-CZ" dirty="0"/>
              <a:t> databáze.</a:t>
            </a:r>
          </a:p>
          <a:p>
            <a:r>
              <a:rPr lang="cs-CZ" dirty="0"/>
              <a:t>O konceptuálním návrhu grafové databáze se pojednává jako o tzv. </a:t>
            </a:r>
            <a:r>
              <a:rPr lang="cs-CZ" dirty="0" err="1"/>
              <a:t>Whiteboard</a:t>
            </a:r>
            <a:r>
              <a:rPr lang="cs-CZ" dirty="0"/>
              <a:t> </a:t>
            </a:r>
            <a:r>
              <a:rPr lang="cs-CZ" dirty="0" err="1"/>
              <a:t>friendliness</a:t>
            </a:r>
            <a:r>
              <a:rPr lang="cs-CZ" dirty="0"/>
              <a:t>. Pro rychlé promítnutí všech myšlenek a postřehů, které byly vzneseny během návrhového brainstormingu, postačí pouze </a:t>
            </a:r>
            <a:r>
              <a:rPr lang="cs-CZ" dirty="0" err="1"/>
              <a:t>flipchart</a:t>
            </a:r>
            <a:r>
              <a:rPr lang="cs-CZ" dirty="0"/>
              <a:t>. Výsledný nákres je velmi jednoduché následně prezentovat ostatním projektovým skupinám (retail department, </a:t>
            </a:r>
            <a:r>
              <a:rPr lang="cs-CZ" dirty="0" err="1"/>
              <a:t>accound</a:t>
            </a:r>
            <a:r>
              <a:rPr lang="cs-CZ" dirty="0"/>
              <a:t> </a:t>
            </a:r>
            <a:r>
              <a:rPr lang="cs-CZ" dirty="0" err="1"/>
              <a:t>managers</a:t>
            </a:r>
            <a:r>
              <a:rPr lang="cs-CZ" dirty="0"/>
              <a:t>, sales </a:t>
            </a:r>
            <a:r>
              <a:rPr lang="cs-CZ" dirty="0" err="1"/>
              <a:t>managers</a:t>
            </a:r>
            <a:r>
              <a:rPr lang="cs-CZ" dirty="0"/>
              <a:t> atd.), které nemají technické vzdělání. Pochopení návrhu pro ně už není překážkou, jelikož nákres je možné jednoduše přizpůsobit do podoby reálného života.</a:t>
            </a:r>
          </a:p>
        </p:txBody>
      </p:sp>
    </p:spTree>
    <p:extLst>
      <p:ext uri="{BB962C8B-B14F-4D97-AF65-F5344CB8AC3E}">
        <p14:creationId xmlns:p14="http://schemas.microsoft.com/office/powerpoint/2010/main" val="281020530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57909"/>
            <a:ext cx="10515600" cy="926122"/>
          </a:xfrm>
        </p:spPr>
        <p:txBody>
          <a:bodyPr/>
          <a:lstStyle/>
          <a:p>
            <a:pPr algn="ctr"/>
            <a:r>
              <a:rPr lang="cs-CZ" b="1" dirty="0"/>
              <a:t>Databázová tabulka</a:t>
            </a: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1254370"/>
            <a:ext cx="10686081" cy="48717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Na fotografii finálního návrhu grafové databáze pro projekt </a:t>
            </a:r>
            <a:r>
              <a:rPr lang="cs-CZ" dirty="0" err="1"/>
              <a:t>BestPartyToday</a:t>
            </a:r>
            <a:r>
              <a:rPr lang="cs-CZ" dirty="0"/>
              <a:t> je využito pěti nejvýznamnějších tabulek současné relační databáze, které jsou reprezentovány ikonami znázorňující </a:t>
            </a:r>
            <a:r>
              <a:rPr lang="cs-CZ" dirty="0" err="1"/>
              <a:t>nodes</a:t>
            </a:r>
            <a:r>
              <a:rPr lang="cs-CZ" dirty="0"/>
              <a:t> a směrovými šipkami </a:t>
            </a:r>
            <a:r>
              <a:rPr lang="cs-CZ" dirty="0" err="1"/>
              <a:t>prorelationships</a:t>
            </a:r>
            <a:r>
              <a:rPr lang="cs-CZ" dirty="0"/>
              <a:t>. Skrze entity (</a:t>
            </a:r>
            <a:r>
              <a:rPr lang="cs-CZ" dirty="0" err="1"/>
              <a:t>nodes</a:t>
            </a:r>
            <a:r>
              <a:rPr lang="cs-CZ" dirty="0"/>
              <a:t> a </a:t>
            </a:r>
            <a:r>
              <a:rPr lang="cs-CZ" dirty="0" err="1"/>
              <a:t>relationships</a:t>
            </a:r>
            <a:r>
              <a:rPr lang="cs-CZ" dirty="0"/>
              <a:t>) budeme procházet graf a získávat požadovaná data, která budou zpracována a zobrazena uživateli aplikace. Jejich význam je popsán níže v tabulce. Přehled entit grafového modelu.</a:t>
            </a:r>
          </a:p>
          <a:p>
            <a:pPr marL="0" indent="0">
              <a:buFont typeface="Arial" panose="020B0604020202020204" pitchFamily="34" charset="0"/>
              <a:buNone/>
            </a:pPr>
            <a:endParaRPr lang="cs-CZ" dirty="0"/>
          </a:p>
        </p:txBody>
      </p:sp>
      <p:pic>
        <p:nvPicPr>
          <p:cNvPr id="11" name="Obrázek 10" descr="png;base644cf7e065ee432c6b"/>
          <p:cNvPicPr/>
          <p:nvPr/>
        </p:nvPicPr>
        <p:blipFill>
          <a:blip r:embed="rId6">
            <a:extLst>
              <a:ext uri="{28A0092B-C50C-407E-A947-70E740481C1C}">
                <a14:useLocalDpi xmlns:a14="http://schemas.microsoft.com/office/drawing/2010/main" val="0"/>
              </a:ext>
            </a:extLst>
          </a:blip>
          <a:srcRect/>
          <a:stretch>
            <a:fillRect/>
          </a:stretch>
        </p:blipFill>
        <p:spPr bwMode="auto">
          <a:xfrm>
            <a:off x="4003122" y="4033838"/>
            <a:ext cx="2857500" cy="2143125"/>
          </a:xfrm>
          <a:prstGeom prst="rect">
            <a:avLst/>
          </a:prstGeom>
          <a:noFill/>
          <a:ln>
            <a:noFill/>
          </a:ln>
        </p:spPr>
      </p:pic>
    </p:spTree>
    <p:extLst>
      <p:ext uri="{BB962C8B-B14F-4D97-AF65-F5344CB8AC3E}">
        <p14:creationId xmlns:p14="http://schemas.microsoft.com/office/powerpoint/2010/main" val="42563862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1478100"/>
          </a:xfrm>
        </p:spPr>
        <p:txBody>
          <a:bodyPr>
            <a:normAutofit/>
          </a:bodyPr>
          <a:lstStyle/>
          <a:p>
            <a:pPr lvl="0"/>
            <a:r>
              <a:rPr lang="cs-CZ" b="1" dirty="0" err="1"/>
              <a:t>NoSql</a:t>
            </a:r>
            <a:r>
              <a:rPr lang="cs-CZ" b="1" dirty="0"/>
              <a:t> databáze</a:t>
            </a:r>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0033558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21323" y="433754"/>
            <a:ext cx="10902462" cy="5743209"/>
          </a:xfrm>
        </p:spPr>
        <p:txBody>
          <a:bodyPr>
            <a:normAutofit fontScale="92500" lnSpcReduction="20000"/>
          </a:bodyPr>
          <a:lstStyle/>
          <a:p>
            <a:pPr marL="0" indent="0">
              <a:buNone/>
            </a:pPr>
            <a:r>
              <a:rPr lang="cs-CZ" dirty="0" err="1"/>
              <a:t>NoSQL</a:t>
            </a:r>
            <a:r>
              <a:rPr lang="cs-CZ" dirty="0"/>
              <a:t> databáze </a:t>
            </a:r>
            <a:r>
              <a:rPr lang="cs-CZ" dirty="0" err="1"/>
              <a:t>NoSQL</a:t>
            </a:r>
            <a:r>
              <a:rPr lang="cs-CZ" dirty="0"/>
              <a:t> databáze jsou tématem této práce, proto je jim věnována největší část. Nejdříve je třeba říct, co to vlastně </a:t>
            </a:r>
            <a:r>
              <a:rPr lang="cs-CZ" dirty="0" err="1"/>
              <a:t>NoSQL</a:t>
            </a:r>
            <a:r>
              <a:rPr lang="cs-CZ" dirty="0"/>
              <a:t> databáze jsou. Dále je kapitola věnována CAP teorému, na kterém je vysvětleno, že jedním z důvodů, proč existuje tolik </a:t>
            </a:r>
            <a:r>
              <a:rPr lang="cs-CZ" dirty="0" err="1"/>
              <a:t>NoSQL</a:t>
            </a:r>
            <a:r>
              <a:rPr lang="cs-CZ" dirty="0"/>
              <a:t> produktů, je to, že každý z nich může zajistit jen určité vlastnosti na úkor jiných a uživatel se pak musí rozhodnout, která kombinace vlastností je pro něj nejdůležitější a podle toho vybrat produkt. Dále se práce věnuje škálovatelnosti, tedy schopnosti navyšování výkonu databázového 15 serveru, ať již samotným vylepšováním serveru o výkonnější hardware nebo rozprostřením databáze na více serverů. Spolu se škálovatelností je třeba se taky zmínit o </a:t>
            </a:r>
            <a:r>
              <a:rPr lang="cs-CZ" dirty="0" err="1"/>
              <a:t>shardingu</a:t>
            </a:r>
            <a:r>
              <a:rPr lang="cs-CZ" dirty="0"/>
              <a:t>, tedy o technice, která rozděluje databáze na více částí, jež mohou fungovat samostatně a rychleji, než jeden celek. Poté následuje seznámení s nejznámějšími </a:t>
            </a:r>
            <a:r>
              <a:rPr lang="cs-CZ" dirty="0" err="1"/>
              <a:t>NoSQL</a:t>
            </a:r>
            <a:r>
              <a:rPr lang="cs-CZ" dirty="0"/>
              <a:t> produkty, kde jsou následně vybráni tři zástupci, se kterými je provedeno bližší seznámení. Popis Jak již zaznělo v úvodu, </a:t>
            </a:r>
            <a:r>
              <a:rPr lang="cs-CZ" dirty="0" err="1"/>
              <a:t>NoSQL</a:t>
            </a:r>
            <a:r>
              <a:rPr lang="cs-CZ" dirty="0"/>
              <a:t> databáze jsou ty, které nejdou relační cestou řízení dat, ale jinou. Nejsou primárně postavené na tabulkách a nevyužívají SQL pro práci s daty. Jejich doména je vysoká optimalizace pro vyhledávání, na úkor malé funkcionality, která se často omezuje na prosté ukládání dat. Tyto nedostatky, v porovnání s SQL, jsou kompenzovány škálovatelností a výkonem u určitých datových modelů. </a:t>
            </a:r>
            <a:r>
              <a:rPr lang="cs-CZ" dirty="0" err="1"/>
              <a:t>NoSQL</a:t>
            </a:r>
            <a:r>
              <a:rPr lang="cs-CZ" dirty="0"/>
              <a:t> se hodí na ukládání velkého objemu dat, u kterých není třeba uchovávat vzájemné vztahy.</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0915802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35429"/>
          </a:xfrm>
        </p:spPr>
        <p:txBody>
          <a:bodyPr/>
          <a:lstStyle/>
          <a:p>
            <a:pPr algn="ctr"/>
            <a:r>
              <a:rPr lang="cs-CZ" b="1" dirty="0"/>
              <a:t>Síťový model dat</a:t>
            </a:r>
            <a:endParaRPr lang="cs-CZ" dirty="0"/>
          </a:p>
        </p:txBody>
      </p:sp>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457200" y="1266092"/>
            <a:ext cx="11553986" cy="510584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err="1"/>
              <a:t>NoSQL</a:t>
            </a:r>
            <a:r>
              <a:rPr lang="cs-CZ" dirty="0"/>
              <a:t> je doslovně kombinací dvou slov: No a SQL. Je to tedy technologie, která stojí proti SQL. Zkratka může být matoucí a mezi lidmi neexistuje jednotný názor na to, co znamená. Nejvíce rozšířený je ovšem ten, který tvrdí, že jde o </a:t>
            </a:r>
            <a:r>
              <a:rPr lang="cs-CZ" dirty="0" err="1"/>
              <a:t>acronym</a:t>
            </a:r>
            <a:r>
              <a:rPr lang="cs-CZ" dirty="0"/>
              <a:t> „Not </a:t>
            </a:r>
            <a:r>
              <a:rPr lang="cs-CZ" dirty="0" err="1"/>
              <a:t>only</a:t>
            </a:r>
            <a:r>
              <a:rPr lang="cs-CZ" dirty="0"/>
              <a:t> SQL.“ Ať už zkratka znamená cokoliv, </a:t>
            </a:r>
            <a:r>
              <a:rPr lang="cs-CZ" dirty="0" err="1"/>
              <a:t>NoSQL</a:t>
            </a:r>
            <a:r>
              <a:rPr lang="cs-CZ" dirty="0"/>
              <a:t> je dnes zastřešující název pro všechny databáze, které nejdou cestou známého RDBMS (relační systém řízení báze dat), ale jdou svojí vlastní, často spojovanou s velkými objemy dat.</a:t>
            </a:r>
          </a:p>
          <a:p>
            <a:pPr marL="0" indent="0">
              <a:buNone/>
            </a:pPr>
            <a:r>
              <a:rPr lang="cs-CZ" dirty="0"/>
              <a:t>Popis Jak již zaznělo v úvodu, </a:t>
            </a:r>
            <a:r>
              <a:rPr lang="cs-CZ" dirty="0" err="1"/>
              <a:t>NoSQL</a:t>
            </a:r>
            <a:r>
              <a:rPr lang="cs-CZ" dirty="0"/>
              <a:t> databáze jsou ty, které nejdou relační cestou řízení dat, ale jinou. Nejsou primárně postavené na tabulkách a nevyužívají SQL pro práci s daty. Jejich doména je vysoká optimalizace pro vyhledávání, na úkor malé funkcionality, která se často omezuje na prosté ukládání dat. Tyto nedostatky, v porovnání s SQL, jsou kompenzovány škálovatelností a výkonem u určitých datových modelů. </a:t>
            </a:r>
            <a:r>
              <a:rPr lang="cs-CZ" dirty="0" err="1"/>
              <a:t>NoSQL</a:t>
            </a:r>
            <a:r>
              <a:rPr lang="cs-CZ" dirty="0"/>
              <a:t> se hodí na ukládání velkého objemu dat, u kterých není třeba uchovávat vzájemné vztahy. Strukturovaná data jsou ovšem povolena. U transakcí nemohou </a:t>
            </a:r>
            <a:r>
              <a:rPr lang="cs-CZ" dirty="0" err="1"/>
              <a:t>NoSQL</a:t>
            </a:r>
            <a:r>
              <a:rPr lang="cs-CZ" dirty="0"/>
              <a:t> databáze nabídnout plnou podporu ACID, nýbrž pouze </a:t>
            </a:r>
            <a:r>
              <a:rPr lang="cs-CZ" dirty="0" err="1"/>
              <a:t>Eventual</a:t>
            </a:r>
            <a:r>
              <a:rPr lang="cs-CZ" dirty="0"/>
              <a:t> </a:t>
            </a:r>
            <a:r>
              <a:rPr lang="cs-CZ" dirty="0" err="1"/>
              <a:t>consistency</a:t>
            </a:r>
            <a:r>
              <a:rPr lang="cs-CZ" dirty="0"/>
              <a:t> (Výsledná shoda). Jde o situaci, kdy díky zanedbání ACID získáme větší dostupnost a také lepší škálovatelnost. Tento přístup bez „silné konzistence“ je vhodný pro </a:t>
            </a:r>
            <a:r>
              <a:rPr lang="cs-CZ" dirty="0" err="1"/>
              <a:t>NoSQL</a:t>
            </a:r>
            <a:r>
              <a:rPr lang="cs-CZ" dirty="0"/>
              <a:t>, které ho taky často aplikují. </a:t>
            </a:r>
            <a:r>
              <a:rPr lang="cs-CZ" dirty="0" err="1"/>
              <a:t>NoSQL</a:t>
            </a:r>
            <a:r>
              <a:rPr lang="cs-CZ" dirty="0"/>
              <a:t> má distribuovanou architekturu, která je odolná vůči chybám. Některá data bývají umístěna na několika serverech a tím selhání jednoho se dá tolerovat. Tyto databáze většinou </a:t>
            </a:r>
            <a:r>
              <a:rPr lang="cs-CZ" dirty="0" err="1"/>
              <a:t>škálují</a:t>
            </a:r>
            <a:r>
              <a:rPr lang="cs-CZ" dirty="0"/>
              <a:t> horizontálně a spravují velké objemy dat, u kterých je důležitější výkon než konzistence.</a:t>
            </a:r>
          </a:p>
        </p:txBody>
      </p:sp>
    </p:spTree>
    <p:extLst>
      <p:ext uri="{BB962C8B-B14F-4D97-AF65-F5344CB8AC3E}">
        <p14:creationId xmlns:p14="http://schemas.microsoft.com/office/powerpoint/2010/main" val="280740979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Relační model dat</a:t>
            </a: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1845974"/>
            <a:ext cx="10918556" cy="4525963"/>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a:t>Především je důležité zdůraznit, co </a:t>
            </a:r>
            <a:r>
              <a:rPr lang="cs-CZ" dirty="0" err="1"/>
              <a:t>NoSQL</a:t>
            </a:r>
            <a:r>
              <a:rPr lang="cs-CZ" dirty="0"/>
              <a:t> není – rozhodně to není NO SQL, tedy trendy odmítání relačních databází. Zkratka </a:t>
            </a:r>
            <a:r>
              <a:rPr lang="cs-CZ" dirty="0" err="1"/>
              <a:t>NoSQL</a:t>
            </a:r>
            <a:r>
              <a:rPr lang="cs-CZ" dirty="0"/>
              <a:t> znamená Not </a:t>
            </a:r>
            <a:r>
              <a:rPr lang="cs-CZ" dirty="0" err="1"/>
              <a:t>Only</a:t>
            </a:r>
            <a:r>
              <a:rPr lang="cs-CZ" dirty="0"/>
              <a:t> SQL, tedy uvědomění si toho, že relační databáze není jediná možnost řešení persistence, že existují i alternativy, které mohou být v některých případech vhodnější.</a:t>
            </a:r>
          </a:p>
          <a:p>
            <a:pPr marL="0" indent="0">
              <a:buNone/>
            </a:pPr>
            <a:r>
              <a:rPr lang="cs-CZ" dirty="0"/>
              <a:t>U rozsáhlejších aplikací pak můžeme dojít k tomu, že na některá data je vhodná relační databáze, na jiná </a:t>
            </a:r>
            <a:r>
              <a:rPr lang="cs-CZ" dirty="0" err="1"/>
              <a:t>NoSQL</a:t>
            </a:r>
            <a:r>
              <a:rPr lang="cs-CZ" dirty="0"/>
              <a:t> databáze a na další data úplně jiná </a:t>
            </a:r>
            <a:r>
              <a:rPr lang="cs-CZ" dirty="0" err="1"/>
              <a:t>NoSQL</a:t>
            </a:r>
            <a:r>
              <a:rPr lang="cs-CZ" dirty="0"/>
              <a:t> databáze. Tento pragmatický přístup, kdy se mixuje použití více databází v jednom projektu, se často označuje jako </a:t>
            </a:r>
            <a:r>
              <a:rPr lang="cs-CZ" u="sng" dirty="0"/>
              <a:t>polyglot persistence</a:t>
            </a:r>
            <a:r>
              <a:rPr lang="cs-CZ" dirty="0"/>
              <a:t>.</a:t>
            </a:r>
          </a:p>
          <a:p>
            <a:pPr marL="0" indent="0">
              <a:buNone/>
            </a:pPr>
            <a:r>
              <a:rPr lang="cs-CZ" dirty="0" err="1"/>
              <a:t>NoSQL</a:t>
            </a:r>
            <a:r>
              <a:rPr lang="cs-CZ" dirty="0"/>
              <a:t> databáze vznikaly (a vznikají) jako řešení reálných problémů – není to tedy bláznivý výmysl akademiků odtržených od reality, ale vysoce praktická záležitost. Zrod mnoha </a:t>
            </a:r>
            <a:r>
              <a:rPr lang="cs-CZ" dirty="0" err="1"/>
              <a:t>NoSQL</a:t>
            </a:r>
            <a:r>
              <a:rPr lang="cs-CZ" dirty="0"/>
              <a:t> databází je spjat s projekty, které se musely vypořádat s obrovským množstvím dat – </a:t>
            </a:r>
            <a:r>
              <a:rPr lang="cs-CZ" dirty="0" err="1"/>
              <a:t>Facebook</a:t>
            </a:r>
            <a:r>
              <a:rPr lang="cs-CZ" dirty="0"/>
              <a:t> (</a:t>
            </a:r>
            <a:r>
              <a:rPr lang="cs-CZ" u="sng" dirty="0" err="1">
                <a:hlinkClick r:id="rId6"/>
              </a:rPr>
              <a:t>Cassandra</a:t>
            </a:r>
            <a:r>
              <a:rPr lang="cs-CZ" dirty="0"/>
              <a:t>), Google (</a:t>
            </a:r>
            <a:r>
              <a:rPr lang="cs-CZ" u="sng" dirty="0" err="1">
                <a:hlinkClick r:id="rId7"/>
              </a:rPr>
              <a:t>BigTable</a:t>
            </a:r>
            <a:r>
              <a:rPr lang="cs-CZ" dirty="0"/>
              <a:t>), Amazon (</a:t>
            </a:r>
            <a:r>
              <a:rPr lang="cs-CZ" u="sng" dirty="0"/>
              <a:t>Dynamo</a:t>
            </a:r>
            <a:r>
              <a:rPr lang="cs-CZ" dirty="0"/>
              <a:t>), </a:t>
            </a:r>
            <a:r>
              <a:rPr lang="cs-CZ" dirty="0" err="1"/>
              <a:t>LinkedIN</a:t>
            </a:r>
            <a:r>
              <a:rPr lang="cs-CZ" dirty="0"/>
              <a:t> (</a:t>
            </a:r>
            <a:r>
              <a:rPr lang="cs-CZ" u="sng" dirty="0" err="1">
                <a:hlinkClick r:id="rId8"/>
              </a:rPr>
              <a:t>Voldemort</a:t>
            </a:r>
            <a:r>
              <a:rPr lang="cs-CZ" dirty="0"/>
              <a:t>) atd.</a:t>
            </a:r>
          </a:p>
          <a:p>
            <a:pPr marL="0" indent="0">
              <a:buNone/>
            </a:pPr>
            <a:r>
              <a:rPr lang="cs-CZ" dirty="0"/>
              <a:t>Použití </a:t>
            </a:r>
            <a:r>
              <a:rPr lang="cs-CZ" dirty="0" err="1"/>
              <a:t>NoSQL</a:t>
            </a:r>
            <a:r>
              <a:rPr lang="cs-CZ" dirty="0"/>
              <a:t> databáze může mít ale smysl i tehdy, pokud máme méně dat (které by v pohodě </a:t>
            </a:r>
            <a:r>
              <a:rPr lang="cs-CZ" dirty="0" err="1"/>
              <a:t>zvádla</a:t>
            </a:r>
            <a:r>
              <a:rPr lang="cs-CZ" dirty="0"/>
              <a:t> relační databáze) – třeba protože nějaká </a:t>
            </a:r>
            <a:r>
              <a:rPr lang="cs-CZ" dirty="0" err="1"/>
              <a:t>NoSQL</a:t>
            </a:r>
            <a:r>
              <a:rPr lang="cs-CZ" dirty="0"/>
              <a:t> databáze nabízí datový model, který je pro naši aplikaci přirozenější.</a:t>
            </a:r>
          </a:p>
          <a:p>
            <a:pPr marL="0" indent="0">
              <a:buNone/>
            </a:pPr>
            <a:r>
              <a:rPr lang="cs-CZ" dirty="0"/>
              <a:t>Ale zpět k úvodní otázce. </a:t>
            </a:r>
            <a:r>
              <a:rPr lang="cs-CZ" dirty="0" err="1"/>
              <a:t>NoSQL</a:t>
            </a:r>
            <a:r>
              <a:rPr lang="cs-CZ" dirty="0"/>
              <a:t> databáze je software pro perzistenci dat, který je alternativou ke klasickým relačním databázím (nic objevného). </a:t>
            </a:r>
            <a:r>
              <a:rPr lang="cs-CZ" dirty="0" err="1"/>
              <a:t>NoSQL</a:t>
            </a:r>
            <a:r>
              <a:rPr lang="cs-CZ" dirty="0"/>
              <a:t> databází existuje mnoho a dají se rozdělit z </a:t>
            </a:r>
            <a:r>
              <a:rPr lang="cs-CZ" u="sng" dirty="0"/>
              <a:t>mnoha hledisek</a:t>
            </a:r>
            <a:r>
              <a:rPr lang="cs-CZ" dirty="0"/>
              <a:t>. Ve velmi specifických případech může dávat smysl vyvinout i vlastní </a:t>
            </a:r>
            <a:r>
              <a:rPr lang="cs-CZ" dirty="0" err="1"/>
              <a:t>NoSQL</a:t>
            </a:r>
            <a:r>
              <a:rPr lang="cs-CZ" dirty="0"/>
              <a:t> databázi (ale myslete na </a:t>
            </a:r>
            <a:r>
              <a:rPr lang="cs-CZ" u="sng" dirty="0">
                <a:hlinkClick r:id="rId9"/>
              </a:rPr>
              <a:t>NIH</a:t>
            </a:r>
            <a:r>
              <a:rPr lang="cs-CZ" dirty="0"/>
              <a:t>).</a:t>
            </a:r>
          </a:p>
          <a:p>
            <a:pPr marL="0" indent="0">
              <a:buNone/>
            </a:pPr>
            <a:endParaRPr lang="cs-CZ" dirty="0"/>
          </a:p>
        </p:txBody>
      </p:sp>
      <p:sp>
        <p:nvSpPr>
          <p:cNvPr id="10" name="Obdélník 9"/>
          <p:cNvSpPr/>
          <p:nvPr/>
        </p:nvSpPr>
        <p:spPr>
          <a:xfrm>
            <a:off x="6303343" y="5401380"/>
            <a:ext cx="2241319" cy="369332"/>
          </a:xfrm>
          <a:prstGeom prst="rect">
            <a:avLst/>
          </a:prstGeom>
        </p:spPr>
        <p:txBody>
          <a:bodyPr wrap="none">
            <a:spAutoFit/>
          </a:bodyPr>
          <a:lstStyle/>
          <a:p>
            <a:r>
              <a:rPr lang="cs-CZ" dirty="0"/>
              <a:t>Obr. 3 - Relační model</a:t>
            </a:r>
          </a:p>
        </p:txBody>
      </p:sp>
    </p:spTree>
    <p:extLst>
      <p:ext uri="{BB962C8B-B14F-4D97-AF65-F5344CB8AC3E}">
        <p14:creationId xmlns:p14="http://schemas.microsoft.com/office/powerpoint/2010/main" val="117352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679938" y="855786"/>
            <a:ext cx="10785231" cy="5516152"/>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b="1" dirty="0" smtClean="0"/>
              <a:t>Primární </a:t>
            </a:r>
            <a:r>
              <a:rPr lang="cs-CZ" b="1" dirty="0"/>
              <a:t>klíč</a:t>
            </a:r>
            <a:endParaRPr lang="cs-CZ" dirty="0"/>
          </a:p>
          <a:p>
            <a:r>
              <a:rPr lang="cs-CZ" dirty="0"/>
              <a:t>Jednoznačně identifikuje záznam (řádek tabulky).</a:t>
            </a:r>
            <a:br>
              <a:rPr lang="cs-CZ" dirty="0"/>
            </a:br>
            <a:r>
              <a:rPr lang="cs-CZ" dirty="0"/>
              <a:t>Je to takový atribut (pole), který má pro každou entitu jedinečnou hodnotu, např. rodné číslo, většinou je to pomocné pole s identifikačním číslem záznamu (ID)</a:t>
            </a:r>
          </a:p>
          <a:p>
            <a:pPr marL="0" indent="0">
              <a:buNone/>
            </a:pPr>
            <a:r>
              <a:rPr lang="cs-CZ" b="1" dirty="0"/>
              <a:t>Cizí klíč</a:t>
            </a:r>
            <a:endParaRPr lang="cs-CZ" dirty="0"/>
          </a:p>
          <a:p>
            <a:r>
              <a:rPr lang="cs-CZ" dirty="0"/>
              <a:t>Takový atribut, který je v jiné tabulce primárním klíčem.</a:t>
            </a:r>
          </a:p>
          <a:p>
            <a:pPr marL="0" indent="0">
              <a:buNone/>
            </a:pPr>
            <a:r>
              <a:rPr lang="cs-CZ" b="1" dirty="0"/>
              <a:t>Index</a:t>
            </a:r>
            <a:endParaRPr lang="cs-CZ" dirty="0"/>
          </a:p>
          <a:p>
            <a:r>
              <a:rPr lang="cs-CZ" dirty="0"/>
              <a:t>Jedná se o způsob řazení tabulky.</a:t>
            </a:r>
            <a:br>
              <a:rPr lang="cs-CZ" dirty="0"/>
            </a:br>
            <a:r>
              <a:rPr lang="cs-CZ" dirty="0"/>
              <a:t>– pořadí záznamů se v tabulce během „života“ databáze nemění; index pomáhá k rychlému hledání dat v tabulce</a:t>
            </a:r>
            <a:br>
              <a:rPr lang="cs-CZ" dirty="0"/>
            </a:br>
            <a:r>
              <a:rPr lang="cs-CZ" dirty="0"/>
              <a:t>– index vytvoří pomocný soubor s řazením tabulky podle určitého pole</a:t>
            </a:r>
            <a:br>
              <a:rPr lang="cs-CZ" dirty="0"/>
            </a:br>
            <a:r>
              <a:rPr lang="cs-CZ" dirty="0"/>
              <a:t>– k jedné tabulce může být více indexů s řazením podle různých atributů</a:t>
            </a:r>
            <a:br>
              <a:rPr lang="cs-CZ" dirty="0"/>
            </a:br>
            <a:r>
              <a:rPr lang="cs-CZ" dirty="0"/>
              <a:t>– primární klíč je vždy indexem</a:t>
            </a:r>
          </a:p>
          <a:p>
            <a:pPr marL="0" indent="0">
              <a:buNone/>
            </a:pPr>
            <a:endParaRPr lang="cs-CZ" dirty="0"/>
          </a:p>
        </p:txBody>
      </p:sp>
    </p:spTree>
    <p:extLst>
      <p:ext uri="{BB962C8B-B14F-4D97-AF65-F5344CB8AC3E}">
        <p14:creationId xmlns:p14="http://schemas.microsoft.com/office/powerpoint/2010/main" val="9499373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80646" y="468923"/>
            <a:ext cx="10761785" cy="559136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err="1"/>
              <a:t>NoSQL</a:t>
            </a:r>
            <a:r>
              <a:rPr lang="cs-CZ" dirty="0"/>
              <a:t> databáze např. často nemají takové možnosti dotazování jako relační databáze. Zkuste se třeba zamyslet nad tím, jak by ovlivnilo vaši aplikaci, kdyby jedinou podporovanou DB operací bylo uložení řádku a jeho načtení podle nějakého ID (nepřeháním!). To vede k tomu, že je na vaši aplikaci přenášena odpovědnost (např. generování sekundárních indexů), kterou jste dosud považovali za samozřejmou součást databázového </a:t>
            </a:r>
            <a:r>
              <a:rPr lang="cs-CZ" dirty="0" err="1"/>
              <a:t>enginu</a:t>
            </a:r>
            <a:r>
              <a:rPr lang="cs-CZ" dirty="0"/>
              <a:t>. Použití </a:t>
            </a:r>
            <a:r>
              <a:rPr lang="cs-CZ" dirty="0" err="1"/>
              <a:t>NoSQL</a:t>
            </a:r>
            <a:r>
              <a:rPr lang="cs-CZ" dirty="0"/>
              <a:t> databáze tak často znamená kompletní </a:t>
            </a:r>
            <a:r>
              <a:rPr lang="cs-CZ" dirty="0" err="1"/>
              <a:t>redesign</a:t>
            </a:r>
            <a:r>
              <a:rPr lang="cs-CZ" dirty="0"/>
              <a:t> celé aplikace, takže hodně učení a práce pro aplikační programátory (kteří nepracují zadarmo).</a:t>
            </a:r>
          </a:p>
          <a:p>
            <a:r>
              <a:rPr lang="cs-CZ" dirty="0"/>
              <a:t>Většina dnešních programátorů vyrůstala ve světě, kde jedinou možností uložení dat byla relační databáze. Umí tak s ní dobře pracovat (v čemž jim pomáhají léty vyladěné </a:t>
            </a:r>
            <a:r>
              <a:rPr lang="cs-CZ" dirty="0" err="1"/>
              <a:t>tooly</a:t>
            </a:r>
            <a:r>
              <a:rPr lang="cs-CZ" dirty="0"/>
              <a:t>), jsou na ni schopni napasovat jakýkoliv model a už při úvodním seznamování s novým projektem jim v hlavě automaticky naskakují tabulky a vazby mezi nimi. Takže stojí za zvážení, zda se opravdu vyplatí investovat čas (peníze) do učení diametrálně odlišných technologií a zda nemůže být ekonomičtější použít léty ověřené relační databáze namísto nové </a:t>
            </a:r>
            <a:r>
              <a:rPr lang="cs-CZ" dirty="0" err="1"/>
              <a:t>NoSQL</a:t>
            </a:r>
            <a:r>
              <a:rPr lang="cs-CZ" dirty="0"/>
              <a:t> databáze.</a:t>
            </a:r>
          </a:p>
          <a:p>
            <a:pPr marL="0" indent="0">
              <a:buNone/>
            </a:pPr>
            <a:endParaRPr lang="cs-CZ" dirty="0"/>
          </a:p>
        </p:txBody>
      </p:sp>
    </p:spTree>
    <p:extLst>
      <p:ext uri="{BB962C8B-B14F-4D97-AF65-F5344CB8AC3E}">
        <p14:creationId xmlns:p14="http://schemas.microsoft.com/office/powerpoint/2010/main" val="52326224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656492" y="492370"/>
            <a:ext cx="10785231" cy="587956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err="1"/>
              <a:t>NoSQL</a:t>
            </a:r>
            <a:r>
              <a:rPr lang="cs-CZ" dirty="0"/>
              <a:t> databáze např. často nemají takové možnosti dotazování jako relační databáze. Zkuste se třeba zamyslet nad tím, jak by ovlivnilo vaši aplikaci, kdyby jedinou podporovanou DB operací bylo uložení řádku a jeho načtení podle nějakého ID (nepřeháním!). To vede k tomu, že je na vaši aplikaci přenášena odpovědnost (např. generování sekundárních indexů), kterou jste dosud považovali za samozřejmou součást databázového </a:t>
            </a:r>
            <a:r>
              <a:rPr lang="cs-CZ" dirty="0" err="1"/>
              <a:t>enginu</a:t>
            </a:r>
            <a:r>
              <a:rPr lang="cs-CZ" dirty="0"/>
              <a:t>. Použití </a:t>
            </a:r>
            <a:r>
              <a:rPr lang="cs-CZ" dirty="0" err="1"/>
              <a:t>NoSQL</a:t>
            </a:r>
            <a:r>
              <a:rPr lang="cs-CZ" dirty="0"/>
              <a:t> databáze tak často znamená kompletní </a:t>
            </a:r>
            <a:r>
              <a:rPr lang="cs-CZ" dirty="0" err="1"/>
              <a:t>redesign</a:t>
            </a:r>
            <a:r>
              <a:rPr lang="cs-CZ" dirty="0"/>
              <a:t> celé aplikace, takže hodně učení a práce pro aplikační programátory (kteří nepracují zadarmo).</a:t>
            </a:r>
          </a:p>
          <a:p>
            <a:r>
              <a:rPr lang="cs-CZ" dirty="0"/>
              <a:t>Většina dnešních programátorů vyrůstala ve světě, kde jedinou možností uložení dat byla relační databáze. Umí tak s ní dobře pracovat (v čemž jim pomáhají léty vyladěné </a:t>
            </a:r>
            <a:r>
              <a:rPr lang="cs-CZ" dirty="0" err="1"/>
              <a:t>tooly</a:t>
            </a:r>
            <a:r>
              <a:rPr lang="cs-CZ" dirty="0"/>
              <a:t>), jsou na ni schopni napasovat jakýkoliv model a už při úvodním seznamování s novým projektem jim v hlavě automaticky naskakují tabulky a vazby mezi nimi. Takže stojí za zvážení, zda se opravdu vyplatí investovat čas (peníze) do učení diametrálně odlišných technologií a zda nemůže být ekonomičtější použít léty ověřené relační databáze namísto nové </a:t>
            </a:r>
            <a:r>
              <a:rPr lang="cs-CZ" dirty="0" err="1"/>
              <a:t>NoSQL</a:t>
            </a:r>
            <a:r>
              <a:rPr lang="cs-CZ" dirty="0"/>
              <a:t> databáze.</a:t>
            </a:r>
          </a:p>
        </p:txBody>
      </p:sp>
    </p:spTree>
    <p:extLst>
      <p:ext uri="{BB962C8B-B14F-4D97-AF65-F5344CB8AC3E}">
        <p14:creationId xmlns:p14="http://schemas.microsoft.com/office/powerpoint/2010/main" val="33687963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74432"/>
            <a:ext cx="10984524" cy="55517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err="1"/>
              <a:t>NoSQL</a:t>
            </a:r>
            <a:r>
              <a:rPr lang="cs-CZ" dirty="0"/>
              <a:t> databáze - Systém databází s možností horizontálního i vertikálního </a:t>
            </a:r>
            <a:r>
              <a:rPr lang="cs-CZ" dirty="0" err="1"/>
              <a:t>škálování</a:t>
            </a:r>
            <a:r>
              <a:rPr lang="cs-CZ" dirty="0"/>
              <a:t>. </a:t>
            </a:r>
            <a:r>
              <a:rPr lang="cs-CZ" dirty="0" err="1"/>
              <a:t>NoSQL</a:t>
            </a:r>
            <a:r>
              <a:rPr lang="cs-CZ" dirty="0"/>
              <a:t> databázový systém nevyužívá tabulky, jako je tomu u relačních databází, v tomto případě je cílem jednoduchost vzhledu a možnost horizontálního i vertikálního </a:t>
            </a:r>
            <a:r>
              <a:rPr lang="cs-CZ" dirty="0" err="1"/>
              <a:t>škálování</a:t>
            </a:r>
            <a:r>
              <a:rPr lang="cs-CZ" dirty="0"/>
              <a:t>. </a:t>
            </a:r>
            <a:r>
              <a:rPr lang="cs-CZ" dirty="0" err="1"/>
              <a:t>NoSQL</a:t>
            </a:r>
            <a:r>
              <a:rPr lang="cs-CZ" dirty="0"/>
              <a:t> je optimalizovanou databází, kdy jsou využívány klíče i hodnoty. Struktura ukládání dat je u </a:t>
            </a:r>
            <a:r>
              <a:rPr lang="cs-CZ" dirty="0" err="1"/>
              <a:t>NoSQL</a:t>
            </a:r>
            <a:r>
              <a:rPr lang="cs-CZ" dirty="0"/>
              <a:t> rovněž odlišná, kupříkladu se jedná o struktury stromovou nebo grafovou. </a:t>
            </a:r>
            <a:r>
              <a:rPr lang="cs-CZ" dirty="0" err="1"/>
              <a:t>NoSQL</a:t>
            </a:r>
            <a:r>
              <a:rPr lang="cs-CZ" dirty="0"/>
              <a:t> databázové systémy získávají na stále větší popularitě, především pokud hovoříme o segmentu </a:t>
            </a:r>
            <a:r>
              <a:rPr lang="cs-CZ" dirty="0" err="1"/>
              <a:t>real-time</a:t>
            </a:r>
            <a:r>
              <a:rPr lang="cs-CZ" dirty="0"/>
              <a:t> web. Dosud ale nejsou tolik rozšířené, což je dáno především absencí podpory transakčního modelu ACID či neúplnou standardizací rozhraní. Navíc jsou pro některé firmy </a:t>
            </a:r>
            <a:r>
              <a:rPr lang="cs-CZ" dirty="0" err="1"/>
              <a:t>NoSQL</a:t>
            </a:r>
            <a:r>
              <a:rPr lang="cs-CZ" dirty="0"/>
              <a:t> databáze dosti nákladné.</a:t>
            </a:r>
            <a:br>
              <a:rPr lang="cs-CZ" dirty="0"/>
            </a:br>
            <a:r>
              <a:rPr lang="cs-CZ" dirty="0"/>
              <a:t/>
            </a:r>
            <a:br>
              <a:rPr lang="cs-CZ" dirty="0"/>
            </a:br>
            <a:endParaRPr lang="cs-CZ" dirty="0"/>
          </a:p>
        </p:txBody>
      </p:sp>
    </p:spTree>
    <p:extLst>
      <p:ext uri="{BB962C8B-B14F-4D97-AF65-F5344CB8AC3E}">
        <p14:creationId xmlns:p14="http://schemas.microsoft.com/office/powerpoint/2010/main" val="146775708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21323" y="410308"/>
            <a:ext cx="11078308" cy="5766655"/>
          </a:xfrm>
        </p:spPr>
        <p:txBody>
          <a:bodyPr>
            <a:normAutofit lnSpcReduction="10000"/>
          </a:bodyPr>
          <a:lstStyle/>
          <a:p>
            <a:r>
              <a:rPr lang="cs-CZ" dirty="0" err="1"/>
              <a:t>NoSQL</a:t>
            </a:r>
            <a:r>
              <a:rPr lang="cs-CZ" dirty="0"/>
              <a:t> je databázový koncept, ve kterém </a:t>
            </a:r>
            <a:r>
              <a:rPr lang="cs-CZ" u="sng" dirty="0"/>
              <a:t>datové úložiště</a:t>
            </a:r>
            <a:r>
              <a:rPr lang="cs-CZ" dirty="0"/>
              <a:t> i zpracování dat používají jiné prostředky než tabulková schémata tradiční </a:t>
            </a:r>
            <a:r>
              <a:rPr lang="cs-CZ" u="sng" dirty="0"/>
              <a:t>relační databáze</a:t>
            </a:r>
            <a:r>
              <a:rPr lang="cs-CZ" dirty="0"/>
              <a:t>. Motivací k tomuto přístupu mohou být jednoduchost designu, horizontální i vertikální </a:t>
            </a:r>
            <a:r>
              <a:rPr lang="cs-CZ" u="sng" dirty="0"/>
              <a:t>škálovatelnost</a:t>
            </a:r>
            <a:r>
              <a:rPr lang="cs-CZ" dirty="0"/>
              <a:t> a jemnější kontrola dostupnosti. Databáze bez SQL jsou často vysoce optimalizovaná úložiště typu klíč-hodnota (ne vždy). Díky odlišné struktuře ukládání dat (např. stromová, grafová) oproti </a:t>
            </a:r>
            <a:r>
              <a:rPr lang="cs-CZ" u="sng" dirty="0"/>
              <a:t>RDBMS</a:t>
            </a:r>
            <a:r>
              <a:rPr lang="cs-CZ" dirty="0"/>
              <a:t>, je i </a:t>
            </a:r>
            <a:r>
              <a:rPr lang="cs-CZ" u="sng" dirty="0"/>
              <a:t>algoritmická složitost</a:t>
            </a:r>
            <a:r>
              <a:rPr lang="cs-CZ" dirty="0"/>
              <a:t> pro různé operace odlišná. Obecně se vhodnost aplikace daného typu databáze liší podle řešeného problému.</a:t>
            </a:r>
          </a:p>
          <a:p>
            <a:r>
              <a:rPr lang="cs-CZ" dirty="0"/>
              <a:t>Segment </a:t>
            </a:r>
            <a:r>
              <a:rPr lang="cs-CZ" dirty="0" err="1"/>
              <a:t>NoSQL</a:t>
            </a:r>
            <a:r>
              <a:rPr lang="cs-CZ" dirty="0"/>
              <a:t> databází v současnosti významně roste a prospívá především v oblasti </a:t>
            </a:r>
            <a:r>
              <a:rPr lang="cs-CZ" u="sng" dirty="0"/>
              <a:t>big data</a:t>
            </a:r>
            <a:r>
              <a:rPr lang="cs-CZ" dirty="0"/>
              <a:t> a </a:t>
            </a:r>
            <a:r>
              <a:rPr lang="cs-CZ" u="sng" dirty="0" err="1">
                <a:hlinkClick r:id="rId2" tooltip="Real-time web (stránka neexistuje)"/>
              </a:rPr>
              <a:t>real-time</a:t>
            </a:r>
            <a:r>
              <a:rPr lang="cs-CZ" u="sng" dirty="0">
                <a:hlinkClick r:id="rId2" tooltip="Real-time web (stránka neexistuje)"/>
              </a:rPr>
              <a:t> webu</a:t>
            </a:r>
            <a:r>
              <a:rPr lang="cs-CZ" dirty="0"/>
              <a:t>. </a:t>
            </a:r>
            <a:r>
              <a:rPr lang="cs-CZ" dirty="0" err="1"/>
              <a:t>NoSQL</a:t>
            </a:r>
            <a:r>
              <a:rPr lang="cs-CZ" dirty="0"/>
              <a:t> systémům se také občas říká „nejen SQL“ pro zdůraznění faktu, že často umožňují dotazy v </a:t>
            </a:r>
            <a:r>
              <a:rPr lang="cs-CZ" u="sng" dirty="0"/>
              <a:t>SQL</a:t>
            </a:r>
            <a:r>
              <a:rPr lang="cs-CZ" dirty="0"/>
              <a:t> (či podobném) jazyce. V kontextu </a:t>
            </a:r>
            <a:r>
              <a:rPr lang="cs-CZ" u="sng" dirty="0"/>
              <a:t>CAP teorému</a:t>
            </a:r>
            <a:r>
              <a:rPr lang="cs-CZ" dirty="0"/>
              <a:t> </a:t>
            </a:r>
            <a:r>
              <a:rPr lang="cs-CZ" dirty="0" err="1"/>
              <a:t>NoSQL</a:t>
            </a:r>
            <a:r>
              <a:rPr lang="cs-CZ" dirty="0"/>
              <a:t> úložiště často potlačují konzistenci ku prospěchu dostupnosti a tolerance k narušení sítě.</a:t>
            </a:r>
          </a:p>
        </p:txBody>
      </p:sp>
    </p:spTree>
    <p:extLst>
      <p:ext uri="{BB962C8B-B14F-4D97-AF65-F5344CB8AC3E}">
        <p14:creationId xmlns:p14="http://schemas.microsoft.com/office/powerpoint/2010/main" val="11961330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293077"/>
            <a:ext cx="11400915" cy="1266092"/>
          </a:xfrm>
        </p:spPr>
        <p:txBody>
          <a:bodyPr>
            <a:normAutofit/>
          </a:bodyPr>
          <a:lstStyle/>
          <a:p>
            <a:pPr lvl="0"/>
            <a:r>
              <a:rPr lang="cs-CZ" sz="4400" b="1" dirty="0"/>
              <a:t>Transakce</a:t>
            </a:r>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68479047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a:t>Transakce je logická jednotka práce sestávající z jednoho nebo více SQL příkazů, které jsou atomické z hlediska zotavení se z chyb. SQL transakce automaticky začíná SQL inicializačním příkazem (SELECT, INSERT). Změny, které realizuje jedna transakce, nejsou viditelné pro ostatní konkurenčně probíhající transakce, pokud daná transakce neskončí.</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29092843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Transakce </a:t>
            </a:r>
            <a:r>
              <a:rPr lang="cs-CZ" dirty="0"/>
              <a:t/>
            </a:r>
            <a:br>
              <a:rPr lang="cs-CZ" dirty="0"/>
            </a:br>
            <a:endParaRPr lang="cs-CZ" dirty="0"/>
          </a:p>
        </p:txBody>
      </p:sp>
      <p:sp>
        <p:nvSpPr>
          <p:cNvPr id="3" name="Zástupný symbol pro obsah 2"/>
          <p:cNvSpPr>
            <a:spLocks noGrp="1"/>
          </p:cNvSpPr>
          <p:nvPr>
            <p:ph idx="1"/>
          </p:nvPr>
        </p:nvSpPr>
        <p:spPr>
          <a:xfrm>
            <a:off x="838200" y="1488831"/>
            <a:ext cx="10515600" cy="4688132"/>
          </a:xfrm>
        </p:spPr>
        <p:txBody>
          <a:bodyPr>
            <a:normAutofit/>
          </a:bodyPr>
          <a:lstStyle/>
          <a:p>
            <a:r>
              <a:rPr lang="cs-CZ" dirty="0"/>
              <a:t>Transakce může skončit jedním ze čtyř způsobů: – COMMIT končí transakci úspěšně a změny jsou trvale zaznamenány – ROLLBACK přeruší transakci a všechny změny se anulují, databáze se vrátí do stavu před transakcí – v rámci programu - skončí-li program úspěšně, končí úspěšně i SQL transakce – v rámci programu - končí-li program chybou, zruší se transakce SQL. </a:t>
            </a:r>
          </a:p>
          <a:p>
            <a:r>
              <a:rPr lang="cs-CZ" dirty="0"/>
              <a:t>Řízení přístupu do databáze SQL definuje dva příkazy na řízení přístupu k tabulkám: GRANT a REVOKE Bezpečnostní mechanizmus je založený na – autorizačních identifikátorech – vlastnictví – privilegiích.  </a:t>
            </a:r>
          </a:p>
          <a:p>
            <a:pPr marL="0" indent="0">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8795023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Řešení: Transakce</a:t>
            </a:r>
            <a:endParaRPr lang="cs-CZ" dirty="0"/>
          </a:p>
        </p:txBody>
      </p:sp>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457200" y="1514534"/>
            <a:ext cx="11553986" cy="48574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a:t>Transakce lze chápat jako sekvence databázových operací, které splňují ACID:</a:t>
            </a:r>
          </a:p>
          <a:p>
            <a:pPr marL="0" lvl="0" indent="0">
              <a:buNone/>
            </a:pPr>
            <a:r>
              <a:rPr lang="cs-CZ" dirty="0" err="1"/>
              <a:t>Atomicita</a:t>
            </a:r>
            <a:r>
              <a:rPr lang="cs-CZ" dirty="0"/>
              <a:t> – Všechny operace v rámci transakce se provedou buď všechny nebo žádná.</a:t>
            </a:r>
          </a:p>
          <a:p>
            <a:pPr marL="0" lvl="0" indent="0">
              <a:buNone/>
            </a:pPr>
            <a:r>
              <a:rPr lang="cs-CZ" dirty="0"/>
              <a:t>Konzistence – Před i po vykonání transakce se databáze nachází v konzistentním stavu. Musí být splněna všechna integritní omezení.</a:t>
            </a:r>
          </a:p>
          <a:p>
            <a:pPr marL="0" lvl="0" indent="0">
              <a:buNone/>
            </a:pPr>
            <a:r>
              <a:rPr lang="cs-CZ" dirty="0"/>
              <a:t>Izolace – Jednotlivé transakce jsou izolované. Změny prováděné v průběhu zpracovávání dané transakce nejsou viditelné v ostatních transakcích.</a:t>
            </a:r>
          </a:p>
          <a:p>
            <a:pPr marL="0" lvl="0" indent="0">
              <a:buNone/>
            </a:pPr>
            <a:r>
              <a:rPr lang="cs-CZ" dirty="0"/>
              <a:t>Trvalost (</a:t>
            </a:r>
            <a:r>
              <a:rPr lang="cs-CZ" dirty="0" err="1"/>
              <a:t>durability</a:t>
            </a:r>
            <a:r>
              <a:rPr lang="cs-CZ" dirty="0"/>
              <a:t>) – Po úspěšném ukončení transakce jsou data uložena a nemohou být ztracena.</a:t>
            </a:r>
          </a:p>
          <a:p>
            <a:endParaRPr lang="cs-CZ" dirty="0"/>
          </a:p>
        </p:txBody>
      </p:sp>
    </p:spTree>
    <p:extLst>
      <p:ext uri="{BB962C8B-B14F-4D97-AF65-F5344CB8AC3E}">
        <p14:creationId xmlns:p14="http://schemas.microsoft.com/office/powerpoint/2010/main" val="4652997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961292"/>
            <a:ext cx="10918556" cy="54106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V jazyce SQL máme pro práci s transakcemi k dispozici následující příkazy:</a:t>
            </a:r>
          </a:p>
          <a:p>
            <a:r>
              <a:rPr lang="cs-CZ" dirty="0"/>
              <a:t>BEGIN; </a:t>
            </a:r>
            <a:r>
              <a:rPr lang="cs-CZ" i="1" dirty="0"/>
              <a:t>-- spouští transakci</a:t>
            </a:r>
            <a:endParaRPr lang="cs-CZ" dirty="0"/>
          </a:p>
          <a:p>
            <a:r>
              <a:rPr lang="cs-CZ" dirty="0"/>
              <a:t>...příkazy v rámci transakce...</a:t>
            </a:r>
          </a:p>
          <a:p>
            <a:r>
              <a:rPr lang="cs-CZ" dirty="0"/>
              <a:t>COMMIT; </a:t>
            </a:r>
            <a:r>
              <a:rPr lang="cs-CZ" i="1" dirty="0"/>
              <a:t>-- uloží a ukončí transakci</a:t>
            </a:r>
            <a:endParaRPr lang="cs-CZ" dirty="0"/>
          </a:p>
          <a:p>
            <a:r>
              <a:rPr lang="cs-CZ" dirty="0"/>
              <a:t>BEGIN;</a:t>
            </a:r>
          </a:p>
          <a:p>
            <a:r>
              <a:rPr lang="cs-CZ" dirty="0"/>
              <a:t>...příkazy v rámci transakce...</a:t>
            </a:r>
          </a:p>
          <a:p>
            <a:r>
              <a:rPr lang="cs-CZ" dirty="0"/>
              <a:t>ROLLBACK; </a:t>
            </a:r>
            <a:r>
              <a:rPr lang="cs-CZ" i="1" dirty="0"/>
              <a:t>-- vrátí změny provedené transakcí a ukončí ji</a:t>
            </a:r>
            <a:endParaRPr lang="cs-CZ" dirty="0"/>
          </a:p>
          <a:p>
            <a:pPr marL="0" indent="0">
              <a:buFont typeface="Arial" panose="020B0604020202020204" pitchFamily="34" charset="0"/>
              <a:buNone/>
            </a:pPr>
            <a:endParaRPr lang="cs-CZ" dirty="0"/>
          </a:p>
        </p:txBody>
      </p:sp>
    </p:spTree>
    <p:extLst>
      <p:ext uri="{BB962C8B-B14F-4D97-AF65-F5344CB8AC3E}">
        <p14:creationId xmlns:p14="http://schemas.microsoft.com/office/powerpoint/2010/main" val="402996692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703385" y="304800"/>
            <a:ext cx="10632830" cy="5697303"/>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b="1" dirty="0"/>
              <a:t>1. READ UNCOMMITTED</a:t>
            </a:r>
            <a:endParaRPr lang="cs-CZ" dirty="0"/>
          </a:p>
          <a:p>
            <a:pPr marL="0" indent="0">
              <a:buNone/>
            </a:pPr>
            <a:r>
              <a:rPr lang="cs-CZ" dirty="0"/>
              <a:t>Transakci je umožněno číst data zapisovaná jinou transakcí, aniž by tato jiná transakce byla ukončená pomocí COMMIT. Čtení takových dat označujeme jako tzv. </a:t>
            </a:r>
            <a:r>
              <a:rPr lang="cs-CZ" b="1" dirty="0" err="1"/>
              <a:t>dirty</a:t>
            </a:r>
            <a:r>
              <a:rPr lang="cs-CZ" b="1" dirty="0"/>
              <a:t> </a:t>
            </a:r>
            <a:r>
              <a:rPr lang="cs-CZ" b="1" dirty="0" err="1"/>
              <a:t>read</a:t>
            </a:r>
            <a:r>
              <a:rPr lang="cs-CZ" dirty="0"/>
              <a:t>. Takto přečtená data mohou být nekonzistentní (čas plyne shora dolů):</a:t>
            </a:r>
          </a:p>
          <a:p>
            <a:pPr marL="0" indent="0">
              <a:buNone/>
            </a:pPr>
            <a:r>
              <a:rPr lang="cs-CZ" b="1" dirty="0"/>
              <a:t>2. READ COMMITTED</a:t>
            </a:r>
            <a:endParaRPr lang="cs-CZ" dirty="0"/>
          </a:p>
          <a:p>
            <a:pPr marL="0" indent="0">
              <a:buNone/>
            </a:pPr>
            <a:r>
              <a:rPr lang="cs-CZ" dirty="0"/>
              <a:t>Na této úrovni izolace již nemůže dojít k </a:t>
            </a:r>
            <a:r>
              <a:rPr lang="cs-CZ" b="1" dirty="0" err="1"/>
              <a:t>dirty</a:t>
            </a:r>
            <a:r>
              <a:rPr lang="cs-CZ" b="1" dirty="0"/>
              <a:t> </a:t>
            </a:r>
            <a:r>
              <a:rPr lang="cs-CZ" b="1" dirty="0" err="1"/>
              <a:t>read</a:t>
            </a:r>
            <a:r>
              <a:rPr lang="cs-CZ" dirty="0"/>
              <a:t>. Data, která přečteme, byla vždy zapsána transakcí, která byla úspěšně ukončena pomocí COMMIT. Avšak může dojít k tzv. </a:t>
            </a:r>
            <a:r>
              <a:rPr lang="cs-CZ" b="1" dirty="0"/>
              <a:t>non-</a:t>
            </a:r>
            <a:r>
              <a:rPr lang="cs-CZ" b="1" dirty="0" err="1"/>
              <a:t>repeatable</a:t>
            </a:r>
            <a:r>
              <a:rPr lang="cs-CZ" b="1" dirty="0"/>
              <a:t> </a:t>
            </a:r>
            <a:r>
              <a:rPr lang="cs-CZ" b="1" dirty="0" err="1"/>
              <a:t>read</a:t>
            </a:r>
            <a:r>
              <a:rPr lang="cs-CZ" dirty="0"/>
              <a:t>. Pokud v rámci </a:t>
            </a:r>
            <a:r>
              <a:rPr lang="cs-CZ" dirty="0" err="1"/>
              <a:t>transakace</a:t>
            </a:r>
            <a:r>
              <a:rPr lang="cs-CZ" dirty="0"/>
              <a:t> čteme nějaká data vícekrát, může se stát, že se při opakovaném čtení pokaždé nevrátí stejný výsledek. Mezi čteními dat naší transakcí totiž mohla být úspěšně ukončena souběžná transakce, která zapsala/upravila/smazala nějaká data.</a:t>
            </a:r>
          </a:p>
          <a:p>
            <a:pPr marL="0" indent="0">
              <a:buNone/>
            </a:pPr>
            <a:r>
              <a:rPr lang="cs-CZ" b="1" dirty="0"/>
              <a:t>3. REPEATABLE READ</a:t>
            </a:r>
            <a:endParaRPr lang="cs-CZ" dirty="0"/>
          </a:p>
          <a:p>
            <a:pPr marL="0" indent="0">
              <a:buNone/>
            </a:pPr>
            <a:r>
              <a:rPr lang="cs-CZ" dirty="0"/>
              <a:t>Na této úrovni je zajištěno, že nedojde k non-</a:t>
            </a:r>
            <a:r>
              <a:rPr lang="cs-CZ" dirty="0" err="1"/>
              <a:t>repeatable</a:t>
            </a:r>
            <a:r>
              <a:rPr lang="cs-CZ" dirty="0"/>
              <a:t> </a:t>
            </a:r>
            <a:r>
              <a:rPr lang="cs-CZ" dirty="0" err="1"/>
              <a:t>read</a:t>
            </a:r>
            <a:r>
              <a:rPr lang="cs-CZ" dirty="0"/>
              <a:t>. Data, která jednou přečteme, se již nemohou při dalším čtení změnit. Může však nastat tzv. </a:t>
            </a:r>
            <a:r>
              <a:rPr lang="cs-CZ" dirty="0" err="1"/>
              <a:t>phantom</a:t>
            </a:r>
            <a:r>
              <a:rPr lang="cs-CZ" dirty="0"/>
              <a:t> </a:t>
            </a:r>
            <a:r>
              <a:rPr lang="cs-CZ" dirty="0" err="1"/>
              <a:t>read</a:t>
            </a:r>
            <a:r>
              <a:rPr lang="cs-CZ" dirty="0"/>
              <a:t>. Pokud v rámci </a:t>
            </a:r>
            <a:r>
              <a:rPr lang="cs-CZ" dirty="0" err="1"/>
              <a:t>transakace</a:t>
            </a:r>
            <a:r>
              <a:rPr lang="cs-CZ" dirty="0"/>
              <a:t> čteme nějaká data vícekrát, může se stát, že výsledek opakovaného čtení bude obsahovat nové řádky, které při předchozím čtení ve výsledku nebyly. Mezi čteními dat naší transakcí totiž mohla být úspěšně ukončena souběžná transakce, která zapsala nová data.</a:t>
            </a:r>
          </a:p>
          <a:p>
            <a:pPr marL="0" indent="0">
              <a:buNone/>
            </a:pPr>
            <a:r>
              <a:rPr lang="cs-CZ" b="1" dirty="0"/>
              <a:t>4. SERIALIZABLE</a:t>
            </a:r>
            <a:endParaRPr lang="cs-CZ" dirty="0"/>
          </a:p>
          <a:p>
            <a:pPr marL="0" indent="0">
              <a:buNone/>
            </a:pPr>
            <a:r>
              <a:rPr lang="cs-CZ" dirty="0"/>
              <a:t>Nemůže dojít k žádnému výše uvedenému fenoménu, vynucuje ACID.</a:t>
            </a:r>
          </a:p>
        </p:txBody>
      </p:sp>
    </p:spTree>
    <p:extLst>
      <p:ext uri="{BB962C8B-B14F-4D97-AF65-F5344CB8AC3E}">
        <p14:creationId xmlns:p14="http://schemas.microsoft.com/office/powerpoint/2010/main" val="4177904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Struktura </a:t>
            </a:r>
            <a:r>
              <a:rPr lang="cs-CZ" b="1" dirty="0"/>
              <a:t>databáze</a:t>
            </a:r>
            <a:r>
              <a:rPr lang="cs-CZ" dirty="0"/>
              <a:t/>
            </a:r>
            <a:br>
              <a:rPr lang="cs-CZ" dirty="0"/>
            </a:br>
            <a:r>
              <a:rPr lang="cs-CZ" b="1" dirty="0" smtClean="0"/>
              <a:t> </a:t>
            </a:r>
            <a:endParaRPr lang="cs-CZ" b="1"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668215" y="1195755"/>
            <a:ext cx="10621107" cy="498120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smtClean="0"/>
              <a:t>Nejpoužívanějšími </a:t>
            </a:r>
            <a:r>
              <a:rPr lang="cs-CZ" dirty="0"/>
              <a:t>databázemi jsou relační databáze. V nich jsou data ukládána v menších tabulkách, aby se zajistila minimální redundance (nadbytečnost) dat. Tabulky jsou vzájemně propojeny pomocí relací. Relace určují vztahy mezi tabulkami a zjišťují provázanost jednotlivých tabulek. Každá z těchto tabulek by měla obsahovat data týkající se pouze jednoho druhu objektu (např. tabulka objednávek, klientů, cen, zboží atd.). Pro vytvoření dobré databáze je nutné nejdříve navrhnout správnou strukturu jednotlivých tabulek. Tyto tabulky je pak nutné propojit pomocí relací. Tabulky tvoří základ celé struktury databáze. Základní pravidla pro návrh tabulek jsou následující:</a:t>
            </a:r>
          </a:p>
          <a:p>
            <a:pPr marL="0" indent="0">
              <a:buNone/>
            </a:pPr>
            <a:endParaRPr lang="cs-CZ" dirty="0"/>
          </a:p>
          <a:p>
            <a:pPr marL="0" indent="0">
              <a:buNone/>
            </a:pPr>
            <a:r>
              <a:rPr lang="cs-CZ" dirty="0"/>
              <a:t>- každá informace by měla být v databázi obsažena pouze jednou,</a:t>
            </a:r>
          </a:p>
          <a:p>
            <a:pPr marL="0" indent="0">
              <a:buNone/>
            </a:pPr>
            <a:r>
              <a:rPr lang="cs-CZ" dirty="0"/>
              <a:t>- každá tabulka by měla obsahovat informace o jednom typu objektu,</a:t>
            </a:r>
          </a:p>
          <a:p>
            <a:pPr marL="0" indent="0">
              <a:buNone/>
            </a:pPr>
            <a:r>
              <a:rPr lang="cs-CZ" dirty="0"/>
              <a:t>- při návrhu tabulek by se měl vzít do úvahy rozsah budoucích dat.</a:t>
            </a:r>
          </a:p>
          <a:p>
            <a:pPr marL="0" indent="0">
              <a:buFont typeface="Arial" panose="020B0604020202020204" pitchFamily="34" charset="0"/>
              <a:buNone/>
            </a:pPr>
            <a:endParaRPr lang="cs-CZ" dirty="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293077"/>
            <a:ext cx="11400915" cy="1266092"/>
          </a:xfrm>
        </p:spPr>
        <p:txBody>
          <a:bodyPr>
            <a:normAutofit fontScale="90000"/>
          </a:bodyPr>
          <a:lstStyle/>
          <a:p>
            <a:r>
              <a:rPr lang="cs-CZ" sz="4400" b="1" dirty="0"/>
              <a:t>Procedury a funkce, </a:t>
            </a:r>
            <a:r>
              <a:rPr lang="cs-CZ" sz="4400" b="1" dirty="0" err="1"/>
              <a:t>triggery</a:t>
            </a:r>
            <a:r>
              <a:rPr lang="cs-CZ" sz="4400" b="1" dirty="0"/>
              <a:t> a sekvence</a:t>
            </a:r>
            <a:br>
              <a:rPr lang="cs-CZ" sz="4400" b="1" dirty="0"/>
            </a:br>
            <a:endParaRPr lang="cs-CZ" sz="4400" b="1"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277948775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b="1" dirty="0"/>
              <a:t>Funkce, metody a procedury – jaký je mezi nimi rozdíl</a:t>
            </a:r>
            <a:endParaRPr lang="cs-CZ" dirty="0"/>
          </a:p>
          <a:p>
            <a:r>
              <a:rPr lang="cs-CZ" dirty="0"/>
              <a:t>Všechny tři (funkce, metody i procedury) jsou si poměrně dost podobné – je to POJMENOVANÁ posloupnost příkazů, část programu, kterou můžeme opakovaně volat z jiných částí programu.</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84825044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13398"/>
          </a:xfrm>
        </p:spPr>
        <p:txBody>
          <a:bodyPr>
            <a:normAutofit fontScale="90000"/>
          </a:bodyPr>
          <a:lstStyle/>
          <a:p>
            <a:pPr algn="ctr"/>
            <a:r>
              <a:rPr lang="cs-CZ" dirty="0"/>
              <a:t>Formální pohled</a:t>
            </a:r>
            <a:br>
              <a:rPr lang="cs-CZ" dirty="0"/>
            </a:br>
            <a:endParaRPr lang="cs-CZ" dirty="0"/>
          </a:p>
        </p:txBody>
      </p:sp>
      <p:sp>
        <p:nvSpPr>
          <p:cNvPr id="3" name="Zástupný symbol pro obsah 2"/>
          <p:cNvSpPr>
            <a:spLocks noGrp="1"/>
          </p:cNvSpPr>
          <p:nvPr>
            <p:ph idx="1"/>
          </p:nvPr>
        </p:nvSpPr>
        <p:spPr>
          <a:xfrm>
            <a:off x="838200" y="1488831"/>
            <a:ext cx="10515600" cy="4688132"/>
          </a:xfrm>
        </p:spPr>
        <p:txBody>
          <a:bodyPr>
            <a:normAutofit lnSpcReduction="10000"/>
          </a:bodyPr>
          <a:lstStyle/>
          <a:p>
            <a:pPr marL="0" indent="0">
              <a:buNone/>
            </a:pPr>
            <a:r>
              <a:rPr lang="cs-CZ" dirty="0" smtClean="0"/>
              <a:t>Z </a:t>
            </a:r>
            <a:r>
              <a:rPr lang="cs-CZ" dirty="0"/>
              <a:t>formálního hlediska se řídíme názvosloví daného programovacího jazyka.</a:t>
            </a:r>
          </a:p>
          <a:p>
            <a:pPr lvl="0"/>
            <a:r>
              <a:rPr lang="cs-CZ" b="1" dirty="0"/>
              <a:t>Funkce</a:t>
            </a:r>
            <a:r>
              <a:rPr lang="cs-CZ" dirty="0"/>
              <a:t> je pojem z funkcionálního programování, vyskytuje se v jazycích jako je </a:t>
            </a:r>
            <a:r>
              <a:rPr lang="cs-CZ" dirty="0" err="1"/>
              <a:t>JavaScript</a:t>
            </a:r>
            <a:r>
              <a:rPr lang="cs-CZ" dirty="0"/>
              <a:t> nebo třeba </a:t>
            </a:r>
            <a:r>
              <a:rPr lang="cs-CZ" dirty="0" err="1"/>
              <a:t>Haskell</a:t>
            </a:r>
            <a:r>
              <a:rPr lang="cs-CZ" dirty="0"/>
              <a:t>.</a:t>
            </a:r>
          </a:p>
          <a:p>
            <a:pPr lvl="0"/>
            <a:r>
              <a:rPr lang="cs-CZ" dirty="0"/>
              <a:t>Jako </a:t>
            </a:r>
            <a:r>
              <a:rPr lang="cs-CZ" b="1" dirty="0"/>
              <a:t>metody</a:t>
            </a:r>
            <a:r>
              <a:rPr lang="cs-CZ" dirty="0"/>
              <a:t> označujeme </a:t>
            </a:r>
            <a:r>
              <a:rPr lang="cs-CZ" i="1" dirty="0"/>
              <a:t>funkce</a:t>
            </a:r>
            <a:r>
              <a:rPr lang="cs-CZ" dirty="0"/>
              <a:t> v objektově orientovaném programování (OOP), kde dochází k propojení datových struktur a funkčního kódu do objektů. Metody nalezneme v jazycích jako Java, </a:t>
            </a:r>
            <a:r>
              <a:rPr lang="cs-CZ" dirty="0" err="1"/>
              <a:t>Smalltalk</a:t>
            </a:r>
            <a:r>
              <a:rPr lang="cs-CZ" dirty="0"/>
              <a:t> a dalších.</a:t>
            </a:r>
          </a:p>
          <a:p>
            <a:pPr lvl="0"/>
            <a:r>
              <a:rPr lang="cs-CZ" b="1" dirty="0"/>
              <a:t>Procedura</a:t>
            </a:r>
            <a:r>
              <a:rPr lang="cs-CZ" dirty="0"/>
              <a:t> je pojem známý z procedurálních jazyků. Nalezneme je např. v Pascalu, ale také v některých databázových systémech – tzv. uložené procedury.</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72565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Funkce</a:t>
            </a:r>
            <a:endParaRPr lang="cs-CZ" dirty="0"/>
          </a:p>
        </p:txBody>
      </p:sp>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457200" y="1514534"/>
            <a:ext cx="11553986" cy="4857403"/>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Funkce v programování má velmi blízko k funkcím, jak je chápeme v matematice. Funkce má určitý definiční obor (typ vstupních parametrů) a určitý obor hodnot (typ návratové hodnoty).</a:t>
            </a:r>
          </a:p>
          <a:p>
            <a:r>
              <a:rPr lang="cs-CZ" dirty="0"/>
              <a:t>Příklad jednoduché funkce v </a:t>
            </a:r>
            <a:r>
              <a:rPr lang="cs-CZ" dirty="0" err="1"/>
              <a:t>JavaScriptu</a:t>
            </a:r>
            <a:r>
              <a:rPr lang="cs-CZ" dirty="0"/>
              <a:t>:</a:t>
            </a:r>
          </a:p>
          <a:p>
            <a:r>
              <a:rPr lang="cs-CZ" dirty="0" err="1"/>
              <a:t>function</a:t>
            </a:r>
            <a:r>
              <a:rPr lang="cs-CZ" dirty="0"/>
              <a:t> sečti(a, b) { return a + b};</a:t>
            </a:r>
          </a:p>
          <a:p>
            <a:r>
              <a:rPr lang="cs-CZ" dirty="0"/>
              <a:t>V objektových jazycích jako Java máme sice metody a ne funkce, to nám ale nebrání v nich funkce psát:</a:t>
            </a:r>
          </a:p>
          <a:p>
            <a:r>
              <a:rPr lang="cs-CZ" dirty="0"/>
              <a:t>public static </a:t>
            </a:r>
            <a:r>
              <a:rPr lang="cs-CZ" dirty="0" err="1"/>
              <a:t>int</a:t>
            </a:r>
            <a:r>
              <a:rPr lang="cs-CZ" dirty="0"/>
              <a:t> sečti(</a:t>
            </a:r>
            <a:r>
              <a:rPr lang="cs-CZ" dirty="0" err="1"/>
              <a:t>int</a:t>
            </a:r>
            <a:r>
              <a:rPr lang="cs-CZ" dirty="0"/>
              <a:t> a, </a:t>
            </a:r>
            <a:r>
              <a:rPr lang="cs-CZ" dirty="0" err="1"/>
              <a:t>int</a:t>
            </a:r>
            <a:r>
              <a:rPr lang="cs-CZ" dirty="0"/>
              <a:t> b) { return a + b}; </a:t>
            </a:r>
          </a:p>
          <a:p>
            <a:r>
              <a:rPr lang="cs-CZ" dirty="0"/>
              <a:t>Přestože sečti() je formálně metoda (veřejná a statická), ve skutečnosti se jedná o funkci a třída zde plní pouze úlohu jmenného prostoru (společně s názvem balíčku) a nevytváříme její instance (resp. nemusíme). Jedná se o návrhový vzor Knihovní třída.</a:t>
            </a:r>
          </a:p>
          <a:p>
            <a:r>
              <a:rPr lang="cs-CZ" dirty="0"/>
              <a:t>V Javě najdeme takové funkce např. ve třídě </a:t>
            </a:r>
            <a:r>
              <a:rPr lang="cs-CZ" dirty="0" err="1"/>
              <a:t>java.lang.Math</a:t>
            </a:r>
            <a:r>
              <a:rPr lang="cs-CZ" dirty="0"/>
              <a:t>. Následující funkce vrací větší ze dvou čísel:</a:t>
            </a:r>
          </a:p>
          <a:p>
            <a:r>
              <a:rPr lang="cs-CZ" dirty="0" err="1"/>
              <a:t>int</a:t>
            </a:r>
            <a:r>
              <a:rPr lang="cs-CZ" dirty="0"/>
              <a:t> x = </a:t>
            </a:r>
            <a:r>
              <a:rPr lang="cs-CZ" dirty="0" err="1"/>
              <a:t>java.lang.Math.max</a:t>
            </a:r>
            <a:r>
              <a:rPr lang="cs-CZ" dirty="0"/>
              <a:t>(a, b);</a:t>
            </a:r>
          </a:p>
        </p:txBody>
      </p:sp>
    </p:spTree>
    <p:extLst>
      <p:ext uri="{BB962C8B-B14F-4D97-AF65-F5344CB8AC3E}">
        <p14:creationId xmlns:p14="http://schemas.microsoft.com/office/powerpoint/2010/main" val="347477998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82321"/>
          </a:xfrm>
        </p:spPr>
        <p:txBody>
          <a:bodyPr>
            <a:normAutofit fontScale="90000"/>
          </a:bodyPr>
          <a:lstStyle/>
          <a:p>
            <a:pPr algn="ctr"/>
            <a:r>
              <a:rPr lang="cs-CZ" b="1" dirty="0"/>
              <a:t>Procedura</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1371600"/>
            <a:ext cx="10918556" cy="5000337"/>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Procedura je zvláštním případem funkce – NEMÁ návratovou hodnotu a nemusí mít ani vstupní parametry. Používají se často při dávkovém zpracování – např. každou hodinu zavoláme proceduru, která zpracuje objednávky, které se nashromáždily v databázi, a předá je do jiného systému.</a:t>
            </a:r>
          </a:p>
          <a:p>
            <a:r>
              <a:rPr lang="cs-CZ" dirty="0"/>
              <a:t>Příklad velmi jednoduché procedury v </a:t>
            </a:r>
            <a:r>
              <a:rPr lang="cs-CZ" dirty="0" err="1"/>
              <a:t>PostgreSQL</a:t>
            </a:r>
            <a:r>
              <a:rPr lang="cs-CZ" dirty="0"/>
              <a:t>, která sečte u dosud nesečtených řádků hodnoty sloupců a </a:t>
            </a:r>
            <a:r>
              <a:rPr lang="cs-CZ" dirty="0" err="1"/>
              <a:t>a</a:t>
            </a:r>
            <a:r>
              <a:rPr lang="cs-CZ" dirty="0"/>
              <a:t> b a výsledek uloží do sloupce c:</a:t>
            </a:r>
          </a:p>
          <a:p>
            <a:r>
              <a:rPr lang="cs-CZ" dirty="0"/>
              <a:t>CREATE OR REPLACE FUNCTION sčítej()</a:t>
            </a:r>
          </a:p>
          <a:p>
            <a:r>
              <a:rPr lang="cs-CZ" dirty="0"/>
              <a:t>RETURNS </a:t>
            </a:r>
            <a:r>
              <a:rPr lang="cs-CZ" dirty="0" err="1"/>
              <a:t>void</a:t>
            </a:r>
            <a:r>
              <a:rPr lang="cs-CZ" dirty="0"/>
              <a:t> AS</a:t>
            </a:r>
          </a:p>
          <a:p>
            <a:r>
              <a:rPr lang="cs-CZ" dirty="0"/>
              <a:t>$BODY$</a:t>
            </a:r>
          </a:p>
          <a:p>
            <a:r>
              <a:rPr lang="cs-CZ" dirty="0"/>
              <a:t>UPDATE </a:t>
            </a:r>
            <a:r>
              <a:rPr lang="cs-CZ" dirty="0" err="1"/>
              <a:t>tabulka_součtů</a:t>
            </a:r>
            <a:endParaRPr lang="cs-CZ" dirty="0"/>
          </a:p>
          <a:p>
            <a:r>
              <a:rPr lang="cs-CZ" dirty="0"/>
              <a:t>SET c = a + b</a:t>
            </a:r>
          </a:p>
          <a:p>
            <a:r>
              <a:rPr lang="cs-CZ" dirty="0"/>
              <a:t>WHERE c IS NULL</a:t>
            </a:r>
          </a:p>
          <a:p>
            <a:r>
              <a:rPr lang="cs-CZ" dirty="0"/>
              <a:t>$BODY$</a:t>
            </a:r>
          </a:p>
          <a:p>
            <a:r>
              <a:rPr lang="cs-CZ" dirty="0"/>
              <a:t>LANGUAGE </a:t>
            </a:r>
            <a:r>
              <a:rPr lang="cs-CZ" dirty="0" err="1"/>
              <a:t>sql</a:t>
            </a:r>
            <a:r>
              <a:rPr lang="cs-CZ" dirty="0"/>
              <a:t> VOLATILE;</a:t>
            </a:r>
          </a:p>
        </p:txBody>
      </p:sp>
    </p:spTree>
    <p:extLst>
      <p:ext uri="{BB962C8B-B14F-4D97-AF65-F5344CB8AC3E}">
        <p14:creationId xmlns:p14="http://schemas.microsoft.com/office/powerpoint/2010/main" val="275434376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703385" y="304800"/>
            <a:ext cx="10632830" cy="56973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Tato procedura je napsaná v jazyce SQL – kromě toho můžeme psát </a:t>
            </a:r>
            <a:r>
              <a:rPr lang="cs-CZ" dirty="0" err="1"/>
              <a:t>plpgsql</a:t>
            </a:r>
            <a:r>
              <a:rPr lang="cs-CZ" dirty="0"/>
              <a:t>, který nám umožní tvořit i velmi složité procedury, případně můžeme použít jazyk C či jiný.</a:t>
            </a:r>
          </a:p>
          <a:p>
            <a:r>
              <a:rPr lang="cs-CZ" dirty="0"/>
              <a:t>Výše uvedená procedura (formálně funkce) nemá žádné vstupní parametry ani návratovou hodnotu, je to prostě jen posloupnost příkazů jazyka, kterou jsme si nějak pojmenovali a uložili.</a:t>
            </a:r>
          </a:p>
          <a:p>
            <a:r>
              <a:rPr lang="cs-CZ" dirty="0"/>
              <a:t>Zajímavostí je, že procedury můžou mít parametry – a to nejen klasické vstupní, ale i výstupní (nebo vstupně/výstupní). Procedura s výstupním parametrem nám slouží podobně jako funkce – přestože nemá klasickou návratovou hodnotu. Proceduře můžeme např. předat nějaká data a ona nám je upraví.</a:t>
            </a:r>
          </a:p>
          <a:p>
            <a:r>
              <a:rPr lang="cs-CZ" dirty="0"/>
              <a:t>Takové procedury si můžeme simulovat i v jazyce Java. Mějme nějakou přepravku (strukturu):</a:t>
            </a:r>
          </a:p>
        </p:txBody>
      </p:sp>
    </p:spTree>
    <p:extLst>
      <p:ext uri="{BB962C8B-B14F-4D97-AF65-F5344CB8AC3E}">
        <p14:creationId xmlns:p14="http://schemas.microsoft.com/office/powerpoint/2010/main" val="370504647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Metoda</a:t>
            </a:r>
            <a:r>
              <a:rPr lang="cs-CZ" dirty="0"/>
              <a:t/>
            </a:r>
            <a:br>
              <a:rPr lang="cs-CZ" dirty="0"/>
            </a:b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Metody jsou součástí třídy a (pokud nejsou statické) jsou úzce spjaté s danou instancí třídy (objektem). Nejsou to tedy funkce pracující s nějakými globálními proměnnými a daty, ale mají přístup k proměnným dané instance (v tomto případě osoby).</a:t>
            </a:r>
          </a:p>
          <a:p>
            <a:r>
              <a:rPr lang="cs-CZ" dirty="0"/>
              <a:t>Předchozí příklad můžeme přepsat „</a:t>
            </a:r>
            <a:r>
              <a:rPr lang="cs-CZ" dirty="0" err="1"/>
              <a:t>objektovějším</a:t>
            </a:r>
            <a:r>
              <a:rPr lang="cs-CZ" dirty="0"/>
              <a:t>“ způsobem:</a:t>
            </a:r>
          </a:p>
          <a:p>
            <a:r>
              <a:rPr lang="cs-CZ" dirty="0"/>
              <a:t>public </a:t>
            </a:r>
            <a:r>
              <a:rPr lang="cs-CZ" dirty="0" err="1"/>
              <a:t>class</a:t>
            </a:r>
            <a:r>
              <a:rPr lang="cs-CZ" dirty="0"/>
              <a:t> Osoba { public </a:t>
            </a:r>
            <a:r>
              <a:rPr lang="cs-CZ" dirty="0" err="1"/>
              <a:t>String</a:t>
            </a:r>
            <a:r>
              <a:rPr lang="cs-CZ" dirty="0"/>
              <a:t> jméno; public </a:t>
            </a:r>
            <a:r>
              <a:rPr lang="cs-CZ" dirty="0" err="1"/>
              <a:t>String</a:t>
            </a:r>
            <a:r>
              <a:rPr lang="cs-CZ" dirty="0"/>
              <a:t> příjmení; public </a:t>
            </a:r>
            <a:r>
              <a:rPr lang="cs-CZ" dirty="0" err="1"/>
              <a:t>String</a:t>
            </a:r>
            <a:r>
              <a:rPr lang="cs-CZ" dirty="0"/>
              <a:t> </a:t>
            </a:r>
            <a:r>
              <a:rPr lang="cs-CZ" dirty="0" err="1"/>
              <a:t>getCeléJméno</a:t>
            </a:r>
            <a:r>
              <a:rPr lang="cs-CZ" dirty="0"/>
              <a:t>() { return jméno + " " + příjmení}};	</a:t>
            </a:r>
          </a:p>
          <a:p>
            <a:r>
              <a:rPr lang="cs-CZ" dirty="0"/>
              <a:t>Třídu s uloženými procedurami vůbec nepotřebujeme a požadovanou funkcionalitu přesuneme blíže k datům (do třídy Osoba). Všimněte si, že ani NEMUSÍME ukládat vypočtenou hodnotu </a:t>
            </a:r>
            <a:r>
              <a:rPr lang="cs-CZ" dirty="0" err="1"/>
              <a:t>celéJméno</a:t>
            </a:r>
            <a:r>
              <a:rPr lang="cs-CZ" dirty="0"/>
              <a:t> – vypočteme ji až ve chvíli, kdy ji někdo bude potřebovat, tzn. zavolá metodu </a:t>
            </a:r>
            <a:r>
              <a:rPr lang="cs-CZ" dirty="0" err="1"/>
              <a:t>get</a:t>
            </a:r>
            <a:r>
              <a:rPr lang="cs-CZ" dirty="0"/>
              <a:t> </a:t>
            </a:r>
            <a:r>
              <a:rPr lang="cs-CZ" dirty="0" err="1"/>
              <a:t>CeléJméno</a:t>
            </a:r>
            <a:r>
              <a:rPr lang="cs-CZ" dirty="0"/>
              <a:t>().</a:t>
            </a:r>
          </a:p>
          <a:p>
            <a:pPr marL="0" indent="0">
              <a:buNone/>
            </a:pPr>
            <a:endParaRPr lang="cs-CZ" dirty="0"/>
          </a:p>
        </p:txBody>
      </p:sp>
    </p:spTree>
    <p:extLst>
      <p:ext uri="{BB962C8B-B14F-4D97-AF65-F5344CB8AC3E}">
        <p14:creationId xmlns:p14="http://schemas.microsoft.com/office/powerpoint/2010/main" val="33717478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Co to je </a:t>
            </a:r>
            <a:r>
              <a:rPr lang="cs-CZ" b="1" dirty="0" err="1"/>
              <a:t>trigger</a:t>
            </a:r>
            <a:r>
              <a:rPr lang="cs-CZ" b="1" dirty="0"/>
              <a:t> ? </a:t>
            </a:r>
            <a:br>
              <a:rPr lang="cs-CZ" b="1" dirty="0"/>
            </a:b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a:t>Co to je </a:t>
            </a:r>
            <a:r>
              <a:rPr lang="cs-CZ" b="1" dirty="0" err="1"/>
              <a:t>trigger</a:t>
            </a:r>
            <a:r>
              <a:rPr lang="cs-CZ" b="1" dirty="0"/>
              <a:t> ? </a:t>
            </a:r>
            <a:br>
              <a:rPr lang="cs-CZ" b="1" dirty="0"/>
            </a:br>
            <a:r>
              <a:rPr lang="cs-CZ" dirty="0"/>
              <a:t>Trigger je procedura, která je automaticky spouštěna, když se něco stane. Mohu ho definovat na DML (modifikace) i DDL (vytváření) operace. A navíc mohu říct, jestli se má provést před, nebo po dané operaci. (BEFORE, AFTER) Zajímavostí je, že </a:t>
            </a:r>
            <a:r>
              <a:rPr lang="cs-CZ" dirty="0" err="1"/>
              <a:t>trigger</a:t>
            </a:r>
            <a:r>
              <a:rPr lang="cs-CZ" dirty="0"/>
              <a:t> se může jmenovat stejně jako tabulka (avšak není to doporučováno) a že lze definovat libovolný počet </a:t>
            </a:r>
            <a:r>
              <a:rPr lang="cs-CZ" dirty="0" err="1"/>
              <a:t>triggerů</a:t>
            </a:r>
            <a:r>
              <a:rPr lang="cs-CZ" dirty="0"/>
              <a:t> na stejnou tabulku i událost. Avšak pozor: nelze určit pořadí </a:t>
            </a:r>
            <a:r>
              <a:rPr lang="cs-CZ" dirty="0" err="1"/>
              <a:t>triggerů</a:t>
            </a:r>
            <a:r>
              <a:rPr lang="cs-CZ" dirty="0"/>
              <a:t>, ve kterém budou volány a </a:t>
            </a:r>
            <a:r>
              <a:rPr lang="cs-CZ" dirty="0" err="1"/>
              <a:t>triggery</a:t>
            </a:r>
            <a:r>
              <a:rPr lang="cs-CZ" dirty="0"/>
              <a:t> nesmí na sobě vzájemně záviset. V </a:t>
            </a:r>
            <a:r>
              <a:rPr lang="cs-CZ" dirty="0" err="1"/>
              <a:t>triggerech</a:t>
            </a:r>
            <a:r>
              <a:rPr lang="cs-CZ" dirty="0"/>
              <a:t> se také nesmí využívat rekurzivní volání. V těle </a:t>
            </a:r>
            <a:r>
              <a:rPr lang="cs-CZ" dirty="0" err="1"/>
              <a:t>triggeru</a:t>
            </a:r>
            <a:r>
              <a:rPr lang="cs-CZ" dirty="0"/>
              <a:t> lze provádět libovolné SQL dotazy - INSERT, UPDATE, DELETE. Avšak pokud chcete použít dotaz SELECT, musíte ho využít v kombinaci s klíčovým slovem INTO, které zajistí uložení načtených dat do lokálních proměnných, nebo kurzoru.</a:t>
            </a:r>
          </a:p>
          <a:p>
            <a:endParaRPr lang="cs-CZ" dirty="0"/>
          </a:p>
        </p:txBody>
      </p:sp>
    </p:spTree>
    <p:extLst>
      <p:ext uri="{BB962C8B-B14F-4D97-AF65-F5344CB8AC3E}">
        <p14:creationId xmlns:p14="http://schemas.microsoft.com/office/powerpoint/2010/main" val="11325598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a:t>Triggery</a:t>
            </a:r>
            <a:r>
              <a:rPr lang="cs-CZ" b="1" dirty="0"/>
              <a:t> a transakce</a:t>
            </a:r>
            <a:r>
              <a:rPr lang="cs-CZ" dirty="0"/>
              <a:t/>
            </a:r>
            <a:br>
              <a:rPr lang="cs-CZ" dirty="0"/>
            </a:b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Trigger se vždy provádí jako součást </a:t>
            </a:r>
            <a:r>
              <a:rPr lang="cs-CZ" u="sng" dirty="0"/>
              <a:t>transakce</a:t>
            </a:r>
            <a:r>
              <a:rPr lang="cs-CZ" dirty="0"/>
              <a:t>, v níž je spuštěn příkaz, který </a:t>
            </a:r>
            <a:r>
              <a:rPr lang="cs-CZ" dirty="0" err="1"/>
              <a:t>trigger</a:t>
            </a:r>
            <a:r>
              <a:rPr lang="cs-CZ" dirty="0"/>
              <a:t> spustil. Chyba, která případně nastane při provádění </a:t>
            </a:r>
            <a:r>
              <a:rPr lang="cs-CZ" dirty="0" err="1"/>
              <a:t>triggeru</a:t>
            </a:r>
            <a:r>
              <a:rPr lang="cs-CZ" dirty="0"/>
              <a:t>, má stejné důsledky, jako chyba ve spouštěcím příkazu - </a:t>
            </a:r>
            <a:r>
              <a:rPr lang="cs-CZ" dirty="0" err="1"/>
              <a:t>trigger</a:t>
            </a:r>
            <a:r>
              <a:rPr lang="cs-CZ" dirty="0"/>
              <a:t> nelze odvolat bez odvolání tohoto příkazu, příkaz nelze odvolat bez odvolání změn provedených </a:t>
            </a:r>
            <a:r>
              <a:rPr lang="cs-CZ" dirty="0" err="1"/>
              <a:t>triggerem</a:t>
            </a:r>
            <a:r>
              <a:rPr lang="cs-CZ" dirty="0"/>
              <a:t>.</a:t>
            </a:r>
          </a:p>
          <a:p>
            <a:r>
              <a:rPr lang="cs-CZ" dirty="0"/>
              <a:t>Chyby </a:t>
            </a:r>
            <a:r>
              <a:rPr lang="cs-CZ" u="sng" dirty="0"/>
              <a:t>kategorie</a:t>
            </a:r>
            <a:r>
              <a:rPr lang="cs-CZ" dirty="0"/>
              <a:t> "</a:t>
            </a:r>
            <a:r>
              <a:rPr lang="cs-CZ" dirty="0" err="1"/>
              <a:t>rollback</a:t>
            </a:r>
            <a:r>
              <a:rPr lang="cs-CZ" dirty="0"/>
              <a:t> </a:t>
            </a:r>
            <a:r>
              <a:rPr lang="cs-CZ" dirty="0" err="1"/>
              <a:t>exception</a:t>
            </a:r>
            <a:r>
              <a:rPr lang="cs-CZ" dirty="0"/>
              <a:t> </a:t>
            </a:r>
            <a:r>
              <a:rPr lang="cs-CZ" dirty="0" err="1"/>
              <a:t>condition</a:t>
            </a:r>
            <a:r>
              <a:rPr lang="cs-CZ" dirty="0"/>
              <a:t>", pokud se vyskytnou uvnitř </a:t>
            </a:r>
            <a:r>
              <a:rPr lang="cs-CZ" dirty="0" err="1"/>
              <a:t>triggeru</a:t>
            </a:r>
            <a:r>
              <a:rPr lang="cs-CZ" dirty="0"/>
              <a:t>, ignorují vnitřní deklarace </a:t>
            </a:r>
            <a:r>
              <a:rPr lang="cs-CZ" dirty="0" err="1"/>
              <a:t>handlerů</a:t>
            </a:r>
            <a:r>
              <a:rPr lang="cs-CZ" dirty="0"/>
              <a:t> (tj. </a:t>
            </a:r>
            <a:r>
              <a:rPr lang="cs-CZ" dirty="0" err="1"/>
              <a:t>handlery</a:t>
            </a:r>
            <a:r>
              <a:rPr lang="cs-CZ" dirty="0"/>
              <a:t> v </a:t>
            </a:r>
            <a:r>
              <a:rPr lang="cs-CZ" dirty="0" err="1"/>
              <a:t>triggeru</a:t>
            </a:r>
            <a:r>
              <a:rPr lang="cs-CZ" dirty="0"/>
              <a:t> a procedurách volaných tímto </a:t>
            </a:r>
            <a:r>
              <a:rPr lang="cs-CZ" dirty="0" err="1"/>
              <a:t>triggerem</a:t>
            </a:r>
            <a:r>
              <a:rPr lang="cs-CZ" dirty="0"/>
              <a:t>). Zachytit je lze pouze </a:t>
            </a:r>
            <a:r>
              <a:rPr lang="cs-CZ" dirty="0" err="1"/>
              <a:t>handlerem</a:t>
            </a:r>
            <a:r>
              <a:rPr lang="cs-CZ" dirty="0"/>
              <a:t> pro spouštěcí příkaz.</a:t>
            </a:r>
          </a:p>
          <a:p>
            <a:r>
              <a:rPr lang="cs-CZ" dirty="0"/>
              <a:t>Uvnitř </a:t>
            </a:r>
            <a:r>
              <a:rPr lang="cs-CZ" dirty="0" err="1"/>
              <a:t>triggerů</a:t>
            </a:r>
            <a:r>
              <a:rPr lang="cs-CZ" dirty="0"/>
              <a:t> se nesmí provádět žádné explicitní transakční příkazy, v opačném případě nastane chybový </a:t>
            </a:r>
            <a:r>
              <a:rPr lang="cs-CZ" dirty="0" err="1">
                <a:hlinkClick r:id="rId2"/>
              </a:rPr>
              <a:t>sqlstate</a:t>
            </a:r>
            <a:r>
              <a:rPr lang="cs-CZ" dirty="0"/>
              <a:t> 2D000 (SQ_INVAL_TRANS_TERM).</a:t>
            </a:r>
          </a:p>
          <a:p>
            <a:pPr marL="0" indent="0">
              <a:buNone/>
            </a:pPr>
            <a:endParaRPr lang="cs-CZ" dirty="0"/>
          </a:p>
        </p:txBody>
      </p:sp>
    </p:spTree>
    <p:extLst>
      <p:ext uri="{BB962C8B-B14F-4D97-AF65-F5344CB8AC3E}">
        <p14:creationId xmlns:p14="http://schemas.microsoft.com/office/powerpoint/2010/main" val="37433411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1396039"/>
          </a:xfrm>
        </p:spPr>
        <p:txBody>
          <a:bodyPr>
            <a:normAutofit/>
          </a:bodyPr>
          <a:lstStyle/>
          <a:p>
            <a:pPr lvl="0"/>
            <a:r>
              <a:rPr lang="cs-CZ" sz="3600" b="1" dirty="0"/>
              <a:t>Analytické nástroje. OLAP </a:t>
            </a:r>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786047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Databázová tabulka</a:t>
            </a: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1642820"/>
            <a:ext cx="10686081" cy="44833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a:t>V jedné tabulce by měly být informace o jednom typu objektu. Databázová tabulka je podobná běžné tabulce. Řádky obsahují záznamy (o jednom objektu) a sloupce označujeme položky či pole. Polem je totiž někdy zván i průsečík určitého řádku a sloupce, který obsahuje jedinou hodnotu (datový prvek).</a:t>
            </a:r>
          </a:p>
          <a:p>
            <a:pPr marL="0" indent="0">
              <a:buFont typeface="Arial" panose="020B0604020202020204" pitchFamily="34" charset="0"/>
              <a:buNone/>
            </a:pPr>
            <a:endParaRPr lang="cs-CZ" dirty="0"/>
          </a:p>
        </p:txBody>
      </p:sp>
      <p:pic>
        <p:nvPicPr>
          <p:cNvPr id="12" name="Obrázek 11"/>
          <p:cNvPicPr/>
          <p:nvPr/>
        </p:nvPicPr>
        <p:blipFill>
          <a:blip r:embed="rId6">
            <a:extLst>
              <a:ext uri="{28A0092B-C50C-407E-A947-70E740481C1C}">
                <a14:useLocalDpi xmlns:a14="http://schemas.microsoft.com/office/drawing/2010/main" val="0"/>
              </a:ext>
            </a:extLst>
          </a:blip>
          <a:srcRect/>
          <a:stretch>
            <a:fillRect/>
          </a:stretch>
        </p:blipFill>
        <p:spPr bwMode="auto">
          <a:xfrm>
            <a:off x="2919879" y="3770337"/>
            <a:ext cx="5760720" cy="2037080"/>
          </a:xfrm>
          <a:prstGeom prst="rect">
            <a:avLst/>
          </a:prstGeom>
          <a:noFill/>
          <a:ln>
            <a:noFill/>
          </a:ln>
        </p:spPr>
      </p:pic>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597877"/>
            <a:ext cx="10515600" cy="5579086"/>
          </a:xfrm>
        </p:spPr>
        <p:txBody>
          <a:bodyPr>
            <a:normAutofit fontScale="92500" lnSpcReduction="20000"/>
          </a:bodyPr>
          <a:lstStyle/>
          <a:p>
            <a:r>
              <a:rPr lang="cs-CZ" b="1" dirty="0"/>
              <a:t>Co a jak zjednodušuje práci</a:t>
            </a:r>
            <a:r>
              <a:rPr lang="cs-CZ" dirty="0"/>
              <a:t/>
            </a:r>
            <a:br>
              <a:rPr lang="cs-CZ" dirty="0"/>
            </a:br>
            <a:r>
              <a:rPr lang="cs-CZ" dirty="0"/>
              <a:t>Cesta k úspěšné analýze dat začíná už při jejich přípravě. Prvním důležitým krokem je shromáždění dat z podnikových systémů do formy vhodné pro analýzu a reportování. Již při této přípravě je nutné dbát na správné sjednocení různorodých dat a ošetření jejich kvality. Musíme vždy důvěryhodně zdokumentovat vazby na zdrojové systémy, aby výsledky byly vždy věrohodné a doložitelné - pro případ řešení chyb, které se v původních datech vyskytují. Výsledná data se ukládají do relační databáze, kde jsou k dispozici v rozsahu potřebném k operativním analýzám. Takto relačně připravená data slouží k vytváření detailních reportů o výkonnostních parametrech společnosti a jednodušším analýzám založeným na detailních datech. V následujícím zjednodušeném příkladu si však představme požadavek na jiný typ informací: Firma s celostátní působností prodává různé kategorie výrobků. Manažer člení jednotlivé pobočky do regionů. Kategorie prodávaných výrobků mají tři úrovně - kategorie, podkategorie, konkrétní výrobek. Firma má logicky definováno, že prodej se řídí plánem. Reálné plnění plánu je pak dáno součtem za všechny výrobky a všechny pobočky. </a:t>
            </a:r>
            <a:br>
              <a:rPr lang="cs-CZ" dirty="0"/>
            </a:b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6087519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r>
              <a:rPr lang="cs-CZ" b="1" dirty="0"/>
              <a:t>Jak tyto informace získat?</a:t>
            </a:r>
            <a:r>
              <a:rPr lang="cs-CZ" dirty="0"/>
              <a:t/>
            </a:r>
            <a:br>
              <a:rPr lang="cs-CZ" dirty="0"/>
            </a:br>
            <a:r>
              <a:rPr lang="cs-CZ" dirty="0"/>
              <a:t>Pro tyto potřeby slouží pokročilé analýzy, které jsou označovány jako multidimenzionální. Manažer může sledovat měřitelné parametry firmy v souvislostech, různých úhlech a různých mírách detailu. K takové analýze je nutná technologie OLAP (on-line </a:t>
            </a:r>
            <a:r>
              <a:rPr lang="cs-CZ" dirty="0" err="1"/>
              <a:t>analytical</a:t>
            </a:r>
            <a:r>
              <a:rPr lang="cs-CZ" dirty="0"/>
              <a:t> </a:t>
            </a:r>
            <a:r>
              <a:rPr lang="cs-CZ" dirty="0" err="1"/>
              <a:t>processing</a:t>
            </a:r>
            <a:r>
              <a:rPr lang="cs-CZ" dirty="0"/>
              <a:t>), která zajistí uložení a </a:t>
            </a:r>
            <a:r>
              <a:rPr lang="cs-CZ" dirty="0" err="1"/>
              <a:t>předpočítání</a:t>
            </a:r>
            <a:r>
              <a:rPr lang="cs-CZ" dirty="0"/>
              <a:t> dat takovým způsobem, že následné dotazy trvají přiměřenou dobu. Technologie OLAP přináší možnost pracovat s daty na sumární úrovni, zde identifikovat problém či zajímavou oblast a tzv. drilováním postupovat k takové úrovni detailu, která je pro naše rozhodování zajímavá. Typickou oblastí, na které se výhody technologie OLAP demonstrují, je analýza prodeje. </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10869353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457200" y="257908"/>
            <a:ext cx="11553986" cy="6114029"/>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Manažer může prostřednictvím nástrojů pro práci s </a:t>
            </a:r>
            <a:r>
              <a:rPr lang="cs-CZ" dirty="0" err="1"/>
              <a:t>OLAPem</a:t>
            </a:r>
            <a:r>
              <a:rPr lang="cs-CZ" dirty="0"/>
              <a:t> kontrolovat, jak se vyvíjí realita proti plánu. Pokud plán není plněn, trendová křivka včas tuto informaci ukazuje, a konec roku nemusí skončit fiaskem. Sumární čísla je možné snadno </a:t>
            </a:r>
            <a:r>
              <a:rPr lang="cs-CZ" dirty="0" err="1"/>
              <a:t>rozdrilovat</a:t>
            </a:r>
            <a:r>
              <a:rPr lang="cs-CZ" dirty="0"/>
              <a:t> o úroveň níže, pak jsou vidět sumární plnění plánu v jednotlivých regionech. Analýza může ukázat, že problém spočívá pouze v jediném z nich, ostatní plán plní. Dalším drilováním se dostane na úroveň poboček, kde identifikuje pět takových, které v problematickém regionu výrazně zaostávají. Systém umožní </a:t>
            </a:r>
            <a:r>
              <a:rPr lang="cs-CZ" dirty="0" err="1"/>
              <a:t>rozdrilování</a:t>
            </a:r>
            <a:r>
              <a:rPr lang="cs-CZ" dirty="0"/>
              <a:t> na úroveň kategorií a subkategorií až na jednotlivé výrobky, které se v daném místě nedaří prodávat. Na základě takové informace pak lze navrhnout a provádět korektivní kroky, které situaci zlepší. Z příkladu je patrné, že data při použití technologie OLAP jsou vlastně uložena ve stromové struktuře - kostce. Zde jsou pro každou úroveň hloubky tohoto stromu </a:t>
            </a:r>
            <a:r>
              <a:rPr lang="cs-CZ" dirty="0" err="1"/>
              <a:t>předpočítány</a:t>
            </a:r>
            <a:r>
              <a:rPr lang="cs-CZ" dirty="0"/>
              <a:t> hodnoty pro příslušný podstrom. Taková hierarchická struktura je definovatelná na většině podnikových dat. Výrazně zpřehledňuje a zjednodušuje analýzu při jejich vyhodnocování. Cenou za toto zjednodušení je čas a místo potřebné k vypočítání a uložení zmíněného stromu. Je-li však kostka naplněna, dokáže přesně odpovídat na velmi komplikované dotazy, zejména provádět srovnání časových řezů omezených složitými podmínkami. Typický komplikovaný dotaz zní: "Kterých deset zákazníků zaznamenalo nejvyšší nárůst obratu s mojí firmou ve srovnání s minulým rokem, a to v okresech, které patří mezi 20 % mých nejméně ziskových?" Výsledek pak může sloužit pro nadstandardní péči o tyto zákazníky. S technologií OLAP je možno dotazovat data z mnoha úhlů pohledu - mnoha dimenzí - a tyto úhly libovolně parametrizovat. Jak jsme si ukázali, pro tyto typy dotazů není vhodné ukládat data v relační podobě. </a:t>
            </a:r>
          </a:p>
        </p:txBody>
      </p:sp>
    </p:spTree>
    <p:extLst>
      <p:ext uri="{BB962C8B-B14F-4D97-AF65-F5344CB8AC3E}">
        <p14:creationId xmlns:p14="http://schemas.microsoft.com/office/powerpoint/2010/main" val="39379222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726832"/>
            <a:ext cx="10918556" cy="56451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b="1" dirty="0"/>
              <a:t>Analytické nástroje</a:t>
            </a:r>
            <a:r>
              <a:rPr lang="cs-CZ" dirty="0"/>
              <a:t/>
            </a:r>
            <a:br>
              <a:rPr lang="cs-CZ" dirty="0"/>
            </a:br>
            <a:r>
              <a:rPr lang="cs-CZ" dirty="0"/>
              <a:t>Až do tohoto okamžiku jsme popisovali způsoby a technologie uložení dat. K práci s nimi (provádění analýz) jsou zapotřebí vhodné nástroje. Volba vhodného analytického nástroje je pro efektivní získávání informací naprosto klíčovou záležitostí. Je nutné zohlednit zejména zkušenosti analytiků, kteří ve firmě již dnes pracují s prostředky, které mají k dispozici - velmi často jsou používány nástroje z rodiny Microsoft Office. Je proto důležité, aby zvolené řešení umožňovalo dostatečnou spolupráci s nástroji, se kterými jsou lidé zvyklí pracovat - to vede k nižším nákladům na adoptování efektivnějšího způsobu práce s informacemi. Zároveň musí být také zajištěna bezpečnost přístupu k informacím, automatizovaná distribuce reportů, kvalitní grafický výstup pro prezentování, případně integrace s firemním intranetem. </a:t>
            </a:r>
            <a:br>
              <a:rPr lang="cs-CZ" dirty="0"/>
            </a:br>
            <a:endParaRPr lang="cs-CZ" dirty="0"/>
          </a:p>
        </p:txBody>
      </p:sp>
    </p:spTree>
    <p:extLst>
      <p:ext uri="{BB962C8B-B14F-4D97-AF65-F5344CB8AC3E}">
        <p14:creationId xmlns:p14="http://schemas.microsoft.com/office/powerpoint/2010/main" val="283108928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OLAP kostka</a:t>
            </a: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019122" y="1430215"/>
            <a:ext cx="10446047" cy="474674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OLAP krychle (online </a:t>
            </a:r>
            <a:r>
              <a:rPr lang="cs-CZ" dirty="0" err="1"/>
              <a:t>analytical</a:t>
            </a:r>
            <a:r>
              <a:rPr lang="cs-CZ" dirty="0"/>
              <a:t> </a:t>
            </a:r>
            <a:r>
              <a:rPr lang="cs-CZ" dirty="0" err="1"/>
              <a:t>processing</a:t>
            </a:r>
            <a:r>
              <a:rPr lang="cs-CZ" dirty="0"/>
              <a:t>) je způsob organizace dat, který rozšiřuje dvojrozměrně tabulkové uspořádání tak, že každá datová dimenze je uložena v jedné ose kostky. Tím překonává některá omezení relačních databází.</a:t>
            </a:r>
          </a:p>
          <a:p>
            <a:r>
              <a:rPr lang="cs-CZ" dirty="0"/>
              <a:t>Uspořádání dat do </a:t>
            </a:r>
            <a:r>
              <a:rPr lang="cs-CZ" u="sng" dirty="0"/>
              <a:t>vektorů</a:t>
            </a:r>
            <a:r>
              <a:rPr lang="cs-CZ" dirty="0"/>
              <a:t> kostek umožňuje k nim zpětně přistupovat z různých hledisek (dimenzí) stejným způsobem. Odpadá tím na výkonnost systému náročné spojování mnoha tabulek </a:t>
            </a:r>
            <a:r>
              <a:rPr lang="cs-CZ" u="sng" dirty="0"/>
              <a:t>RDBMS</a:t>
            </a:r>
            <a:r>
              <a:rPr lang="cs-CZ" dirty="0"/>
              <a:t>. Nicméně fyzické ukládání dat do kostek neumožňuje rychlou editaci, v takovém případě je třeba přepracovat celou kostku. Kostka je tvořena hodnotami, které jsou kategorizovány do dimenzí. Struktura je implementována relačními tabulkami ve </a:t>
            </a:r>
            <a:r>
              <a:rPr lang="cs-CZ" u="sng" dirty="0"/>
              <a:t>hvězdicovém schématu</a:t>
            </a:r>
            <a:r>
              <a:rPr lang="cs-CZ" dirty="0"/>
              <a:t> či </a:t>
            </a:r>
            <a:r>
              <a:rPr lang="cs-CZ" u="sng" dirty="0"/>
              <a:t>schématu sněhové vločky</a:t>
            </a:r>
            <a:r>
              <a:rPr lang="cs-CZ" dirty="0"/>
              <a:t>. Jedná se typicky o rodič-potomek (</a:t>
            </a:r>
            <a:r>
              <a:rPr lang="cs-CZ" dirty="0" err="1"/>
              <a:t>parent-child</a:t>
            </a:r>
            <a:r>
              <a:rPr lang="cs-CZ" dirty="0"/>
              <a:t>) strukturu, kde rodičovské prvky reprezentují konsolidaci potomků a zároveň ony samy mohou být agregovány do svých rodičovských prvků.</a:t>
            </a:r>
          </a:p>
        </p:txBody>
      </p:sp>
    </p:spTree>
    <p:extLst>
      <p:ext uri="{BB962C8B-B14F-4D97-AF65-F5344CB8AC3E}">
        <p14:creationId xmlns:p14="http://schemas.microsoft.com/office/powerpoint/2010/main" val="210167641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Základní operace s datovými kostkami</a:t>
            </a:r>
            <a:endParaRPr lang="cs-CZ"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1642820"/>
            <a:ext cx="10686081" cy="448334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Pro analytické potřeby se provádí následující operace s datovými kostkami, které mají za účel zpracování a projekci dat tak, aby usnadnily jejich pochopení.</a:t>
            </a:r>
          </a:p>
          <a:p>
            <a:r>
              <a:rPr lang="cs-CZ" dirty="0"/>
              <a:t>Krájení kostky: omezení jedné nebo více dimenzí na podmnožinu o jednom prvku</a:t>
            </a:r>
          </a:p>
          <a:p>
            <a:r>
              <a:rPr lang="cs-CZ" dirty="0"/>
              <a:t>Kostkování: omezení jedné nebo více dimenzí na podmnožinu o dvou a více prvcích</a:t>
            </a:r>
          </a:p>
          <a:p>
            <a:r>
              <a:rPr lang="cs-CZ" dirty="0" err="1"/>
              <a:t>Roll</a:t>
            </a:r>
            <a:r>
              <a:rPr lang="cs-CZ" dirty="0"/>
              <a:t> up a </a:t>
            </a:r>
            <a:r>
              <a:rPr lang="cs-CZ" dirty="0" err="1"/>
              <a:t>drill</a:t>
            </a:r>
            <a:r>
              <a:rPr lang="cs-CZ" dirty="0"/>
              <a:t> </a:t>
            </a:r>
            <a:r>
              <a:rPr lang="cs-CZ" dirty="0" err="1"/>
              <a:t>down</a:t>
            </a:r>
            <a:r>
              <a:rPr lang="cs-CZ" dirty="0"/>
              <a:t>: jedná se o navigaci datovou hierarchií směrem nahoru a dolů</a:t>
            </a:r>
          </a:p>
          <a:p>
            <a:r>
              <a:rPr lang="cs-CZ" dirty="0" err="1"/>
              <a:t>Pivotování</a:t>
            </a:r>
            <a:r>
              <a:rPr lang="cs-CZ" dirty="0"/>
              <a:t>: otáčení kostky za účelem získání jiné perspektivy na vztahy dat</a:t>
            </a:r>
          </a:p>
          <a:p>
            <a:r>
              <a:rPr lang="cs-CZ" u="sng" dirty="0"/>
              <a:t>Agregace</a:t>
            </a:r>
            <a:r>
              <a:rPr lang="cs-CZ" dirty="0"/>
              <a:t>: Konsolidace podle vztahů určených vzorci</a:t>
            </a:r>
          </a:p>
        </p:txBody>
      </p:sp>
    </p:spTree>
    <p:extLst>
      <p:ext uri="{BB962C8B-B14F-4D97-AF65-F5344CB8AC3E}">
        <p14:creationId xmlns:p14="http://schemas.microsoft.com/office/powerpoint/2010/main" val="102093968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1208470"/>
          </a:xfrm>
        </p:spPr>
        <p:txBody>
          <a:bodyPr>
            <a:normAutofit/>
          </a:bodyPr>
          <a:lstStyle/>
          <a:p>
            <a:r>
              <a:rPr lang="cs-CZ" sz="3600" b="1" dirty="0"/>
              <a:t>Specifika databázových systémů.</a:t>
            </a:r>
            <a:endParaRPr lang="cs-CZ" b="1"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144440159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797169"/>
            <a:ext cx="10515600" cy="5379794"/>
          </a:xfrm>
        </p:spPr>
        <p:txBody>
          <a:bodyPr>
            <a:normAutofit/>
          </a:bodyPr>
          <a:lstStyle/>
          <a:p>
            <a:r>
              <a:rPr lang="cs-CZ" dirty="0"/>
              <a:t>Databáze (neboli datová základna, též databanka) je systém souborů s pevnou strukturou záznamů. Tyto soubory jsou mezi sebou navzájem propojeny pomocí klíčů. V širším smyslu jsou součástí databáze i </a:t>
            </a:r>
            <a:r>
              <a:rPr lang="cs-CZ" u="sng" dirty="0"/>
              <a:t>softwarové</a:t>
            </a:r>
            <a:r>
              <a:rPr lang="cs-CZ" dirty="0"/>
              <a:t> prostředky, které umožňují manipulaci s uloženými daty a přístup k nim. Tento software se v české odborné literatuře nazývá </a:t>
            </a:r>
            <a:r>
              <a:rPr lang="cs-CZ" u="sng" dirty="0"/>
              <a:t>systém řízení báze dat</a:t>
            </a:r>
            <a:r>
              <a:rPr lang="cs-CZ" dirty="0"/>
              <a:t> (SŘBD). Běžně se označením databáze – v závislosti na kontextu – myslí jak uložená data, tak i software (SŘBD).</a:t>
            </a:r>
          </a:p>
          <a:p>
            <a:r>
              <a:rPr lang="cs-CZ" dirty="0"/>
              <a:t>Přehled přístupu k datům v technologii ASP.NET</a:t>
            </a:r>
          </a:p>
          <a:p>
            <a:pPr marL="0" indent="0">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999881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762001"/>
            <a:ext cx="10738503" cy="5414964"/>
          </a:xfrm>
        </p:spPr>
        <p:txBody>
          <a:bodyPr>
            <a:normAutofit fontScale="92500" lnSpcReduction="20000"/>
          </a:bodyPr>
          <a:lstStyle/>
          <a:p>
            <a:r>
              <a:rPr lang="cs-CZ" b="1" dirty="0" err="1"/>
              <a:t>Visual</a:t>
            </a:r>
            <a:r>
              <a:rPr lang="cs-CZ" b="1" dirty="0"/>
              <a:t> Studio 2010</a:t>
            </a:r>
            <a:endParaRPr lang="cs-CZ" dirty="0"/>
          </a:p>
          <a:p>
            <a:r>
              <a:rPr lang="cs-CZ" dirty="0"/>
              <a:t>Webové aplikace běžně přistupují ke zdrojům dat pro ukládání a načítání dynamických dat. Můžete psát kód pro přístup k datům pomocí tříd z oboru názvů </a:t>
            </a:r>
            <a:r>
              <a:rPr lang="cs-CZ" dirty="0" err="1">
                <a:hlinkClick r:id="rId2"/>
              </a:rPr>
              <a:t>System.Data</a:t>
            </a:r>
            <a:r>
              <a:rPr lang="cs-CZ" dirty="0"/>
              <a:t> (obecně označované jako technologie ADO.NET) a z oboru názvů </a:t>
            </a:r>
            <a:r>
              <a:rPr lang="cs-CZ" u="sng" dirty="0" err="1">
                <a:hlinkClick r:id="rId3"/>
              </a:rPr>
              <a:t>System.Xml</a:t>
            </a:r>
            <a:r>
              <a:rPr lang="cs-CZ" dirty="0"/>
              <a:t>. Tento přístup byl běžný v předchozích verzích technologie ASP.NET.</a:t>
            </a:r>
          </a:p>
          <a:p>
            <a:r>
              <a:rPr lang="cs-CZ" dirty="0"/>
              <a:t>Avšak technologie ASP.NET také umožňuje provádět vázání dat deklarativně. Pro většinu běžných scénářů není zapotřebí psát žádný kód, tyto mohou být:</a:t>
            </a:r>
          </a:p>
          <a:p>
            <a:pPr lvl="0"/>
            <a:r>
              <a:rPr lang="cs-CZ" dirty="0"/>
              <a:t>Výběr a zobrazení dat.</a:t>
            </a:r>
          </a:p>
          <a:p>
            <a:pPr lvl="0"/>
            <a:r>
              <a:rPr lang="cs-CZ" dirty="0"/>
              <a:t>Řazení, stránkování a také </a:t>
            </a:r>
            <a:r>
              <a:rPr lang="cs-CZ" dirty="0" err="1"/>
              <a:t>cachování</a:t>
            </a:r>
            <a:r>
              <a:rPr lang="cs-CZ" dirty="0"/>
              <a:t> dat.</a:t>
            </a:r>
          </a:p>
          <a:p>
            <a:pPr lvl="0"/>
            <a:r>
              <a:rPr lang="cs-CZ" dirty="0"/>
              <a:t>Aktualizace, vkládání a mazání dat.</a:t>
            </a:r>
          </a:p>
          <a:p>
            <a:pPr lvl="0"/>
            <a:r>
              <a:rPr lang="cs-CZ" dirty="0"/>
              <a:t>Filtrování dat pomocí parametrů za běhu.</a:t>
            </a:r>
          </a:p>
          <a:p>
            <a:pPr lvl="0"/>
            <a:r>
              <a:rPr lang="cs-CZ" dirty="0"/>
              <a:t>Vytvoření scénářů předloha-podrobnosti (master-detail) pomocí parametrů.</a:t>
            </a:r>
          </a:p>
        </p:txBody>
      </p:sp>
      <p:pic>
        <p:nvPicPr>
          <p:cNvPr id="4" name="Obrázek 3" descr="C:\Users\21536\AppData\Local\Temp\7zOCBEF4013\interreg_Rakousko_Ceska_Republika_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6">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7">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025066346"/>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endParaRPr lang="cs-CZ" b="1" dirty="0"/>
          </a:p>
        </p:txBody>
      </p:sp>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457200" y="1359878"/>
            <a:ext cx="11553986" cy="50120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Technologie ASP.NET obsahuje několik typů serverových ovládacích prvků, které jsou součástí modelu deklarativního vázání dat, včetně ovládacích prvků zdroje dat, ovládacích prvků vázání dat a rozšiřujícího ovládacího prvku pro dotazy. Tyto ovládací prvky zvládají základní úlohy, které jsou vyžadovány modelem </a:t>
            </a:r>
            <a:r>
              <a:rPr lang="cs-CZ" dirty="0" err="1"/>
              <a:t>bezstavového</a:t>
            </a:r>
            <a:r>
              <a:rPr lang="cs-CZ" dirty="0"/>
              <a:t> webu s cílem zobrazit a aktualizovat data na webových stránkách technologie ASP.NET. Ovládací prvky umožňují přidat na stránku funkcionalitu vázání dat, aniž by bylo nutné porozumět podrobnostem životního cyklu požadavku stránky.</a:t>
            </a:r>
          </a:p>
        </p:txBody>
      </p:sp>
    </p:spTree>
    <p:extLst>
      <p:ext uri="{BB962C8B-B14F-4D97-AF65-F5344CB8AC3E}">
        <p14:creationId xmlns:p14="http://schemas.microsoft.com/office/powerpoint/2010/main" val="3656284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994752"/>
          </a:xfrm>
        </p:spPr>
        <p:txBody>
          <a:bodyPr/>
          <a:lstStyle/>
          <a:p>
            <a:pPr algn="ctr"/>
            <a:r>
              <a:rPr lang="cs-CZ" b="1" dirty="0" smtClean="0"/>
              <a:t>Relace </a:t>
            </a:r>
            <a:endParaRPr lang="cs-CZ" b="1" dirty="0"/>
          </a:p>
        </p:txBody>
      </p:sp>
      <p:sp>
        <p:nvSpPr>
          <p:cNvPr id="3" name="Zástupný symbol pro obsah 2"/>
          <p:cNvSpPr>
            <a:spLocks noGrp="1"/>
          </p:cNvSpPr>
          <p:nvPr>
            <p:ph idx="1"/>
          </p:nvPr>
        </p:nvSpPr>
        <p:spPr>
          <a:xfrm>
            <a:off x="773723" y="1383323"/>
            <a:ext cx="10668000" cy="5369169"/>
          </a:xfrm>
        </p:spPr>
        <p:txBody>
          <a:bodyPr>
            <a:normAutofit fontScale="85000" lnSpcReduction="20000"/>
          </a:bodyPr>
          <a:lstStyle/>
          <a:p>
            <a:pPr marL="0" indent="0">
              <a:buNone/>
            </a:pPr>
            <a:r>
              <a:rPr lang="cs-CZ" b="1" dirty="0"/>
              <a:t>Typy relací</a:t>
            </a:r>
            <a:endParaRPr lang="cs-CZ" dirty="0"/>
          </a:p>
          <a:p>
            <a:pPr marL="0" indent="0">
              <a:buNone/>
            </a:pPr>
            <a:r>
              <a:rPr lang="cs-CZ" dirty="0"/>
              <a:t>Rozlišujeme tři základní typy relací:</a:t>
            </a:r>
          </a:p>
          <a:p>
            <a:r>
              <a:rPr lang="cs-CZ" dirty="0"/>
              <a:t>- </a:t>
            </a:r>
            <a:r>
              <a:rPr lang="cs-CZ" b="1" dirty="0"/>
              <a:t>Relace typu 1:1 </a:t>
            </a:r>
            <a:r>
              <a:rPr lang="cs-CZ" dirty="0"/>
              <a:t>(výjimečný) – jednomu záznamu primární tabulky odpovídá právě jeden záznam v sekundární tabulce. Například jedné osobně je přiděleno právě jedno rodné číslo.</a:t>
            </a:r>
          </a:p>
          <a:p>
            <a:r>
              <a:rPr lang="cs-CZ" dirty="0"/>
              <a:t>- </a:t>
            </a:r>
            <a:r>
              <a:rPr lang="cs-CZ" b="1" dirty="0"/>
              <a:t>Relace typu 1:N </a:t>
            </a:r>
            <a:r>
              <a:rPr lang="cs-CZ" dirty="0"/>
              <a:t>(nejčastější) – jednomu záznamu primární tabulky odpovídá jeden nebo více záznamů v sekundární tabulce. Tento příklad jsme popsali ve výše uvedeném příkladu se zákazníky a objednávkami.</a:t>
            </a:r>
          </a:p>
          <a:p>
            <a:r>
              <a:rPr lang="cs-CZ" dirty="0"/>
              <a:t>- </a:t>
            </a:r>
            <a:r>
              <a:rPr lang="cs-CZ" b="1" dirty="0"/>
              <a:t>Relace typu M:N </a:t>
            </a:r>
            <a:r>
              <a:rPr lang="cs-CZ" dirty="0"/>
              <a:t>(velmi často) – jednomu nebo více záznamům primární tabulky odpovídá jeden nebo více záznamů v sekundární tabulce. Tyto relace řešíme pomocí spojovací tabulky, kterou pomocí dvou relací typu 1:N propojíme s původními tabulkami.</a:t>
            </a:r>
          </a:p>
          <a:p>
            <a:pPr marL="0" indent="0">
              <a:buNone/>
            </a:pPr>
            <a:r>
              <a:rPr lang="cs-CZ" b="1" dirty="0"/>
              <a:t>Referenční integrita</a:t>
            </a:r>
            <a:endParaRPr lang="cs-CZ" dirty="0"/>
          </a:p>
          <a:p>
            <a:pPr marL="0" indent="0">
              <a:buNone/>
            </a:pPr>
            <a:r>
              <a:rPr lang="cs-CZ" b="1" dirty="0"/>
              <a:t>Referenční integrita </a:t>
            </a:r>
            <a:r>
              <a:rPr lang="cs-CZ" dirty="0"/>
              <a:t>udržuje neporušenost relací mezi tabulkami. Nedovolí nám vložit do sekundární tabulky záznam, který by neměl odpovídající záznam v primární tabulce. Dále si pohlídá si změnu hodnot cizího klíče při změně primárního klíče. V rámci referenční integrity je možné nastavit pravidla pro odstraňování záznamů.</a:t>
            </a:r>
          </a:p>
          <a:p>
            <a:endParaRPr lang="cs-CZ" dirty="0"/>
          </a:p>
        </p:txBody>
      </p:sp>
    </p:spTree>
    <p:extLst>
      <p:ext uri="{BB962C8B-B14F-4D97-AF65-F5344CB8AC3E}">
        <p14:creationId xmlns:p14="http://schemas.microsoft.com/office/powerpoint/2010/main" val="33599318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1113692"/>
            <a:ext cx="10918556" cy="5258245"/>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dirty="0"/>
              <a:t>Databázové objekty</a:t>
            </a:r>
            <a:endParaRPr lang="cs-CZ" dirty="0"/>
          </a:p>
          <a:p>
            <a:r>
              <a:rPr lang="cs-CZ" dirty="0"/>
              <a:t>Pojem „databáze“ je často zjednodušován na to, co je ve skutečnosti databázový systém (databázový stroj) nebo též systém řízení báze dat. Ten neobsahuje pouze </a:t>
            </a:r>
            <a:r>
              <a:rPr lang="cs-CZ" u="sng" dirty="0"/>
              <a:t>tabulky</a:t>
            </a:r>
            <a:r>
              <a:rPr lang="cs-CZ" dirty="0"/>
              <a:t> – ty jsou jedny z mnoha tzv. databázových objektů (někdy též databázových entit). Pokročilejší databázové systémy dále obsahují:</a:t>
            </a:r>
          </a:p>
          <a:p>
            <a:pPr lvl="0"/>
            <a:r>
              <a:rPr lang="cs-CZ" u="sng" dirty="0"/>
              <a:t>pohledy</a:t>
            </a:r>
            <a:r>
              <a:rPr lang="cs-CZ" dirty="0"/>
              <a:t> neboli </a:t>
            </a:r>
            <a:r>
              <a:rPr lang="cs-CZ" dirty="0" err="1"/>
              <a:t>views</a:t>
            </a:r>
            <a:r>
              <a:rPr lang="cs-CZ" dirty="0"/>
              <a:t> – SQL příkazy, pojmenované a uložené v databázovém systému. Lze z nich vybírat (aplikovat na ně příkaz </a:t>
            </a:r>
            <a:r>
              <a:rPr lang="cs-CZ" u="sng" dirty="0"/>
              <a:t>SELECT</a:t>
            </a:r>
            <a:r>
              <a:rPr lang="cs-CZ" dirty="0"/>
              <a:t>) jako na ostatní tabulky.</a:t>
            </a:r>
          </a:p>
          <a:p>
            <a:pPr lvl="0"/>
            <a:r>
              <a:rPr lang="cs-CZ" u="sng" dirty="0"/>
              <a:t>indexy</a:t>
            </a:r>
            <a:r>
              <a:rPr lang="cs-CZ" dirty="0"/>
              <a:t> pro každou tabulku. Klíče jsou definovány nad jednotlivými sloupci tabulek (jeden klíč jich může zahrnovat i více) a jejich funkce je vést si v tabulkách rychlé LUT (</a:t>
            </a:r>
            <a:r>
              <a:rPr lang="cs-CZ" dirty="0" err="1"/>
              <a:t>look</a:t>
            </a:r>
            <a:r>
              <a:rPr lang="cs-CZ" dirty="0"/>
              <a:t>-up </a:t>
            </a:r>
            <a:r>
              <a:rPr lang="cs-CZ" dirty="0" err="1"/>
              <a:t>tables</a:t>
            </a:r>
            <a:r>
              <a:rPr lang="cs-CZ" dirty="0"/>
              <a:t> – „pořadníky“) na sloupce, nad nimiž byly definovány, vyloučit </a:t>
            </a:r>
            <a:r>
              <a:rPr lang="cs-CZ" u="sng" dirty="0"/>
              <a:t>duplicitu</a:t>
            </a:r>
            <a:r>
              <a:rPr lang="cs-CZ" dirty="0"/>
              <a:t> v záznamech nebo zajišťovat </a:t>
            </a:r>
            <a:r>
              <a:rPr lang="cs-CZ" u="sng" dirty="0"/>
              <a:t>fulltextové vyhledávání</a:t>
            </a:r>
            <a:r>
              <a:rPr lang="cs-CZ" dirty="0"/>
              <a:t>.</a:t>
            </a:r>
          </a:p>
          <a:p>
            <a:r>
              <a:rPr lang="cs-CZ" dirty="0"/>
              <a:t>spouště neboli </a:t>
            </a:r>
            <a:r>
              <a:rPr lang="cs-CZ" dirty="0" smtClean="0"/>
              <a:t>Trigger</a:t>
            </a:r>
            <a:r>
              <a:rPr lang="cs-CZ" u="sng" dirty="0"/>
              <a:t> </a:t>
            </a:r>
            <a:r>
              <a:rPr lang="cs-CZ" dirty="0" smtClean="0"/>
              <a:t>– </a:t>
            </a:r>
            <a:r>
              <a:rPr lang="cs-CZ" dirty="0"/>
              <a:t>mechanizmus nad jednotlivými řádkami tabulky (případně samotnou tabulkou), který se vyvolá po změně, odstranění nebo přidání řádky, případně smazání tabulky a provede </a:t>
            </a:r>
            <a:r>
              <a:rPr lang="cs-CZ" dirty="0" err="1"/>
              <a:t>předprogramovanou</a:t>
            </a:r>
            <a:r>
              <a:rPr lang="cs-CZ" dirty="0"/>
              <a:t> akci (například kontrolu integrity dat, doplnění hodnot...)</a:t>
            </a:r>
          </a:p>
        </p:txBody>
      </p:sp>
    </p:spTree>
    <p:extLst>
      <p:ext uri="{BB962C8B-B14F-4D97-AF65-F5344CB8AC3E}">
        <p14:creationId xmlns:p14="http://schemas.microsoft.com/office/powerpoint/2010/main" val="21847710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867508" y="715108"/>
            <a:ext cx="10363200" cy="528699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dirty="0"/>
              <a:t>Úvod k databázovým technologiím</a:t>
            </a:r>
            <a:endParaRPr lang="cs-CZ" dirty="0"/>
          </a:p>
          <a:p>
            <a:r>
              <a:rPr lang="cs-CZ" dirty="0"/>
              <a:t>S příchodem mikropočítačů a jejich vstupem do života každého z nás se zdá, že vzrůstá zájem o počítačově zpracovávaná data, a to ne pouze ve smyslu něco si vypočítat, ale především ve smyslu něco se dozvědět. Vysvětlení je zcela pochopitelné, uvážíme-li, že i ty nejdokonalejší počítačové hry časem omrzí a že programovat v </a:t>
            </a:r>
            <a:r>
              <a:rPr lang="cs-CZ" dirty="0" err="1"/>
              <a:t>Basicu</a:t>
            </a:r>
            <a:r>
              <a:rPr lang="cs-CZ" dirty="0"/>
              <a:t> výpočty typu řešení soustavy dvou rovnic o dvou neznámých nepřináší až tak velké uspokojení.</a:t>
            </a:r>
          </a:p>
          <a:p>
            <a:r>
              <a:rPr lang="cs-CZ" dirty="0"/>
              <a:t>Člověk by si rád uspořádal a vyhledával některé informace, které často používá a které se v průběhu používání mění. Za předpokladu vhodných prostředků pro ukládání takových informací ve formě dat by byl ochoten prosedět několik večerů u klávesnice a příslušná data si sám vyrobit, koupit nebo vyměnit s jiným podobným nadšencem. Příkladem může být knihovna, úřad, zpracovávání letenek, městské muzeum, nemocnice, podnik apod.</a:t>
            </a:r>
          </a:p>
        </p:txBody>
      </p:sp>
    </p:spTree>
    <p:extLst>
      <p:ext uri="{BB962C8B-B14F-4D97-AF65-F5344CB8AC3E}">
        <p14:creationId xmlns:p14="http://schemas.microsoft.com/office/powerpoint/2010/main" val="77650676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019122" y="914401"/>
            <a:ext cx="10082632" cy="52625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Naším cílem bude ukázat si tzv. databázovou technologii zpracování dat. Databázová technologie je soubor pojmů, prostředků a technik sloužící pro vytváření informačních systémů (IS). Na nejzákladnější úrovni si můžeme představit architekturu IS s databází takto: data jsou organizována v databázi (DB), jsou řízena balíkem programů, který se nazývá systém řízení bází dat (SŘBD). Databáze a SŘBD tvoří tzv. databázový systém (DBS). V naší terminologii můžeme jednoduše psát DBS = DB + SŘBD. IS využívá data z DBS buď přímo, nebo je zpracovává aplikačními programy.</a:t>
            </a:r>
          </a:p>
        </p:txBody>
      </p:sp>
    </p:spTree>
    <p:extLst>
      <p:ext uri="{BB962C8B-B14F-4D97-AF65-F5344CB8AC3E}">
        <p14:creationId xmlns:p14="http://schemas.microsoft.com/office/powerpoint/2010/main" val="295212855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522171" y="375138"/>
            <a:ext cx="11025060" cy="575102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b="1" dirty="0"/>
              <a:t>Geografický informační systém</a:t>
            </a:r>
            <a:r>
              <a:rPr lang="cs-CZ" dirty="0"/>
              <a:t> </a:t>
            </a:r>
          </a:p>
          <a:p>
            <a:pPr marL="0" indent="0">
              <a:buNone/>
            </a:pPr>
            <a:r>
              <a:rPr lang="cs-CZ" dirty="0"/>
              <a:t>(GIS; anglicky </a:t>
            </a:r>
            <a:r>
              <a:rPr lang="cs-CZ" dirty="0" err="1"/>
              <a:t>Geographic</a:t>
            </a:r>
            <a:r>
              <a:rPr lang="cs-CZ" dirty="0"/>
              <a:t> </a:t>
            </a:r>
            <a:r>
              <a:rPr lang="cs-CZ" dirty="0" err="1"/>
              <a:t>information</a:t>
            </a:r>
            <a:r>
              <a:rPr lang="cs-CZ" dirty="0"/>
              <a:t> </a:t>
            </a:r>
            <a:r>
              <a:rPr lang="cs-CZ" dirty="0" err="1"/>
              <a:t>system</a:t>
            </a:r>
            <a:r>
              <a:rPr lang="cs-CZ" dirty="0"/>
              <a:t>) je geografický informační systém, který umožňuje ukládat, spravovat a analyzovat prostorová data.</a:t>
            </a:r>
          </a:p>
          <a:p>
            <a:pPr marL="0" indent="0">
              <a:buNone/>
            </a:pPr>
            <a:r>
              <a:rPr lang="cs-CZ" dirty="0"/>
              <a:t>Většina objektů a jevů reálného světa se vyskytuje na některém místě zemského povrchu (např. strom, dům, řeka) nebo má vztah k některému místu na zemském povrchu (občan má někde trvalé bydliště, výrobek byl vyroben v určité továrně). Zároveň se tyto objekty vyskytují v daném prostoru společně s mnoha dalšími objekty a navzájem se ovlivňují. Proto znalost umístění a vzájemných prostorových souvislostí mezi objekty je velmi významná a může sehrát důležitou roli v řadě oborů lidské činnosti, od návrhu umístění jaderné elektrárny až po návrh obchodní sítě a vyhodnocování její úspěšnosti.</a:t>
            </a:r>
          </a:p>
          <a:p>
            <a:pPr marL="0" indent="0">
              <a:buNone/>
            </a:pPr>
            <a:r>
              <a:rPr lang="cs-CZ" dirty="0"/>
              <a:t>Prakticky to znamená, že v našich datech v počítači musíme mít zaznamenáno obojí současně, tj. jak vlastní údaje o objektu, tak údaje o jeho poloze. Tomuto typu dat říkáme geografická (nebo prostorová) data a počítačovému systému, který umožňuje ukládat a využívat taková data, říkáme geografický informační systém, zkráceně GIS.</a:t>
            </a:r>
          </a:p>
        </p:txBody>
      </p:sp>
    </p:spTree>
    <p:extLst>
      <p:ext uri="{BB962C8B-B14F-4D97-AF65-F5344CB8AC3E}">
        <p14:creationId xmlns:p14="http://schemas.microsoft.com/office/powerpoint/2010/main" val="317856650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820615"/>
            <a:ext cx="10515600" cy="5356348"/>
          </a:xfrm>
        </p:spPr>
        <p:txBody>
          <a:bodyPr>
            <a:normAutofit fontScale="92500" lnSpcReduction="20000"/>
          </a:bodyPr>
          <a:lstStyle/>
          <a:p>
            <a:pPr marL="0" indent="0">
              <a:buNone/>
            </a:pPr>
            <a:r>
              <a:rPr lang="cs-CZ" b="1" dirty="0"/>
              <a:t>Základní komponenty geografických informačních systémů</a:t>
            </a:r>
            <a:endParaRPr lang="cs-CZ" dirty="0"/>
          </a:p>
          <a:p>
            <a:pPr marL="0" indent="0">
              <a:buNone/>
            </a:pPr>
            <a:r>
              <a:rPr lang="cs-CZ" dirty="0"/>
              <a:t>Základní komponenty geografických informačních systémů jak uvádí Vít Voženílek ve své knížce Geografické informační systém I. Pojetí, historie, základní komponenty (1998</a:t>
            </a:r>
            <a:r>
              <a:rPr lang="cs-CZ" dirty="0" smtClean="0"/>
              <a:t>)</a:t>
            </a:r>
            <a:r>
              <a:rPr lang="cs-CZ" dirty="0"/>
              <a:t> jsou:</a:t>
            </a:r>
          </a:p>
          <a:p>
            <a:pPr marL="0" lvl="0" indent="0">
              <a:buNone/>
            </a:pPr>
            <a:r>
              <a:rPr lang="cs-CZ" dirty="0"/>
              <a:t>Hardware</a:t>
            </a:r>
          </a:p>
          <a:p>
            <a:pPr marL="0" lvl="0" indent="0">
              <a:buNone/>
            </a:pPr>
            <a:r>
              <a:rPr lang="cs-CZ" dirty="0"/>
              <a:t>Software</a:t>
            </a:r>
          </a:p>
          <a:p>
            <a:pPr marL="0" lvl="0" indent="0">
              <a:buNone/>
            </a:pPr>
            <a:r>
              <a:rPr lang="cs-CZ" dirty="0"/>
              <a:t>Data</a:t>
            </a:r>
          </a:p>
          <a:p>
            <a:pPr marL="0" lvl="0" indent="0">
              <a:buNone/>
            </a:pPr>
            <a:r>
              <a:rPr lang="cs-CZ" dirty="0"/>
              <a:t>Obsluhující personál</a:t>
            </a:r>
          </a:p>
          <a:p>
            <a:pPr marL="0" indent="0">
              <a:buNone/>
            </a:pPr>
            <a:r>
              <a:rPr lang="cs-CZ" dirty="0"/>
              <a:t>Pro efektivní práci systémů je nezbytná jejich vyváženost. Hardware, neboli technické vybavení, představuje technickou základnu geografických informačních systémů. Software, neboli programové vybavení, představuje soubor programů vykonávající veškeré operace systému. Data jsou klíčovým prvkem každého geografického informačního systému. GIS je z pohledu organizační struktury skutečným systémem. Jeho fungování je souhrnem činností, které zabezpečují jednotlivé funkce systému.</a:t>
            </a:r>
          </a:p>
          <a:p>
            <a:pPr marL="0" indent="0">
              <a:buNone/>
            </a:pPr>
            <a:endParaRPr lang="cs-CZ" dirty="0"/>
          </a:p>
        </p:txBody>
      </p:sp>
    </p:spTree>
    <p:extLst>
      <p:ext uri="{BB962C8B-B14F-4D97-AF65-F5344CB8AC3E}">
        <p14:creationId xmlns:p14="http://schemas.microsoft.com/office/powerpoint/2010/main" val="365920168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5543</Words>
  <Application>Microsoft Office PowerPoint</Application>
  <PresentationFormat>Vlastní</PresentationFormat>
  <Paragraphs>366</Paragraphs>
  <Slides>94</Slides>
  <Notes>0</Notes>
  <HiddenSlides>0</HiddenSlides>
  <MMClips>0</MMClips>
  <ScaleCrop>false</ScaleCrop>
  <HeadingPairs>
    <vt:vector size="4" baseType="variant">
      <vt:variant>
        <vt:lpstr>Motiv</vt:lpstr>
      </vt:variant>
      <vt:variant>
        <vt:i4>1</vt:i4>
      </vt:variant>
      <vt:variant>
        <vt:lpstr>Nadpisy snímků</vt:lpstr>
      </vt:variant>
      <vt:variant>
        <vt:i4>94</vt:i4>
      </vt:variant>
    </vt:vector>
  </HeadingPairs>
  <TitlesOfParts>
    <vt:vector size="95" baseType="lpstr">
      <vt:lpstr>Motiv Office</vt:lpstr>
      <vt:lpstr> Základní pojmy databáze </vt:lpstr>
      <vt:lpstr>Prezentace aplikace PowerPoint</vt:lpstr>
      <vt:lpstr>Prezentace aplikace PowerPoint</vt:lpstr>
      <vt:lpstr>Základní pojmy</vt:lpstr>
      <vt:lpstr>Prezentace aplikace PowerPoint</vt:lpstr>
      <vt:lpstr>Prezentace aplikace PowerPoint</vt:lpstr>
      <vt:lpstr>Struktura databáze  </vt:lpstr>
      <vt:lpstr>Databázová tabulka</vt:lpstr>
      <vt:lpstr>Relace </vt:lpstr>
      <vt:lpstr>Databázové modely</vt:lpstr>
      <vt:lpstr>Hierarchický model dat </vt:lpstr>
      <vt:lpstr>Síťový model dat</vt:lpstr>
      <vt:lpstr>Relační model dat</vt:lpstr>
      <vt:lpstr>Objektové databáze </vt:lpstr>
      <vt:lpstr>Základy objektové orientace. Objekty a třídy </vt:lpstr>
      <vt:lpstr>Literály </vt:lpstr>
      <vt:lpstr>Objektově relační datový model </vt:lpstr>
      <vt:lpstr>Integrita databáze</vt:lpstr>
      <vt:lpstr>Prezentace aplikace PowerPoint</vt:lpstr>
      <vt:lpstr>Druhy integritních omezení </vt:lpstr>
      <vt:lpstr>Vztahy mezi tabulkami </vt:lpstr>
      <vt:lpstr>Normální formy </vt:lpstr>
      <vt:lpstr>Databázová integrita</vt:lpstr>
      <vt:lpstr>Integritní omezení </vt:lpstr>
      <vt:lpstr>Relační databázový systém </vt:lpstr>
      <vt:lpstr>Relační databázový model</vt:lpstr>
      <vt:lpstr>Prezentace aplikace PowerPoint</vt:lpstr>
      <vt:lpstr>12 pravidel pro relační SŘBD: </vt:lpstr>
      <vt:lpstr>Prezentace aplikace PowerPoint</vt:lpstr>
      <vt:lpstr>Prezentace aplikace PowerPoint</vt:lpstr>
      <vt:lpstr>Vlastnosti relačního datového modelu </vt:lpstr>
      <vt:lpstr>Vazby v relačním modelu</vt:lpstr>
      <vt:lpstr>Prezentace aplikace PowerPoint</vt:lpstr>
      <vt:lpstr>Základy SQL - vytváření dotazů</vt:lpstr>
      <vt:lpstr>Prezentace aplikace PowerPoint</vt:lpstr>
      <vt:lpstr>Prezentace aplikace PowerPoint</vt:lpstr>
      <vt:lpstr>Prezentace aplikace PowerPoint</vt:lpstr>
      <vt:lpstr>Databáze SQL dotazy </vt:lpstr>
      <vt:lpstr>Příkaz SELECT </vt:lpstr>
      <vt:lpstr>Prezentace aplikace PowerPoint</vt:lpstr>
      <vt:lpstr>SQL – složitější dotazy </vt:lpstr>
      <vt:lpstr>Prezentace aplikace PowerPoint</vt:lpstr>
      <vt:lpstr>Prezentace aplikace PowerPoint</vt:lpstr>
      <vt:lpstr>Databáze SQL dotazy </vt:lpstr>
      <vt:lpstr>Prezentace aplikace PowerPoint</vt:lpstr>
      <vt:lpstr>Příkaz SELECT </vt:lpstr>
      <vt:lpstr>Prezentace aplikace PowerPoint</vt:lpstr>
      <vt:lpstr>Prezentace aplikace PowerPoint</vt:lpstr>
      <vt:lpstr>Grafové databáze</vt:lpstr>
      <vt:lpstr>Prezentace aplikace PowerPoint</vt:lpstr>
      <vt:lpstr>Opravdové grafové databáze</vt:lpstr>
      <vt:lpstr>Prezentace aplikace PowerPoint</vt:lpstr>
      <vt:lpstr>Prezentace aplikace PowerPoint</vt:lpstr>
      <vt:lpstr>Metodika modelování grafové databáze</vt:lpstr>
      <vt:lpstr>Databázová tabulka</vt:lpstr>
      <vt:lpstr>NoSql databáze</vt:lpstr>
      <vt:lpstr>Prezentace aplikace PowerPoint</vt:lpstr>
      <vt:lpstr>Síťový model dat</vt:lpstr>
      <vt:lpstr>Relační model dat</vt:lpstr>
      <vt:lpstr>Prezentace aplikace PowerPoint</vt:lpstr>
      <vt:lpstr>Prezentace aplikace PowerPoint</vt:lpstr>
      <vt:lpstr>Prezentace aplikace PowerPoint</vt:lpstr>
      <vt:lpstr>Prezentace aplikace PowerPoint</vt:lpstr>
      <vt:lpstr>Transakce</vt:lpstr>
      <vt:lpstr>Prezentace aplikace PowerPoint</vt:lpstr>
      <vt:lpstr>Transakce  </vt:lpstr>
      <vt:lpstr>Řešení: Transakce</vt:lpstr>
      <vt:lpstr>Prezentace aplikace PowerPoint</vt:lpstr>
      <vt:lpstr>Prezentace aplikace PowerPoint</vt:lpstr>
      <vt:lpstr>Procedury a funkce, triggery a sekvence </vt:lpstr>
      <vt:lpstr>Prezentace aplikace PowerPoint</vt:lpstr>
      <vt:lpstr>Formální pohled </vt:lpstr>
      <vt:lpstr>Funkce</vt:lpstr>
      <vt:lpstr>Procedura </vt:lpstr>
      <vt:lpstr>Prezentace aplikace PowerPoint</vt:lpstr>
      <vt:lpstr>Metoda </vt:lpstr>
      <vt:lpstr>Co to je trigger ?  </vt:lpstr>
      <vt:lpstr>Triggery a transakce </vt:lpstr>
      <vt:lpstr>Analytické nástroje. OLAP </vt:lpstr>
      <vt:lpstr>Prezentace aplikace PowerPoint</vt:lpstr>
      <vt:lpstr>Prezentace aplikace PowerPoint</vt:lpstr>
      <vt:lpstr>Prezentace aplikace PowerPoint</vt:lpstr>
      <vt:lpstr>Prezentace aplikace PowerPoint</vt:lpstr>
      <vt:lpstr>OLAP kostka</vt:lpstr>
      <vt:lpstr>Základní operace s datovými kostkami</vt:lpstr>
      <vt:lpstr>Specifika databázových systémů.</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Antoš Karel</cp:lastModifiedBy>
  <cp:revision>23</cp:revision>
  <dcterms:created xsi:type="dcterms:W3CDTF">2017-05-10T10:51:34Z</dcterms:created>
  <dcterms:modified xsi:type="dcterms:W3CDTF">2017-06-21T12:47:43Z</dcterms:modified>
</cp:coreProperties>
</file>