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347" r:id="rId3"/>
    <p:sldId id="326" r:id="rId4"/>
    <p:sldId id="327" r:id="rId5"/>
    <p:sldId id="329" r:id="rId6"/>
    <p:sldId id="328" r:id="rId7"/>
    <p:sldId id="330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9" autoAdjust="0"/>
    <p:restoredTop sz="94660"/>
  </p:normalViewPr>
  <p:slideViewPr>
    <p:cSldViewPr snapToGrid="0">
      <p:cViewPr varScale="1">
        <p:scale>
          <a:sx n="53" d="100"/>
          <a:sy n="53" d="100"/>
        </p:scale>
        <p:origin x="114" y="1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55A62198-121B-4310-8074-45A652EF1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32646"/>
            <a:ext cx="9144000" cy="2387600"/>
          </a:xfrm>
        </p:spPr>
        <p:txBody>
          <a:bodyPr>
            <a:normAutofit/>
          </a:bodyPr>
          <a:lstStyle/>
          <a:p>
            <a:r>
              <a:rPr lang="en-US" b="1" dirty="0" smtClean="0"/>
              <a:t>9. Microorganisms</a:t>
            </a:r>
            <a:br>
              <a:rPr lang="en-US" b="1" dirty="0" smtClean="0"/>
            </a:br>
            <a:r>
              <a:rPr lang="en-US" b="1" dirty="0" smtClean="0"/>
              <a:t>in Indoor Microclimate</a:t>
            </a:r>
            <a:endParaRPr lang="en-US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6829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Microbial</a:t>
            </a:r>
            <a:r>
              <a:rPr lang="cs-CZ" b="1" dirty="0" smtClean="0"/>
              <a:t> </a:t>
            </a:r>
            <a:r>
              <a:rPr lang="cs-CZ" b="1" dirty="0" err="1" smtClean="0"/>
              <a:t>Microclimate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6478"/>
          </a:xfrm>
        </p:spPr>
        <p:txBody>
          <a:bodyPr>
            <a:normAutofit/>
          </a:bodyPr>
          <a:lstStyle/>
          <a:p>
            <a:pPr algn="just"/>
            <a:r>
              <a:rPr lang="en-GB" b="1" dirty="0"/>
              <a:t>Microbial microclimate </a:t>
            </a:r>
            <a:r>
              <a:rPr lang="en-GB" dirty="0"/>
              <a:t>is made up of microorganisms - bacteria, viruses and </a:t>
            </a:r>
            <a:r>
              <a:rPr lang="en-GB" dirty="0" err="1"/>
              <a:t>molds</a:t>
            </a:r>
            <a:r>
              <a:rPr lang="en-GB" dirty="0"/>
              <a:t> occurring in the interior of buildings. A serious problem is especially spores, fungi and pollen particles, which can trigger allergic reactions</a:t>
            </a:r>
            <a:r>
              <a:rPr lang="en-GB" dirty="0" smtClean="0"/>
              <a:t>.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en-GB" b="1" dirty="0"/>
              <a:t>Bacteria</a:t>
            </a:r>
            <a:r>
              <a:rPr lang="en-GB" dirty="0"/>
              <a:t> are microscopic single-celled microorganisms of various sizes. The average bacterial size is about 0.3 - 2.0 </a:t>
            </a:r>
            <a:r>
              <a:rPr lang="en-GB" dirty="0" err="1"/>
              <a:t>μm</a:t>
            </a:r>
            <a:r>
              <a:rPr lang="en-GB" dirty="0"/>
              <a:t>. Some aquatic bacteria have a size of several tens to hundreds of </a:t>
            </a:r>
            <a:r>
              <a:rPr lang="en-GB" dirty="0" err="1"/>
              <a:t>micrometers</a:t>
            </a:r>
            <a:r>
              <a:rPr lang="en-GB" dirty="0"/>
              <a:t>.</a:t>
            </a:r>
            <a:endParaRPr lang="cs-CZ" dirty="0"/>
          </a:p>
          <a:p>
            <a:pPr algn="just"/>
            <a:endParaRPr lang="cs-CZ" sz="2800" b="1" dirty="0"/>
          </a:p>
          <a:p>
            <a:pPr algn="just"/>
            <a:endParaRPr lang="cs-CZ" sz="2800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9048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Microbial Microclimate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6478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b="1" dirty="0" smtClean="0"/>
              <a:t>Viruses </a:t>
            </a:r>
            <a:r>
              <a:rPr lang="en-GB" dirty="0"/>
              <a:t>are non-cellular microorganisms of genomic nucleic acid encapsulated by a protein coat, which can only reproduce inside a host cell.</a:t>
            </a:r>
            <a:endParaRPr lang="cs-CZ" dirty="0"/>
          </a:p>
          <a:p>
            <a:pPr algn="just"/>
            <a:r>
              <a:rPr lang="en-GB" b="1" dirty="0"/>
              <a:t>Mites </a:t>
            </a:r>
            <a:r>
              <a:rPr lang="en-GB" dirty="0"/>
              <a:t>are a number of small arthropods from the class of arachnids whose bodies have merged into a single whole. Many mites are parasitic and dangerous carriers of disease.</a:t>
            </a:r>
            <a:endParaRPr lang="cs-CZ" dirty="0"/>
          </a:p>
          <a:p>
            <a:pPr algn="just"/>
            <a:r>
              <a:rPr lang="en-GB" b="1" dirty="0"/>
              <a:t>Fungi</a:t>
            </a:r>
            <a:r>
              <a:rPr lang="en-GB" dirty="0"/>
              <a:t> (</a:t>
            </a:r>
            <a:r>
              <a:rPr lang="en-GB" dirty="0" err="1"/>
              <a:t>mold</a:t>
            </a:r>
            <a:r>
              <a:rPr lang="en-GB" dirty="0"/>
              <a:t>, fibrous microscopic fungi, </a:t>
            </a:r>
            <a:r>
              <a:rPr lang="en-GB" dirty="0" err="1"/>
              <a:t>micromycetes</a:t>
            </a:r>
            <a:r>
              <a:rPr lang="en-GB" dirty="0"/>
              <a:t>) are multicellular microorganisms.</a:t>
            </a:r>
            <a:r>
              <a:rPr lang="cs-CZ" dirty="0"/>
              <a:t> Molds </a:t>
            </a:r>
            <a:r>
              <a:rPr lang="en-GB" dirty="0"/>
              <a:t>grow in the form of multicellular thread-like structures called hyphae. Fungi that exist as single cells are called yeasts.</a:t>
            </a:r>
            <a:endParaRPr lang="cs-CZ" dirty="0"/>
          </a:p>
          <a:p>
            <a:pPr algn="just"/>
            <a:endParaRPr lang="cs-CZ" sz="2800" b="1" dirty="0"/>
          </a:p>
          <a:p>
            <a:pPr algn="just"/>
            <a:endParaRPr lang="cs-CZ" sz="2800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5218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Microbial Microclimate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6478"/>
          </a:xfrm>
        </p:spPr>
        <p:txBody>
          <a:bodyPr>
            <a:normAutofit/>
          </a:bodyPr>
          <a:lstStyle/>
          <a:p>
            <a:r>
              <a:rPr lang="en-GB" b="1" dirty="0"/>
              <a:t>According to the method of entry into the interior </a:t>
            </a:r>
            <a:r>
              <a:rPr lang="en-GB" dirty="0"/>
              <a:t>are three sources of microorganisms</a:t>
            </a:r>
            <a:r>
              <a:rPr lang="en-GB" dirty="0" smtClean="0"/>
              <a:t>:</a:t>
            </a:r>
            <a:endParaRPr lang="cs-CZ" dirty="0" smtClean="0"/>
          </a:p>
          <a:p>
            <a:endParaRPr lang="cs-CZ" dirty="0"/>
          </a:p>
          <a:p>
            <a:pPr lvl="1"/>
            <a:r>
              <a:rPr lang="en-GB" sz="2800" dirty="0"/>
              <a:t>Outdoor air as a source of </a:t>
            </a:r>
            <a:r>
              <a:rPr lang="en-GB" sz="2800" dirty="0" smtClean="0"/>
              <a:t>microorganisms</a:t>
            </a:r>
            <a:endParaRPr lang="cs-CZ" sz="2800" dirty="0" smtClean="0"/>
          </a:p>
          <a:p>
            <a:pPr lvl="1"/>
            <a:endParaRPr lang="cs-CZ" sz="2800" dirty="0"/>
          </a:p>
          <a:p>
            <a:pPr lvl="1"/>
            <a:r>
              <a:rPr lang="en-GB" sz="2800" dirty="0"/>
              <a:t>Air-conditioning equipment of buildings as a source of </a:t>
            </a:r>
            <a:r>
              <a:rPr lang="en-GB" sz="2800" dirty="0" smtClean="0"/>
              <a:t>micro-organisms</a:t>
            </a:r>
            <a:endParaRPr lang="cs-CZ" sz="2800" dirty="0" smtClean="0"/>
          </a:p>
          <a:p>
            <a:pPr lvl="1"/>
            <a:endParaRPr lang="cs-CZ" sz="2800" dirty="0"/>
          </a:p>
          <a:p>
            <a:pPr lvl="1"/>
            <a:r>
              <a:rPr lang="en-GB" sz="2800" dirty="0"/>
              <a:t>Human as a source of microorganisms</a:t>
            </a:r>
            <a:endParaRPr lang="cs-CZ" sz="2800" dirty="0"/>
          </a:p>
          <a:p>
            <a:pPr algn="just"/>
            <a:endParaRPr lang="cs-CZ" sz="2800" b="1" dirty="0"/>
          </a:p>
          <a:p>
            <a:pPr algn="just"/>
            <a:endParaRPr lang="cs-CZ" sz="2800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4929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Microbial Microclimate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647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GB" dirty="0"/>
              <a:t>The highest incidence of microorganisms in the indoor environment is in the winter. </a:t>
            </a:r>
            <a:endParaRPr lang="cs-CZ" dirty="0" smtClean="0"/>
          </a:p>
          <a:p>
            <a:pPr algn="just"/>
            <a:endParaRPr lang="cs-CZ" b="1" dirty="0" smtClean="0"/>
          </a:p>
          <a:p>
            <a:pPr algn="just"/>
            <a:r>
              <a:rPr lang="en-GB" dirty="0"/>
              <a:t>Most microorganisms for their life and reproduction urgently needs </a:t>
            </a:r>
            <a:r>
              <a:rPr lang="en-GB" b="1" dirty="0"/>
              <a:t>high humidity and temperature</a:t>
            </a:r>
            <a:r>
              <a:rPr lang="en-GB" b="1" dirty="0" smtClean="0"/>
              <a:t>.</a:t>
            </a:r>
            <a:endParaRPr lang="cs-CZ" b="1" dirty="0" smtClean="0"/>
          </a:p>
          <a:p>
            <a:pPr algn="just"/>
            <a:endParaRPr lang="cs-CZ" b="1" dirty="0" smtClean="0"/>
          </a:p>
          <a:p>
            <a:pPr algn="just"/>
            <a:r>
              <a:rPr lang="en-GB" dirty="0"/>
              <a:t>Building and technical objects are not the optimal environment for microbes, yet many families of microbes appear. 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r>
              <a:rPr lang="en-GB" dirty="0"/>
              <a:t>These microbes need an extraordinary environment for their lives. They are among the so-called </a:t>
            </a:r>
            <a:r>
              <a:rPr lang="en-GB" b="1" dirty="0" err="1"/>
              <a:t>extrémophiles</a:t>
            </a:r>
            <a:r>
              <a:rPr lang="en-GB" b="1" dirty="0"/>
              <a:t>.</a:t>
            </a:r>
            <a:endParaRPr lang="cs-CZ" sz="2800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841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Microbial Microclimate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6478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Selected species of extremophile organisms, including their environmental occurrence:</a:t>
            </a:r>
            <a:endParaRPr lang="cs-CZ" dirty="0"/>
          </a:p>
          <a:p>
            <a:pPr lvl="0"/>
            <a:r>
              <a:rPr lang="en-GB" b="1" dirty="0"/>
              <a:t>Thermophiles - </a:t>
            </a:r>
            <a:r>
              <a:rPr lang="en-GB" dirty="0"/>
              <a:t>High temperatures</a:t>
            </a:r>
            <a:endParaRPr lang="cs-CZ" dirty="0"/>
          </a:p>
          <a:p>
            <a:pPr lvl="0"/>
            <a:r>
              <a:rPr lang="en-GB" b="1" dirty="0" err="1"/>
              <a:t>Psychophiles</a:t>
            </a:r>
            <a:r>
              <a:rPr lang="en-GB" dirty="0"/>
              <a:t> - Low temperature</a:t>
            </a:r>
            <a:endParaRPr lang="cs-CZ" dirty="0"/>
          </a:p>
          <a:p>
            <a:pPr lvl="0"/>
            <a:r>
              <a:rPr lang="en-GB" b="1" dirty="0" err="1"/>
              <a:t>Adidophils</a:t>
            </a:r>
            <a:r>
              <a:rPr lang="en-GB" dirty="0"/>
              <a:t> - Acidic environment (low pH)</a:t>
            </a:r>
            <a:endParaRPr lang="cs-CZ" dirty="0"/>
          </a:p>
          <a:p>
            <a:pPr lvl="0"/>
            <a:r>
              <a:rPr lang="en-GB" b="1" dirty="0" err="1"/>
              <a:t>Alkalophores</a:t>
            </a:r>
            <a:r>
              <a:rPr lang="en-GB" dirty="0"/>
              <a:t> - Essential environment (high pH)</a:t>
            </a:r>
            <a:endParaRPr lang="cs-CZ" dirty="0"/>
          </a:p>
          <a:p>
            <a:pPr lvl="0"/>
            <a:r>
              <a:rPr lang="en-GB" b="1" dirty="0" err="1"/>
              <a:t>Halophyll</a:t>
            </a:r>
            <a:r>
              <a:rPr lang="en-GB" b="1" dirty="0"/>
              <a:t> </a:t>
            </a:r>
            <a:r>
              <a:rPr lang="en-GB" dirty="0"/>
              <a:t>- High salt concentration</a:t>
            </a:r>
            <a:endParaRPr lang="cs-CZ" dirty="0"/>
          </a:p>
          <a:p>
            <a:pPr lvl="0"/>
            <a:r>
              <a:rPr lang="en-GB" b="1" dirty="0" err="1"/>
              <a:t>Barophiles</a:t>
            </a:r>
            <a:r>
              <a:rPr lang="en-GB" dirty="0"/>
              <a:t> - High pressure</a:t>
            </a:r>
            <a:endParaRPr lang="cs-CZ" dirty="0"/>
          </a:p>
          <a:p>
            <a:pPr lvl="0"/>
            <a:r>
              <a:rPr lang="en-GB" b="1" dirty="0" err="1"/>
              <a:t>Oligophils</a:t>
            </a:r>
            <a:r>
              <a:rPr lang="en-GB" dirty="0"/>
              <a:t> - Low concentration of organic substrate</a:t>
            </a:r>
            <a:endParaRPr lang="cs-CZ" dirty="0"/>
          </a:p>
          <a:p>
            <a:pPr lvl="0"/>
            <a:r>
              <a:rPr lang="en-GB" b="1" dirty="0" err="1"/>
              <a:t>Osmophiles</a:t>
            </a:r>
            <a:r>
              <a:rPr lang="en-GB" dirty="0"/>
              <a:t> - Water unavailability</a:t>
            </a:r>
            <a:endParaRPr lang="cs-CZ" dirty="0"/>
          </a:p>
          <a:p>
            <a:pPr algn="just"/>
            <a:endParaRPr lang="cs-CZ" sz="2800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1257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Optimization</a:t>
            </a:r>
            <a:r>
              <a:rPr lang="cs-CZ" b="1" dirty="0" smtClean="0"/>
              <a:t> of </a:t>
            </a:r>
            <a:r>
              <a:rPr lang="en-US" b="1" dirty="0"/>
              <a:t>Microbial Microclimate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6478"/>
          </a:xfrm>
        </p:spPr>
        <p:txBody>
          <a:bodyPr>
            <a:normAutofit/>
          </a:bodyPr>
          <a:lstStyle/>
          <a:p>
            <a:pPr algn="just"/>
            <a:r>
              <a:rPr lang="en-GB" dirty="0"/>
              <a:t>The quality of the </a:t>
            </a:r>
            <a:r>
              <a:rPr lang="en-GB" b="1" dirty="0"/>
              <a:t>microbial microclimate </a:t>
            </a:r>
            <a:r>
              <a:rPr lang="en-GB" dirty="0"/>
              <a:t>is evaluated according to the acceptable concentration of microbes - for residential environments is max. 200 to 500 microbes/m</a:t>
            </a:r>
            <a:r>
              <a:rPr lang="en-GB" baseline="30000" dirty="0"/>
              <a:t>3</a:t>
            </a:r>
            <a:r>
              <a:rPr lang="en-GB" dirty="0"/>
              <a:t>, in the urban environment there are concentrations of up to 1500 microbes/m</a:t>
            </a:r>
            <a:r>
              <a:rPr lang="en-GB" baseline="30000" dirty="0"/>
              <a:t>3</a:t>
            </a:r>
            <a:r>
              <a:rPr lang="en-GB" dirty="0"/>
              <a:t>. 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r>
              <a:rPr lang="en-GB" dirty="0" smtClean="0"/>
              <a:t>Environmental </a:t>
            </a:r>
            <a:r>
              <a:rPr lang="en-GB" dirty="0"/>
              <a:t>quality requirements for conventional buildings are met, if bacterial or </a:t>
            </a:r>
            <a:r>
              <a:rPr lang="en-GB" dirty="0" err="1"/>
              <a:t>mold</a:t>
            </a:r>
            <a:r>
              <a:rPr lang="en-GB" dirty="0"/>
              <a:t> concentration do not exceed of 500 KTJ/m</a:t>
            </a:r>
            <a:r>
              <a:rPr lang="en-GB" baseline="30000" dirty="0"/>
              <a:t>3</a:t>
            </a:r>
            <a:r>
              <a:rPr lang="en-GB" dirty="0"/>
              <a:t> of air (colony forming units).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68663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1842</TotalTime>
  <Words>402</Words>
  <Application>Microsoft Office PowerPoint</Application>
  <PresentationFormat>Širokoúhlá obrazovka</PresentationFormat>
  <Paragraphs>39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9. Microorganisms in Indoor Microclimate</vt:lpstr>
      <vt:lpstr>Microbial Microclimate</vt:lpstr>
      <vt:lpstr>Microbial Microclimate</vt:lpstr>
      <vt:lpstr>Microbial Microclimate</vt:lpstr>
      <vt:lpstr>Microbial Microclimate</vt:lpstr>
      <vt:lpstr>Microbial Microclimate</vt:lpstr>
      <vt:lpstr>Optimization of Microbial Microclimate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Michal Kraus</cp:lastModifiedBy>
  <cp:revision>72</cp:revision>
  <dcterms:created xsi:type="dcterms:W3CDTF">2017-05-10T10:51:34Z</dcterms:created>
  <dcterms:modified xsi:type="dcterms:W3CDTF">2017-07-04T19:47:03Z</dcterms:modified>
</cp:coreProperties>
</file>