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98" r:id="rId3"/>
    <p:sldId id="308" r:id="rId4"/>
    <p:sldId id="310" r:id="rId5"/>
    <p:sldId id="309" r:id="rId6"/>
    <p:sldId id="311" r:id="rId7"/>
    <p:sldId id="312" r:id="rId8"/>
    <p:sldId id="31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9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4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3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68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89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04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86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07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81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054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97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15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65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55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55A62198-121B-4310-8074-45A652EF1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32646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 smtClean="0"/>
              <a:t>6. Toxic Microclimate</a:t>
            </a:r>
            <a:endParaRPr lang="en-US" b="1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236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Toxic Microclimate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Air is a mixture of different gases, of which nitrogen, oxygen, argon and carbon dioxide predominate. </a:t>
            </a:r>
            <a:r>
              <a:rPr lang="en-US" dirty="0" smtClean="0"/>
              <a:t>These </a:t>
            </a:r>
            <a:r>
              <a:rPr lang="en-US" dirty="0"/>
              <a:t>gases make up 99.99% of the atmosphere</a:t>
            </a:r>
            <a:r>
              <a:rPr lang="en-US" dirty="0" smtClean="0"/>
              <a:t>.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addition, air contains various dopants such as ozone, carbon monoxide CO, sulfur oxides, ammonia and dust.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en-US" dirty="0" smtClean="0"/>
              <a:t>Toxic </a:t>
            </a:r>
            <a:r>
              <a:rPr lang="en-US" dirty="0"/>
              <a:t>substances present in the internal environment will be originated either from the exterior or in the interior itself</a:t>
            </a:r>
            <a:r>
              <a:rPr lang="en-US" dirty="0" smtClean="0"/>
              <a:t>.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135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Carbon</a:t>
            </a:r>
            <a:r>
              <a:rPr lang="cs-CZ" b="1" dirty="0"/>
              <a:t> </a:t>
            </a:r>
            <a:r>
              <a:rPr lang="cs-CZ" b="1" dirty="0" err="1" smtClean="0"/>
              <a:t>Monoxide</a:t>
            </a:r>
            <a:r>
              <a:rPr lang="cs-CZ" b="1" dirty="0" smtClean="0"/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Carbon </a:t>
            </a:r>
            <a:r>
              <a:rPr lang="cs-CZ" b="1" dirty="0" err="1" smtClean="0"/>
              <a:t>monoxide</a:t>
            </a:r>
            <a:r>
              <a:rPr lang="en-US" b="1" dirty="0" smtClean="0"/>
              <a:t> </a:t>
            </a:r>
            <a:r>
              <a:rPr lang="en-US" dirty="0"/>
              <a:t>is the product of incomplete combustion for oxygen </a:t>
            </a:r>
            <a:r>
              <a:rPr lang="en-US" dirty="0" smtClean="0"/>
              <a:t>access</a:t>
            </a:r>
            <a:r>
              <a:rPr lang="cs-CZ" dirty="0" smtClean="0"/>
              <a:t>.</a:t>
            </a:r>
          </a:p>
          <a:p>
            <a:pPr algn="just"/>
            <a:r>
              <a:rPr lang="en-GB" dirty="0"/>
              <a:t>The sources include solid fuel stoves, gas appliances without exhaust, fireplaces, non-fired kitchens with a gas stove, and others</a:t>
            </a:r>
            <a:r>
              <a:rPr lang="en-GB" dirty="0" smtClean="0"/>
              <a:t>.</a:t>
            </a:r>
            <a:endParaRPr lang="cs-CZ" dirty="0" smtClean="0"/>
          </a:p>
          <a:p>
            <a:pPr algn="just"/>
            <a:r>
              <a:rPr lang="en-GB" dirty="0"/>
              <a:t>Smoking of tobacco is also a significant source</a:t>
            </a:r>
            <a:r>
              <a:rPr lang="en-GB" dirty="0" smtClean="0"/>
              <a:t>.</a:t>
            </a:r>
            <a:endParaRPr lang="cs-CZ" dirty="0" smtClean="0"/>
          </a:p>
          <a:p>
            <a:pPr algn="just"/>
            <a:r>
              <a:rPr lang="en-GB" dirty="0"/>
              <a:t>Carbon monoxide binds to the red blood dye and thus reduces the amount of oxygen transmitted by the blood. </a:t>
            </a:r>
            <a:r>
              <a:rPr lang="en-GB" b="1" dirty="0"/>
              <a:t>Lighter poisoning </a:t>
            </a:r>
            <a:r>
              <a:rPr lang="en-GB" dirty="0"/>
              <a:t>is manifested by headaches, pounding blood in the head, chest pressure, dizziness. </a:t>
            </a:r>
            <a:endParaRPr lang="cs-CZ" dirty="0" smtClean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0680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Nitrogen</a:t>
            </a:r>
            <a:r>
              <a:rPr lang="cs-CZ" b="1" dirty="0" smtClean="0"/>
              <a:t> </a:t>
            </a:r>
            <a:r>
              <a:rPr lang="cs-CZ" b="1" dirty="0" err="1" smtClean="0"/>
              <a:t>Oxides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The sources of </a:t>
            </a:r>
            <a:r>
              <a:rPr lang="en-US" b="1" dirty="0"/>
              <a:t>nitrogen oxides </a:t>
            </a:r>
            <a:r>
              <a:rPr lang="en-US" dirty="0"/>
              <a:t>are emissions from automobile transport and from stationary sources burning fossil fuels at high temperatures</a:t>
            </a:r>
            <a:r>
              <a:rPr lang="en-US" dirty="0" smtClean="0"/>
              <a:t>.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en-US" dirty="0" smtClean="0"/>
              <a:t>Eight </a:t>
            </a:r>
            <a:r>
              <a:rPr lang="en-US" dirty="0"/>
              <a:t>nitrogen oxides can be found in the indoor environment. Only two cause health damage.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N</a:t>
            </a:r>
            <a:r>
              <a:rPr lang="en-US" b="1" dirty="0" err="1" smtClean="0"/>
              <a:t>itrogen</a:t>
            </a:r>
            <a:r>
              <a:rPr lang="en-US" b="1" dirty="0" smtClean="0"/>
              <a:t> </a:t>
            </a:r>
            <a:r>
              <a:rPr lang="en-US" b="1" dirty="0"/>
              <a:t>dioxide </a:t>
            </a:r>
            <a:r>
              <a:rPr lang="en-US" dirty="0"/>
              <a:t>(NO</a:t>
            </a:r>
            <a:r>
              <a:rPr lang="en-US" baseline="-25000" dirty="0"/>
              <a:t>2</a:t>
            </a:r>
            <a:r>
              <a:rPr lang="en-US" dirty="0"/>
              <a:t>) and </a:t>
            </a:r>
            <a:r>
              <a:rPr lang="en-US" b="1" dirty="0"/>
              <a:t>nitrous oxide </a:t>
            </a:r>
            <a:r>
              <a:rPr lang="en-US" dirty="0"/>
              <a:t>(NO</a:t>
            </a:r>
            <a:r>
              <a:rPr lang="en-US" dirty="0" smtClean="0"/>
              <a:t>)</a:t>
            </a:r>
            <a:r>
              <a:rPr lang="cs-CZ" dirty="0" smtClean="0"/>
              <a:t> have </a:t>
            </a:r>
            <a:r>
              <a:rPr lang="en-US" dirty="0" smtClean="0"/>
              <a:t>a </a:t>
            </a:r>
            <a:r>
              <a:rPr lang="en-US" dirty="0"/>
              <a:t>harmful effect on humans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1830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Smog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Smog </a:t>
            </a:r>
            <a:r>
              <a:rPr lang="en-US" dirty="0"/>
              <a:t>is the chemical pollution of the atmosphere caused by human activity.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en-US" dirty="0"/>
              <a:t>The atmosphere is enriched with ingredients that are not normally in it and which are harmful to health during a phenomenon.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en-US" dirty="0" smtClean="0"/>
              <a:t>Smog </a:t>
            </a:r>
            <a:r>
              <a:rPr lang="en-US" dirty="0"/>
              <a:t>(smoke and fog produced by nitrogen oxides) arises because of air pollution, which is degraded by exposure to ultraviolet radiation to other toxic substances, such as ozone.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3550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Ozone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/>
              <a:t>Ozone (O</a:t>
            </a:r>
            <a:r>
              <a:rPr lang="en-US" b="1" baseline="-25000" dirty="0"/>
              <a:t>3</a:t>
            </a:r>
            <a:r>
              <a:rPr lang="en-US" b="1" dirty="0"/>
              <a:t> or triatomic oxygen) </a:t>
            </a:r>
            <a:r>
              <a:rPr lang="en-US" dirty="0"/>
              <a:t>is natural gas, which binds to the oxidized organic compounds. It is a reaction with other elements in the atmosphere. Ozone concentrations in the indoor environment tend to be half that of the external environment. There are two types</a:t>
            </a:r>
            <a:r>
              <a:rPr lang="en-US" dirty="0" smtClean="0"/>
              <a:t>:</a:t>
            </a:r>
            <a:endParaRPr lang="cs-CZ" dirty="0" smtClean="0"/>
          </a:p>
          <a:p>
            <a:endParaRPr lang="en-US" dirty="0"/>
          </a:p>
          <a:p>
            <a:pPr lvl="1" algn="just"/>
            <a:r>
              <a:rPr lang="en-US" sz="2800" b="1" dirty="0" smtClean="0"/>
              <a:t>Atmospheric </a:t>
            </a:r>
            <a:r>
              <a:rPr lang="en-US" sz="2800" b="1" dirty="0"/>
              <a:t>ozone</a:t>
            </a:r>
            <a:r>
              <a:rPr lang="en-US" sz="2800" dirty="0"/>
              <a:t>, which is in the atmospheric layer and protects us from harmful ultraviolet rays. Its loss causes the so-called ozone hole</a:t>
            </a:r>
            <a:r>
              <a:rPr lang="en-US" sz="2800" dirty="0" smtClean="0"/>
              <a:t>.</a:t>
            </a:r>
            <a:endParaRPr lang="cs-CZ" sz="2800" dirty="0" smtClean="0"/>
          </a:p>
          <a:p>
            <a:pPr lvl="1" algn="just"/>
            <a:endParaRPr lang="en-US" sz="2800" dirty="0"/>
          </a:p>
          <a:p>
            <a:pPr lvl="1" algn="just"/>
            <a:r>
              <a:rPr lang="en-US" sz="2800" b="1" dirty="0" smtClean="0"/>
              <a:t>Tropospheric </a:t>
            </a:r>
            <a:r>
              <a:rPr lang="en-US" sz="2800" b="1" dirty="0"/>
              <a:t>ozone</a:t>
            </a:r>
            <a:r>
              <a:rPr lang="en-US" sz="2800" dirty="0"/>
              <a:t>, which is contained in the ground air zone and at high concentrations, is harmful to humans.</a:t>
            </a:r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1792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Volatile</a:t>
            </a:r>
            <a:r>
              <a:rPr lang="cs-CZ" b="1" dirty="0"/>
              <a:t> </a:t>
            </a:r>
            <a:r>
              <a:rPr lang="cs-CZ" b="1" dirty="0" err="1"/>
              <a:t>Organic</a:t>
            </a:r>
            <a:r>
              <a:rPr lang="cs-CZ" b="1" dirty="0"/>
              <a:t> </a:t>
            </a:r>
            <a:r>
              <a:rPr lang="cs-CZ" b="1" dirty="0" err="1"/>
              <a:t>Compounds</a:t>
            </a:r>
            <a:r>
              <a:rPr lang="cs-CZ" b="1" dirty="0"/>
              <a:t> (</a:t>
            </a:r>
            <a:r>
              <a:rPr lang="cs-CZ" b="1" dirty="0" err="1"/>
              <a:t>VOCs</a:t>
            </a:r>
            <a:r>
              <a:rPr lang="cs-CZ" b="1" dirty="0" smtClean="0"/>
              <a:t>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b="1" dirty="0"/>
              <a:t>Volatile Organic Compounds (VOCs) </a:t>
            </a:r>
            <a:r>
              <a:rPr lang="en-GB" dirty="0"/>
              <a:t>are defined as organic substances in the solid, liquid or gaseous state that, at normal temperature and pressure, enter the atmosphere in the form of </a:t>
            </a:r>
            <a:r>
              <a:rPr lang="en-GB" dirty="0" err="1"/>
              <a:t>vapor</a:t>
            </a:r>
            <a:r>
              <a:rPr lang="en-GB" dirty="0"/>
              <a:t> with a pressure greater than 0.13 </a:t>
            </a:r>
            <a:r>
              <a:rPr lang="en-GB" dirty="0" err="1"/>
              <a:t>kPa</a:t>
            </a:r>
            <a:r>
              <a:rPr lang="en-GB" dirty="0"/>
              <a:t>. </a:t>
            </a:r>
            <a:endParaRPr lang="cs-CZ" dirty="0"/>
          </a:p>
          <a:p>
            <a:pPr algn="just"/>
            <a:endParaRPr lang="cs-CZ" sz="2800" b="1" dirty="0"/>
          </a:p>
          <a:p>
            <a:pPr algn="just"/>
            <a:r>
              <a:rPr lang="en-GB" dirty="0"/>
              <a:t>Their sources include, in particular, adhesives, solvents, paints, coatings, and the like.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en-GB" dirty="0" smtClean="0"/>
              <a:t>VOCs </a:t>
            </a:r>
            <a:r>
              <a:rPr lang="en-GB" dirty="0"/>
              <a:t>include for example toluene, xylene, styrene, ethylbenzene, chlorinated hydrocarbons, phthalates and terpenes.</a:t>
            </a:r>
            <a:endParaRPr lang="cs-CZ" sz="2800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6724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Polycyclic aromatic hydrocarbons (PAHs)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/>
          </a:bodyPr>
          <a:lstStyle/>
          <a:p>
            <a:pPr algn="just"/>
            <a:r>
              <a:rPr lang="en-GB" b="1" dirty="0"/>
              <a:t>Polycyclic aromatic hydrocarbons (PAHs) </a:t>
            </a:r>
            <a:r>
              <a:rPr lang="en-GB" dirty="0"/>
              <a:t>represent a group of more than 100 chemical compounds</a:t>
            </a:r>
            <a:r>
              <a:rPr lang="en-GB" dirty="0" smtClean="0"/>
              <a:t>.</a:t>
            </a:r>
            <a:endParaRPr lang="cs-CZ" dirty="0" smtClean="0"/>
          </a:p>
          <a:p>
            <a:pPr algn="just"/>
            <a:r>
              <a:rPr lang="en-GB" dirty="0" smtClean="0"/>
              <a:t>Polycyclic </a:t>
            </a:r>
            <a:r>
              <a:rPr lang="en-GB" dirty="0"/>
              <a:t>aromatic hydrocarbons form carbon and hydrogen, two or more benzene nuclei. They </a:t>
            </a:r>
            <a:endParaRPr lang="cs-CZ" b="1" dirty="0"/>
          </a:p>
          <a:p>
            <a:pPr algn="just"/>
            <a:r>
              <a:rPr lang="en-GB" dirty="0"/>
              <a:t>Their characteristics include </a:t>
            </a:r>
            <a:r>
              <a:rPr lang="en-GB" b="1" dirty="0"/>
              <a:t>toxic, carcinogenic and mutagenic properties</a:t>
            </a:r>
            <a:r>
              <a:rPr lang="en-GB" dirty="0" smtClean="0"/>
              <a:t>.</a:t>
            </a:r>
            <a:endParaRPr lang="cs-CZ" dirty="0" smtClean="0"/>
          </a:p>
          <a:p>
            <a:pPr algn="just"/>
            <a:r>
              <a:rPr lang="en-GB" dirty="0" smtClean="0"/>
              <a:t>They </a:t>
            </a:r>
            <a:r>
              <a:rPr lang="en-GB" dirty="0"/>
              <a:t>have a strong ability to bind to solid sorbents or particles (dust) even in living organisms (bioaccumulation capacity). </a:t>
            </a:r>
            <a:endParaRPr lang="cs-CZ" dirty="0" smtClean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18973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1841</TotalTime>
  <Words>545</Words>
  <Application>Microsoft Office PowerPoint</Application>
  <PresentationFormat>Širokoúhlá obrazovka</PresentationFormat>
  <Paragraphs>41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6. Toxic Microclimate</vt:lpstr>
      <vt:lpstr>Toxic Microclimate</vt:lpstr>
      <vt:lpstr>Carbon Monoxide </vt:lpstr>
      <vt:lpstr>Nitrogen Oxides</vt:lpstr>
      <vt:lpstr>Smog</vt:lpstr>
      <vt:lpstr>Ozone</vt:lpstr>
      <vt:lpstr>Volatile Organic Compounds (VOCs)</vt:lpstr>
      <vt:lpstr>Polycyclic aromatic hydrocarbons (PAHs)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předmětu dle IS</dc:title>
  <dc:creator>Kratka</dc:creator>
  <cp:lastModifiedBy>Michal Kraus</cp:lastModifiedBy>
  <cp:revision>68</cp:revision>
  <dcterms:created xsi:type="dcterms:W3CDTF">2017-05-10T10:51:34Z</dcterms:created>
  <dcterms:modified xsi:type="dcterms:W3CDTF">2017-07-04T19:54:44Z</dcterms:modified>
</cp:coreProperties>
</file>