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9" r:id="rId3"/>
    <p:sldId id="306" r:id="rId4"/>
    <p:sldId id="264" r:id="rId5"/>
    <p:sldId id="295" r:id="rId6"/>
    <p:sldId id="296" r:id="rId7"/>
    <p:sldId id="29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 smtClean="0"/>
              <a:t>4. Ionization Microclimate</a:t>
            </a:r>
            <a:endParaRPr lang="en-US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93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Ionization Microclimate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923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Ionization microclimate </a:t>
            </a:r>
            <a:r>
              <a:rPr lang="en-US" dirty="0"/>
              <a:t>is a component of indoor environment formed by flows of ionizing radiation produced by radioactive substances of </a:t>
            </a:r>
            <a:r>
              <a:rPr lang="en-US" b="1" dirty="0"/>
              <a:t>natural or artificial sources, </a:t>
            </a:r>
            <a:r>
              <a:rPr lang="en-US" dirty="0"/>
              <a:t>which act on the individual and form one's overall condition.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en-US" dirty="0"/>
              <a:t>The basic physical quantity of ionization is the </a:t>
            </a:r>
            <a:r>
              <a:rPr lang="en-US" b="1" dirty="0"/>
              <a:t>activity </a:t>
            </a:r>
            <a:r>
              <a:rPr lang="en-US" dirty="0"/>
              <a:t>(</a:t>
            </a:r>
            <a:r>
              <a:rPr lang="en-US" dirty="0" err="1"/>
              <a:t>Ak</a:t>
            </a:r>
            <a:r>
              <a:rPr lang="en-US" dirty="0"/>
              <a:t>) of a given amount of radionuclide expressing the proportion of the mean number of radioactive changes and the time interval. </a:t>
            </a:r>
            <a:r>
              <a:rPr lang="en-US" b="1" dirty="0"/>
              <a:t>The unit of activity is one decay per second or Becquerel (Bq). </a:t>
            </a:r>
            <a:endParaRPr lang="cs-CZ" b="1" dirty="0" smtClean="0"/>
          </a:p>
          <a:p>
            <a:pPr algn="just"/>
            <a:endParaRPr lang="cs-CZ" b="1" dirty="0" smtClean="0"/>
          </a:p>
          <a:p>
            <a:pPr algn="just"/>
            <a:r>
              <a:rPr lang="en-GB" dirty="0"/>
              <a:t>The source of ionizing radiation may be radioactive substances </a:t>
            </a:r>
            <a:r>
              <a:rPr lang="en-GB" b="1" dirty="0"/>
              <a:t>penetrating into the interior from the external environment,</a:t>
            </a:r>
            <a:r>
              <a:rPr lang="en-GB" dirty="0"/>
              <a:t> or substances occurring inside the building due to </a:t>
            </a:r>
            <a:r>
              <a:rPr lang="en-GB" b="1" dirty="0"/>
              <a:t>anthropogenic activities</a:t>
            </a:r>
            <a:r>
              <a:rPr lang="en-GB" dirty="0"/>
              <a:t> and the release of </a:t>
            </a:r>
            <a:r>
              <a:rPr lang="en-GB" b="1" dirty="0"/>
              <a:t>building materials and technological equipment containing </a:t>
            </a:r>
            <a:r>
              <a:rPr lang="en-GB" dirty="0"/>
              <a:t>radioactive material</a:t>
            </a:r>
            <a:r>
              <a:rPr lang="en-GB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726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Ionization Microclimate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Radioactivity </a:t>
            </a:r>
            <a:r>
              <a:rPr lang="en-US" dirty="0"/>
              <a:t>is the transformation of the core of an element into the core of another element, while releasing large amounts of energy in the form of invisible radiation (so-called radioactive radiation) that is dangerous to humans. There is natural and artificial radioactivity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en-US" b="1" dirty="0"/>
              <a:t>Radionuclide </a:t>
            </a:r>
            <a:r>
              <a:rPr lang="en-US" dirty="0"/>
              <a:t>is a nuclide with an unstable nucleus whose atoms are subject to radioactive transformation together with the emission of ionizing radiation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b="1" dirty="0"/>
              <a:t>Half-life </a:t>
            </a:r>
            <a:r>
              <a:rPr lang="en-US" dirty="0"/>
              <a:t>is the time taken for half the radionuclide's atoms to decay. The half-life is constant for the isotope of the given element. The half-life has values from a fraction of a second to millions of years.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381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Optimization of Ionizing Radiation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Optimization of ionizing radiation can be ensured either by </a:t>
            </a:r>
            <a:r>
              <a:rPr lang="en-GB" b="1" dirty="0"/>
              <a:t>intervention into the source</a:t>
            </a:r>
            <a:r>
              <a:rPr lang="en-GB" dirty="0"/>
              <a:t> of radioactive material, or </a:t>
            </a:r>
            <a:r>
              <a:rPr lang="en-GB" b="1" dirty="0"/>
              <a:t>interference into the transmission field </a:t>
            </a:r>
            <a:r>
              <a:rPr lang="en-GB" dirty="0"/>
              <a:t>of ionizing radiation. </a:t>
            </a:r>
            <a:endParaRPr lang="cs-CZ" sz="2600" dirty="0"/>
          </a:p>
          <a:p>
            <a:pPr algn="just"/>
            <a:r>
              <a:rPr lang="en-GB" b="1" dirty="0"/>
              <a:t>Intervention into the source </a:t>
            </a:r>
            <a:r>
              <a:rPr lang="en-GB" dirty="0"/>
              <a:t>can be performed by:</a:t>
            </a:r>
            <a:endParaRPr lang="cs-CZ" dirty="0"/>
          </a:p>
          <a:p>
            <a:pPr lvl="1" algn="just"/>
            <a:r>
              <a:rPr lang="en-GB" dirty="0"/>
              <a:t>Selecting a suitable building site (locality)</a:t>
            </a:r>
            <a:endParaRPr lang="cs-CZ" dirty="0"/>
          </a:p>
          <a:p>
            <a:pPr lvl="1" algn="just"/>
            <a:r>
              <a:rPr lang="en-GB" dirty="0"/>
              <a:t>limiting or preventing the penetration of radon into the building (</a:t>
            </a:r>
            <a:r>
              <a:rPr lang="en-GB" dirty="0" err="1"/>
              <a:t>antiradon</a:t>
            </a:r>
            <a:r>
              <a:rPr lang="en-GB" dirty="0"/>
              <a:t> measures)</a:t>
            </a:r>
            <a:endParaRPr lang="cs-CZ" dirty="0"/>
          </a:p>
          <a:p>
            <a:pPr lvl="1" algn="just"/>
            <a:r>
              <a:rPr lang="en-GB" dirty="0"/>
              <a:t>Choosing suitable building materials (certified materials and products)</a:t>
            </a:r>
            <a:endParaRPr lang="cs-CZ" dirty="0"/>
          </a:p>
          <a:p>
            <a:pPr algn="just"/>
            <a:r>
              <a:rPr lang="en-GB" b="1" dirty="0"/>
              <a:t>Interferences into the transmission </a:t>
            </a:r>
            <a:r>
              <a:rPr lang="en-GB" dirty="0"/>
              <a:t>involves:</a:t>
            </a:r>
            <a:r>
              <a:rPr lang="en-GB" b="1" dirty="0"/>
              <a:t> </a:t>
            </a:r>
            <a:endParaRPr lang="cs-CZ" dirty="0"/>
          </a:p>
          <a:p>
            <a:pPr lvl="1" algn="just"/>
            <a:r>
              <a:rPr lang="en-GB" dirty="0"/>
              <a:t>Restricting the spread of radioactive substances in the building</a:t>
            </a:r>
            <a:endParaRPr lang="cs-CZ" dirty="0"/>
          </a:p>
          <a:p>
            <a:pPr lvl="1" algn="just"/>
            <a:r>
              <a:rPr lang="en-GB" dirty="0"/>
              <a:t>Ventilation and air filtration</a:t>
            </a:r>
            <a:endParaRPr lang="cs-CZ" dirty="0"/>
          </a:p>
          <a:p>
            <a:pPr lvl="1" algn="just"/>
            <a:r>
              <a:rPr lang="en-GB" dirty="0"/>
              <a:t>Surface deposition, i.e. sedimentation of radioactive substances</a:t>
            </a:r>
            <a:endParaRPr lang="cs-CZ" dirty="0"/>
          </a:p>
          <a:p>
            <a:pPr lvl="1" algn="just"/>
            <a:r>
              <a:rPr lang="en-GB" dirty="0"/>
              <a:t>Electrostatic deposition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811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Optimization of Ionizing Radiation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The limitation of the spread of radioactive substances in the building can be achieved by </a:t>
            </a:r>
            <a:r>
              <a:rPr lang="en-GB" b="1" dirty="0"/>
              <a:t>design-layout modifications</a:t>
            </a:r>
            <a:r>
              <a:rPr lang="en-GB" dirty="0"/>
              <a:t> of the building such as </a:t>
            </a:r>
            <a:r>
              <a:rPr lang="en-GB" b="1" dirty="0"/>
              <a:t>dividing vertical shafts into smaller sections, appropriately transferring sources of radioactive material in the building, or applying differential ventilation. </a:t>
            </a:r>
            <a:endParaRPr lang="cs-CZ" b="1" dirty="0" smtClean="0"/>
          </a:p>
          <a:p>
            <a:pPr algn="just"/>
            <a:r>
              <a:rPr lang="en-GB" dirty="0"/>
              <a:t>The spread of ionizing radiation is a problem especially in multi-storey buildings, when the radioactive material is propagated by </a:t>
            </a:r>
            <a:r>
              <a:rPr lang="en-GB" b="1" dirty="0"/>
              <a:t>thermal buoyancy. </a:t>
            </a:r>
            <a:endParaRPr lang="cs-CZ" b="1" dirty="0" smtClean="0"/>
          </a:p>
          <a:p>
            <a:pPr algn="just"/>
            <a:r>
              <a:rPr lang="en-GB" dirty="0"/>
              <a:t>Continuous stairs along the height of the building without interruption can be a source of intense spread of radioactive gases throughout the building.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555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Optimization of Ionizing Radiation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In addition to ensuring adequate air exchange, it is advisable to design pressure zones between spaces according to the degree of their contamination (contamination).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largest negative pressure is chosen for areas with the highest contamination. Air recirculation is not included in such areas</a:t>
            </a:r>
            <a:r>
              <a:rPr lang="en-GB" dirty="0" smtClean="0"/>
              <a:t>.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en-GB" dirty="0"/>
              <a:t>Reducing the dose of fresh air in order to reduce the energy performance of a building can result in an increased concentration of radioactive substances in the building.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68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Optimization of Ionizing Radiation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en-GB" sz="2600" dirty="0"/>
              <a:t>Filters can reduce the spread of radioactive substances bound to some kind of aerosol. There are two types of filters - cassette or electrostatic:</a:t>
            </a:r>
            <a:endParaRPr lang="cs-CZ" sz="2600" dirty="0"/>
          </a:p>
          <a:p>
            <a:pPr lvl="1" algn="just"/>
            <a:r>
              <a:rPr lang="en-GB" sz="2600" b="1" dirty="0"/>
              <a:t>Cassette filters </a:t>
            </a:r>
            <a:r>
              <a:rPr lang="en-GB" sz="2600" dirty="0"/>
              <a:t>are boxes with a filter cartridge. Filter cartridges are not washable, but they are replaced with new ones (low acquisition costs, but higher operating costs)</a:t>
            </a:r>
            <a:endParaRPr lang="cs-CZ" sz="2600" dirty="0"/>
          </a:p>
          <a:p>
            <a:pPr lvl="1" algn="just"/>
            <a:r>
              <a:rPr lang="en-GB" sz="2600" b="1" dirty="0"/>
              <a:t>Electrostatic filters</a:t>
            </a:r>
            <a:r>
              <a:rPr lang="en-GB" sz="2600" dirty="0"/>
              <a:t> do not increase overall system pressure over time (like other filters). Captured particles can be washed with water (high cost of ownership, cheap operation).</a:t>
            </a:r>
            <a:endParaRPr lang="cs-CZ" sz="2600" dirty="0"/>
          </a:p>
          <a:p>
            <a:pPr algn="just"/>
            <a:r>
              <a:rPr lang="en-GB" sz="2600" b="1" dirty="0"/>
              <a:t>Electrostatic deposition </a:t>
            </a:r>
            <a:r>
              <a:rPr lang="en-GB" sz="2600" dirty="0"/>
              <a:t>operates on the principle of artificially created electrostatic field. Electrically charged particles settle on electrodes of opposite polarities</a:t>
            </a:r>
            <a:r>
              <a:rPr lang="en-GB" sz="2600" dirty="0" smtClean="0"/>
              <a:t>.</a:t>
            </a:r>
            <a:endParaRPr lang="cs-CZ" sz="26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5180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635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4. Ionization Microclimate</vt:lpstr>
      <vt:lpstr>Ionization Microclimate</vt:lpstr>
      <vt:lpstr>Ionization Microclimate</vt:lpstr>
      <vt:lpstr>Optimization of Ionizing Radiation</vt:lpstr>
      <vt:lpstr>Optimization of Ionizing Radiation</vt:lpstr>
      <vt:lpstr>Optimization of Ionizing Radiation</vt:lpstr>
      <vt:lpstr>Optimization of Ionizing Radiation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66</cp:revision>
  <dcterms:created xsi:type="dcterms:W3CDTF">2017-05-10T10:51:34Z</dcterms:created>
  <dcterms:modified xsi:type="dcterms:W3CDTF">2017-07-04T19:43:22Z</dcterms:modified>
</cp:coreProperties>
</file>