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339" r:id="rId3"/>
    <p:sldId id="340" r:id="rId4"/>
    <p:sldId id="343" r:id="rId5"/>
    <p:sldId id="341" r:id="rId6"/>
    <p:sldId id="342" r:id="rId7"/>
    <p:sldId id="344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59" autoAdjust="0"/>
    <p:restoredTop sz="94660"/>
  </p:normalViewPr>
  <p:slideViewPr>
    <p:cSldViewPr snapToGrid="0">
      <p:cViewPr varScale="1">
        <p:scale>
          <a:sx n="53" d="100"/>
          <a:sy n="53" d="100"/>
        </p:scale>
        <p:origin x="114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939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2687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6891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043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7868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1075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9812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9054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9975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515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5658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606F1-70A8-4ADC-9334-297B429272E0}" type="datetimeFigureOut">
              <a:rPr lang="cs-CZ" smtClean="0"/>
              <a:t>04.07.2017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083E7-225E-4952-A601-200EBC7DB72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4556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>
            <a:extLst>
              <a:ext uri="{FF2B5EF4-FFF2-40B4-BE49-F238E27FC236}">
                <a16:creationId xmlns:a16="http://schemas.microsoft.com/office/drawing/2014/main" id="{55A62198-121B-4310-8074-45A652EF1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32646"/>
            <a:ext cx="9144000" cy="2387600"/>
          </a:xfrm>
        </p:spPr>
        <p:txBody>
          <a:bodyPr>
            <a:normAutofit/>
          </a:bodyPr>
          <a:lstStyle/>
          <a:p>
            <a:r>
              <a:rPr lang="cs-CZ" b="1" dirty="0" smtClean="0"/>
              <a:t>12. </a:t>
            </a:r>
            <a:r>
              <a:rPr lang="cs-CZ" b="1" dirty="0" err="1" smtClean="0"/>
              <a:t>Psychic</a:t>
            </a:r>
            <a:r>
              <a:rPr lang="cs-CZ" b="1" dirty="0" smtClean="0"/>
              <a:t> and </a:t>
            </a:r>
            <a:r>
              <a:rPr lang="cs-CZ" b="1" dirty="0" err="1" smtClean="0"/>
              <a:t>Light</a:t>
            </a:r>
            <a:r>
              <a:rPr lang="cs-CZ" b="1" dirty="0" smtClean="0"/>
              <a:t> </a:t>
            </a:r>
            <a:r>
              <a:rPr lang="cs-CZ" b="1" dirty="0" err="1" smtClean="0"/>
              <a:t>Microclimate</a:t>
            </a:r>
            <a:endParaRPr lang="cs-CZ" b="1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696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Colors of </a:t>
            </a:r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Internal</a:t>
            </a:r>
            <a:r>
              <a:rPr lang="cs-CZ" b="1" dirty="0" smtClean="0"/>
              <a:t> </a:t>
            </a:r>
            <a:r>
              <a:rPr lang="cs-CZ" b="1" dirty="0" err="1" smtClean="0"/>
              <a:t>Environment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76478"/>
          </a:xfrm>
        </p:spPr>
        <p:txBody>
          <a:bodyPr>
            <a:normAutofit/>
          </a:bodyPr>
          <a:lstStyle/>
          <a:p>
            <a:r>
              <a:rPr lang="en-US" b="1" dirty="0"/>
              <a:t>The color of the indoor environment</a:t>
            </a:r>
            <a:r>
              <a:rPr lang="en-US" dirty="0"/>
              <a:t> can be expressed by</a:t>
            </a:r>
            <a:r>
              <a:rPr lang="en-US" dirty="0" smtClean="0"/>
              <a:t>:</a:t>
            </a:r>
            <a:endParaRPr lang="cs-CZ" dirty="0" smtClean="0"/>
          </a:p>
          <a:p>
            <a:endParaRPr lang="en-US" dirty="0"/>
          </a:p>
          <a:p>
            <a:pPr lvl="1"/>
            <a:r>
              <a:rPr lang="en-US" sz="2800" dirty="0"/>
              <a:t>Surface color and light </a:t>
            </a:r>
            <a:r>
              <a:rPr lang="en-US" sz="2800" dirty="0" smtClean="0"/>
              <a:t>color</a:t>
            </a:r>
            <a:endParaRPr lang="cs-CZ" sz="2800" dirty="0" smtClean="0"/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Surface </a:t>
            </a:r>
            <a:r>
              <a:rPr lang="en-US" sz="2800" dirty="0" smtClean="0"/>
              <a:t>material</a:t>
            </a:r>
            <a:endParaRPr lang="cs-CZ" sz="2800" dirty="0" smtClean="0"/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Combination of colors on multicolored </a:t>
            </a:r>
            <a:r>
              <a:rPr lang="en-US" sz="2800" dirty="0" smtClean="0"/>
              <a:t>surfaces</a:t>
            </a:r>
            <a:endParaRPr lang="cs-CZ" sz="2800" dirty="0" smtClean="0"/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Size of spaces</a:t>
            </a:r>
          </a:p>
          <a:p>
            <a:pPr algn="just"/>
            <a:endParaRPr lang="cs-CZ" dirty="0" smtClean="0"/>
          </a:p>
          <a:p>
            <a:pPr algn="just"/>
            <a:endParaRPr lang="cs-CZ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78240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Indoor Lighting</a:t>
            </a:r>
            <a:endParaRPr lang="en-US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76478"/>
          </a:xfrm>
        </p:spPr>
        <p:txBody>
          <a:bodyPr>
            <a:normAutofit/>
          </a:bodyPr>
          <a:lstStyle/>
          <a:p>
            <a:r>
              <a:rPr lang="en-US" dirty="0"/>
              <a:t>Lighting can be divided in term of light sources</a:t>
            </a:r>
            <a:r>
              <a:rPr lang="en-US" dirty="0" smtClean="0"/>
              <a:t>:</a:t>
            </a:r>
            <a:endParaRPr lang="cs-CZ" dirty="0" smtClean="0"/>
          </a:p>
          <a:p>
            <a:endParaRPr lang="en-US" dirty="0"/>
          </a:p>
          <a:p>
            <a:pPr lvl="1"/>
            <a:r>
              <a:rPr lang="en-US" sz="2800" b="1" dirty="0"/>
              <a:t>Daylight</a:t>
            </a:r>
            <a:r>
              <a:rPr lang="en-US" sz="2800" dirty="0"/>
              <a:t> - natural, scattered light and direct </a:t>
            </a:r>
            <a:r>
              <a:rPr lang="en-US" sz="2800" dirty="0" smtClean="0"/>
              <a:t>sunlight</a:t>
            </a:r>
            <a:endParaRPr lang="cs-CZ" sz="2800" dirty="0" smtClean="0"/>
          </a:p>
          <a:p>
            <a:pPr lvl="1"/>
            <a:endParaRPr lang="en-US" sz="2800" dirty="0"/>
          </a:p>
          <a:p>
            <a:pPr lvl="1"/>
            <a:r>
              <a:rPr lang="en-US" sz="2800" b="1" dirty="0"/>
              <a:t>Artificial lighting</a:t>
            </a:r>
            <a:r>
              <a:rPr lang="en-US" sz="2800" dirty="0"/>
              <a:t> - artificial </a:t>
            </a:r>
            <a:r>
              <a:rPr lang="en-US" sz="2800" dirty="0" smtClean="0"/>
              <a:t>sources</a:t>
            </a:r>
            <a:endParaRPr lang="cs-CZ" sz="2800" dirty="0" smtClean="0"/>
          </a:p>
          <a:p>
            <a:pPr lvl="1"/>
            <a:endParaRPr lang="en-US" sz="2800" dirty="0"/>
          </a:p>
          <a:p>
            <a:pPr lvl="1"/>
            <a:r>
              <a:rPr lang="en-US" sz="2800" b="1" dirty="0"/>
              <a:t>Combined lighting</a:t>
            </a:r>
            <a:r>
              <a:rPr lang="en-US" sz="2800" dirty="0"/>
              <a:t> - Daylight illumination supplemented with artificial light</a:t>
            </a:r>
          </a:p>
          <a:p>
            <a:pPr algn="just"/>
            <a:endParaRPr lang="cs-CZ" dirty="0" smtClean="0"/>
          </a:p>
          <a:p>
            <a:pPr algn="just"/>
            <a:endParaRPr lang="cs-CZ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0318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Indoor Lighting</a:t>
            </a:r>
            <a:endParaRPr lang="en-US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7647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criteria used to describe the light microclimate are</a:t>
            </a:r>
            <a:r>
              <a:rPr lang="en-US" dirty="0" smtClean="0"/>
              <a:t>:</a:t>
            </a:r>
            <a:endParaRPr lang="cs-CZ" dirty="0" smtClean="0"/>
          </a:p>
          <a:p>
            <a:endParaRPr lang="en-US" dirty="0"/>
          </a:p>
          <a:p>
            <a:pPr lvl="1"/>
            <a:r>
              <a:rPr lang="en-US" sz="2800" b="1" dirty="0"/>
              <a:t>Daylight </a:t>
            </a:r>
            <a:r>
              <a:rPr lang="en-US" sz="2800" b="1" dirty="0" smtClean="0"/>
              <a:t>factor</a:t>
            </a:r>
            <a:endParaRPr lang="cs-CZ" sz="2800" b="1" dirty="0" smtClean="0"/>
          </a:p>
          <a:p>
            <a:pPr lvl="1"/>
            <a:endParaRPr lang="en-US" sz="2800" dirty="0"/>
          </a:p>
          <a:p>
            <a:pPr lvl="1"/>
            <a:r>
              <a:rPr lang="en-US" sz="2800" b="1" dirty="0" smtClean="0"/>
              <a:t>Illumination</a:t>
            </a:r>
            <a:endParaRPr lang="cs-CZ" sz="2800" b="1" dirty="0" smtClean="0"/>
          </a:p>
          <a:p>
            <a:pPr lvl="1"/>
            <a:endParaRPr lang="en-US" sz="2800" dirty="0"/>
          </a:p>
          <a:p>
            <a:pPr lvl="1"/>
            <a:r>
              <a:rPr lang="en-US" sz="2800" b="1" dirty="0"/>
              <a:t>Temperature of </a:t>
            </a:r>
            <a:r>
              <a:rPr lang="en-US" sz="2800" b="1" dirty="0" smtClean="0"/>
              <a:t>chromaticity</a:t>
            </a:r>
            <a:endParaRPr lang="cs-CZ" sz="2800" b="1" dirty="0" smtClean="0"/>
          </a:p>
          <a:p>
            <a:pPr lvl="1"/>
            <a:endParaRPr lang="en-US" sz="2800" dirty="0"/>
          </a:p>
          <a:p>
            <a:pPr lvl="1"/>
            <a:r>
              <a:rPr lang="en-US" sz="2800" b="1" dirty="0"/>
              <a:t>Color rendering index (CRI</a:t>
            </a:r>
            <a:r>
              <a:rPr lang="en-US" sz="2800" b="1" dirty="0" smtClean="0"/>
              <a:t>)</a:t>
            </a:r>
            <a:endParaRPr lang="cs-CZ" sz="2800" b="1" dirty="0" smtClean="0"/>
          </a:p>
          <a:p>
            <a:pPr lvl="1"/>
            <a:endParaRPr lang="en-US" sz="2800" dirty="0"/>
          </a:p>
          <a:p>
            <a:pPr lvl="1"/>
            <a:r>
              <a:rPr lang="en-US" sz="2800" b="1" dirty="0"/>
              <a:t>Glare </a:t>
            </a:r>
            <a:r>
              <a:rPr lang="en-US" sz="2800" b="1" dirty="0" smtClean="0"/>
              <a:t>index</a:t>
            </a:r>
            <a:endParaRPr lang="cs-CZ" dirty="0" smtClean="0"/>
          </a:p>
          <a:p>
            <a:pPr algn="just"/>
            <a:endParaRPr lang="cs-CZ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5502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Indoor </a:t>
            </a:r>
            <a:r>
              <a:rPr lang="cs-CZ" b="1" dirty="0" err="1"/>
              <a:t>Lighting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7647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The </a:t>
            </a:r>
            <a:r>
              <a:rPr lang="en-US" b="1" dirty="0"/>
              <a:t>light</a:t>
            </a:r>
            <a:r>
              <a:rPr lang="en-US" dirty="0"/>
              <a:t> is a visible glow capable of inducing an immediate visual perception evaluated by normal human sight. The range of visible radiation is within the wavelength range from 380 to 780 nm</a:t>
            </a:r>
            <a:r>
              <a:rPr lang="en-US" dirty="0" smtClean="0"/>
              <a:t>.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en-US" b="1" dirty="0"/>
              <a:t>The daylighting factor</a:t>
            </a:r>
            <a:r>
              <a:rPr lang="en-US" dirty="0"/>
              <a:t> is the ratio of illumination at a point on a defined plane by a direct or reflected skylight at that time to a comparative illumination of the outer, unshaded horizontal plane under the assumed or known distribution of sky brightness</a:t>
            </a:r>
            <a:r>
              <a:rPr lang="en-US" dirty="0" smtClean="0"/>
              <a:t>.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en-US" b="1" dirty="0"/>
              <a:t>Light intensity (illumination)</a:t>
            </a:r>
            <a:r>
              <a:rPr lang="en-US" dirty="0"/>
              <a:t> is a photometric quantity defined as the light flux incident to the surface unit. It is therefore the ratio of light flux (lumens) and area (m</a:t>
            </a:r>
            <a:r>
              <a:rPr lang="en-US" baseline="30000" dirty="0"/>
              <a:t>2</a:t>
            </a:r>
            <a:r>
              <a:rPr lang="en-US" dirty="0"/>
              <a:t>).</a:t>
            </a:r>
            <a:endParaRPr lang="cs-CZ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2157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Color of </a:t>
            </a:r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Space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76478"/>
          </a:xfrm>
        </p:spPr>
        <p:txBody>
          <a:bodyPr>
            <a:normAutofit/>
          </a:bodyPr>
          <a:lstStyle/>
          <a:p>
            <a:pPr algn="just"/>
            <a:r>
              <a:rPr lang="cs-CZ" b="1" dirty="0" smtClean="0"/>
              <a:t>V</a:t>
            </a:r>
            <a:r>
              <a:rPr lang="en-US" b="1" dirty="0" err="1" smtClean="0"/>
              <a:t>isual</a:t>
            </a:r>
            <a:r>
              <a:rPr lang="en-US" b="1" dirty="0" smtClean="0"/>
              <a:t> </a:t>
            </a:r>
            <a:r>
              <a:rPr lang="en-US" b="1" dirty="0"/>
              <a:t>perception </a:t>
            </a:r>
            <a:r>
              <a:rPr lang="en-US" dirty="0"/>
              <a:t>of colors creates feelings of warmth and cold. </a:t>
            </a:r>
            <a:endParaRPr lang="cs-CZ" dirty="0" smtClean="0"/>
          </a:p>
          <a:p>
            <a:pPr algn="just"/>
            <a:endParaRPr lang="cs-CZ" i="1" dirty="0"/>
          </a:p>
          <a:p>
            <a:pPr algn="just"/>
            <a:r>
              <a:rPr lang="en-US" b="1" dirty="0"/>
              <a:t>Color </a:t>
            </a:r>
            <a:r>
              <a:rPr lang="en-US" dirty="0"/>
              <a:t>is the property of light, or the substance from which the light comes out. Color expresses a perception that is created on the retina by visible electromagnetic radiation (waves</a:t>
            </a:r>
            <a:r>
              <a:rPr lang="en-US" dirty="0" smtClean="0"/>
              <a:t>).</a:t>
            </a:r>
            <a:endParaRPr lang="cs-CZ" dirty="0" smtClean="0"/>
          </a:p>
          <a:p>
            <a:pPr algn="just"/>
            <a:endParaRPr lang="cs-CZ" b="1" dirty="0"/>
          </a:p>
          <a:p>
            <a:pPr algn="just"/>
            <a:r>
              <a:rPr lang="en-US" b="1" dirty="0"/>
              <a:t>The color perception</a:t>
            </a:r>
            <a:r>
              <a:rPr lang="en-US" dirty="0"/>
              <a:t> depends on the spectral composition of the incoming light (dependence of light flux and frequency or wavelength) and its intensity relative to the background.</a:t>
            </a:r>
            <a:endParaRPr lang="cs-CZ" b="1" dirty="0"/>
          </a:p>
          <a:p>
            <a:pPr algn="just"/>
            <a:endParaRPr lang="cs-CZ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8435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Effects of Psychic and Light Stress</a:t>
            </a:r>
            <a:endParaRPr lang="en-US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76478"/>
          </a:xfrm>
        </p:spPr>
        <p:txBody>
          <a:bodyPr>
            <a:noAutofit/>
          </a:bodyPr>
          <a:lstStyle/>
          <a:p>
            <a:pPr algn="just"/>
            <a:r>
              <a:rPr lang="en-US" b="1" dirty="0"/>
              <a:t>Visual perception </a:t>
            </a:r>
            <a:r>
              <a:rPr lang="en-US" dirty="0"/>
              <a:t>of the internal space is closely related to the </a:t>
            </a:r>
            <a:r>
              <a:rPr lang="en-US" b="1" dirty="0" smtClean="0"/>
              <a:t>central </a:t>
            </a:r>
            <a:r>
              <a:rPr lang="en-US" b="1" dirty="0"/>
              <a:t>nervous </a:t>
            </a:r>
            <a:r>
              <a:rPr lang="en-US" b="1" dirty="0" smtClean="0"/>
              <a:t>sys</a:t>
            </a:r>
            <a:r>
              <a:rPr lang="cs-CZ" b="1" dirty="0" err="1" smtClean="0"/>
              <a:t>te</a:t>
            </a:r>
            <a:r>
              <a:rPr lang="en-US" b="1" dirty="0" smtClean="0"/>
              <a:t>m</a:t>
            </a:r>
            <a:r>
              <a:rPr lang="cs-CZ" b="1" dirty="0" smtClean="0"/>
              <a:t>.</a:t>
            </a:r>
          </a:p>
          <a:p>
            <a:pPr algn="just"/>
            <a:r>
              <a:rPr lang="en-US" dirty="0" smtClean="0"/>
              <a:t>Light </a:t>
            </a:r>
            <a:r>
              <a:rPr lang="en-US" dirty="0"/>
              <a:t>microclimate encourages feelings of anger, excitement, or joy and </a:t>
            </a:r>
            <a:r>
              <a:rPr lang="en-US" dirty="0" smtClean="0"/>
              <a:t>serenity</a:t>
            </a:r>
            <a:r>
              <a:rPr lang="cs-CZ" dirty="0" smtClean="0"/>
              <a:t>.</a:t>
            </a:r>
            <a:endParaRPr lang="cs-CZ" b="1" dirty="0"/>
          </a:p>
          <a:p>
            <a:pPr algn="just"/>
            <a:r>
              <a:rPr lang="en-US" dirty="0"/>
              <a:t>The light microclimate is defined by the </a:t>
            </a:r>
            <a:r>
              <a:rPr lang="en-US" b="1" dirty="0"/>
              <a:t>geometric dimensions of the space, the type of light sources, the number and layout of the luminaires, the uniformity of lighting, the color rendering and the contrast in space</a:t>
            </a:r>
            <a:r>
              <a:rPr lang="en-US" b="1" dirty="0" smtClean="0"/>
              <a:t>. </a:t>
            </a:r>
            <a:endParaRPr lang="cs-CZ" b="1" dirty="0" smtClean="0"/>
          </a:p>
          <a:p>
            <a:pPr algn="just"/>
            <a:r>
              <a:rPr lang="en-US" dirty="0" smtClean="0"/>
              <a:t>Mental fatigue can be a consequence of all components of the environment on the </a:t>
            </a:r>
            <a:r>
              <a:rPr lang="en-US" b="1" dirty="0" smtClean="0"/>
              <a:t>human nervous system</a:t>
            </a:r>
            <a:r>
              <a:rPr lang="en-US" dirty="0" smtClean="0"/>
              <a:t>.</a:t>
            </a:r>
            <a:endParaRPr lang="cs-CZ" dirty="0"/>
          </a:p>
        </p:txBody>
      </p:sp>
      <p:pic>
        <p:nvPicPr>
          <p:cNvPr id="4" name="Obrázek 3" descr="C:\Users\21536\AppData\Local\Temp\7zOCBEF4013\interreg_Rakousko_Ceska_Republika_RGB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828" y="6060287"/>
            <a:ext cx="2272744" cy="84535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00000000-0008-0000-0000-000006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0062" y="6002103"/>
            <a:ext cx="1883620" cy="739668"/>
          </a:xfrm>
          <a:prstGeom prst="rect">
            <a:avLst/>
          </a:prstGeom>
        </p:spPr>
      </p:pic>
      <p:pic>
        <p:nvPicPr>
          <p:cNvPr id="6" name="Obrázek 5" descr="https://www.email.cz/download/k/vPwBms0jPnQoTvgo0jFvvGwDhdh9Jlfl9rKdiuyzDRyHOOMId1HvJLvOPRBH2skc4uZVKBw/image001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227" y="5973627"/>
            <a:ext cx="793174" cy="796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 descr="Fachhochschulen Oberösterreich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903" y="6176963"/>
            <a:ext cx="2208234" cy="5466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8114977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1844</TotalTime>
  <Words>153</Words>
  <Application>Microsoft Office PowerPoint</Application>
  <PresentationFormat>Širokoúhlá obrazovka</PresentationFormat>
  <Paragraphs>48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Motiv Office</vt:lpstr>
      <vt:lpstr>12. Psychic and Light Microclimate</vt:lpstr>
      <vt:lpstr>Colors of the Internal Environment</vt:lpstr>
      <vt:lpstr>Indoor Lighting</vt:lpstr>
      <vt:lpstr>Indoor Lighting</vt:lpstr>
      <vt:lpstr>Indoor Lighting</vt:lpstr>
      <vt:lpstr>Color of the Space</vt:lpstr>
      <vt:lpstr>Effects of Psychic and Light Stress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předmětu dle IS</dc:title>
  <dc:creator>Kratka</dc:creator>
  <cp:lastModifiedBy>Michal Kraus</cp:lastModifiedBy>
  <cp:revision>74</cp:revision>
  <dcterms:created xsi:type="dcterms:W3CDTF">2017-05-10T10:51:34Z</dcterms:created>
  <dcterms:modified xsi:type="dcterms:W3CDTF">2017-07-04T19:47:46Z</dcterms:modified>
</cp:coreProperties>
</file>